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2" r:id="rId6"/>
    <p:sldId id="257" r:id="rId7"/>
    <p:sldId id="268" r:id="rId8"/>
    <p:sldId id="267" r:id="rId9"/>
    <p:sldId id="269" r:id="rId10"/>
    <p:sldId id="261" r:id="rId11"/>
    <p:sldId id="258" r:id="rId12"/>
    <p:sldId id="275" r:id="rId13"/>
    <p:sldId id="274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62" r:id="rId22"/>
    <p:sldId id="259" r:id="rId23"/>
    <p:sldId id="263" r:id="rId24"/>
    <p:sldId id="26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EE6-B86C-0FAF-5783-4546A9C2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1B134-A681-002C-16F9-D3D6FE696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4C58-465D-186A-AD45-DD2AA8B7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6D92-E7F5-FB80-8727-32B3BD2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FE89-A93E-3D52-0467-97A045D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569C-AE4D-7F98-57D2-FE15A9BE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30C96-087B-9390-8842-199149E3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339E-6663-740B-C71E-9C7E2E30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266C-6DFE-2F8D-B38C-9CCDC6B8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AB09-2D1D-73BF-4CAB-A0769EB9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9BE9C-02D6-93DF-C410-BD4EC2F37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031A-30CC-B77A-DFED-E99994899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F065-77D3-D81A-8F38-7D5D85FA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549B-4190-6782-41F7-AA5EA3B8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ED7D-B6CE-2EC0-C13A-536FAE06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6AA-D187-F7AA-40C9-1C89D6AC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6073-E2FB-8592-18CE-804D1BEE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3EBD-9C29-2EE8-6D91-B66CDB1F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7F99-2B8A-4135-2EDE-A96B76A7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60AD-622D-22F7-1CD7-970DA1FC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A0F8-F5FD-A918-10A1-5787C889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0789-02C2-1B50-B230-578D9C0A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F806-3DD2-0C0F-907D-9C58BA3D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9E51-E77D-83A0-2145-8A27C963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4A98-E241-AE34-8B88-8923E9BA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CC3C-6450-6D21-B60E-22D06F7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DDBF-4ECD-F501-B244-302DE3D0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3144-B63C-3DE9-51EB-4AF8A02D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D582-DA15-0DFD-34A1-B48422A4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774D-79EF-CDE5-4E9E-1D1DFB83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5FE2-F187-A684-E4E1-EAB6B4DB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16E4-B01B-1152-7350-6B125896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22C2-6537-6E6D-4829-566334AD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42C98-AC53-65C3-3E38-E609553D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73BFA-FBA9-140F-CDCE-49FBAEF5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4B55-0C90-73E5-7589-E4A2C2784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DDB10-E488-3BAF-0ABA-785CF89D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472CC-11BC-4E22-71A6-F4A72A3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F9F2F-4B9A-312B-40A4-6CAEA6AC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3F9-945B-B283-00A2-F9B9CCC2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54F63-9DF4-0DA0-A0BC-22587A27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AFC0-D511-DE59-0DE9-E195378F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D2CE7-B692-E88B-4DC7-98A294FB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19E78-49CA-758C-15EE-0731B4F2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7AC14-B0BF-FBB2-C32C-3E29A75A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5845-9B84-CA86-4647-1DA39F6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60A0-55E9-0C75-97E6-EB7B75BF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5B04-482F-AC04-5FC6-D266ED37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F7E63-E07D-569C-12E3-2103EEAE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99999-BDA3-72A5-CF82-631E859E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1AB3-FFA8-2CF8-4E76-223B00A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FA12-9716-BDD5-2A7D-DC2BCBE5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78CB-0A72-E410-062F-056DE866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EA2F-0ADB-E734-E03C-B773787D4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B58C-C080-60B0-8DBC-B88A35CE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FA88-01FD-CC7F-58CF-36A6D15E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ACFC3-15C9-FB1A-ABC9-206CA2F7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8A23-1681-A4C7-097D-2A97E1D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130E7-EF21-ABDB-AB58-02D73482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9F25-A9DE-A6D7-EE83-B10FA75F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D10-E5DC-084E-A84F-C3D3D3E72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B4B4-BE79-47D4-B87B-E7A1824EC26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A221-62DF-86F6-0D92-A42A50A9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06B1-B8BF-69D8-DA3A-5B1C45DF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A2EA-D507-412B-82D4-105C0E37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58C9-F50B-6161-0112-C917E48CC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1AC5-5D97-423C-87F0-5BA5C171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9A6-E9A6-2349-5DD0-AC3BDC17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35B4-5D3C-1A4A-CFDA-E869FC11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Imbalanced Data Handling</a:t>
            </a:r>
          </a:p>
          <a:p>
            <a:r>
              <a:rPr lang="en-US" dirty="0"/>
              <a:t>Text Data Preprocessing</a:t>
            </a:r>
          </a:p>
          <a:p>
            <a:r>
              <a:rPr lang="en-US" dirty="0"/>
              <a:t>Handling Time Series Data</a:t>
            </a:r>
          </a:p>
          <a:p>
            <a:r>
              <a:rPr lang="en-US" dirty="0"/>
              <a:t>Test Train Split</a:t>
            </a:r>
          </a:p>
        </p:txBody>
      </p:sp>
      <p:pic>
        <p:nvPicPr>
          <p:cNvPr id="1026" name="Picture 2" descr="Figure 11 includes the key components for the feature engineering phase. These components include: feature selection, feature transformation, feature creation, and feature extraction that is automated in deep learning.">
            <a:extLst>
              <a:ext uri="{FF2B5EF4-FFF2-40B4-BE49-F238E27FC236}">
                <a16:creationId xmlns:a16="http://schemas.microsoft.com/office/drawing/2014/main" id="{233AA6A0-617C-1920-1E5E-9DBB3B29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03" y="1690688"/>
            <a:ext cx="4544377" cy="435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4B9A-90A1-71B5-8DC0-11BF6E2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standardization?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2F8B-45CA-07A1-5010-4A9B033F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Standardization: transform continuous data to appear normally distributed</a:t>
            </a:r>
          </a:p>
          <a:p>
            <a:r>
              <a:rPr lang="en-US" dirty="0"/>
              <a:t>scikit-learn models assume normally distributed data  </a:t>
            </a:r>
          </a:p>
          <a:p>
            <a:r>
              <a:rPr lang="en-US" dirty="0"/>
              <a:t>Using non-normal training data can introduce bias</a:t>
            </a:r>
          </a:p>
          <a:p>
            <a:r>
              <a:rPr lang="en-US" dirty="0"/>
              <a:t>Applied to continuous numerical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262-D3BB-95B7-D981-27709218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490" dirty="0"/>
              <a:t>W</a:t>
            </a:r>
            <a:r>
              <a:rPr lang="en-US" sz="4400" spc="-310" dirty="0"/>
              <a:t>h</a:t>
            </a:r>
            <a:r>
              <a:rPr lang="en-US" sz="4400" spc="-204" dirty="0"/>
              <a:t>e</a:t>
            </a:r>
            <a:r>
              <a:rPr lang="en-US" sz="4400" spc="-240" dirty="0"/>
              <a:t>n</a:t>
            </a:r>
            <a:r>
              <a:rPr lang="en-US" sz="4400" spc="-165" dirty="0"/>
              <a:t> </a:t>
            </a:r>
            <a:r>
              <a:rPr lang="en-US" sz="4400" spc="-290" dirty="0"/>
              <a:t>t</a:t>
            </a:r>
            <a:r>
              <a:rPr lang="en-US" sz="4400" spc="-110" dirty="0"/>
              <a:t>o</a:t>
            </a:r>
            <a:r>
              <a:rPr lang="en-US" sz="4400" spc="-165" dirty="0"/>
              <a:t> </a:t>
            </a:r>
            <a:r>
              <a:rPr lang="en-US" sz="4400" spc="-345" dirty="0"/>
              <a:t>s</a:t>
            </a:r>
            <a:r>
              <a:rPr lang="en-US" sz="4400" spc="-290" dirty="0"/>
              <a:t>t</a:t>
            </a:r>
            <a:r>
              <a:rPr lang="en-US" sz="4400" spc="-15" dirty="0"/>
              <a:t>a</a:t>
            </a:r>
            <a:r>
              <a:rPr lang="en-US" sz="4400" spc="-325" dirty="0"/>
              <a:t>n</a:t>
            </a:r>
            <a:r>
              <a:rPr lang="en-US" sz="4400" spc="-185" dirty="0"/>
              <a:t>d</a:t>
            </a:r>
            <a:r>
              <a:rPr lang="en-US" sz="4400" spc="-15" dirty="0"/>
              <a:t>a</a:t>
            </a:r>
            <a:r>
              <a:rPr lang="en-US" sz="4400" spc="-315" dirty="0"/>
              <a:t>r</a:t>
            </a:r>
            <a:r>
              <a:rPr lang="en-US" sz="4400" spc="-140" dirty="0"/>
              <a:t>d</a:t>
            </a:r>
            <a:r>
              <a:rPr lang="en-US" sz="4400" spc="-260" dirty="0"/>
              <a:t>i</a:t>
            </a:r>
            <a:r>
              <a:rPr lang="en-US" sz="4400" spc="-290" dirty="0"/>
              <a:t>z</a:t>
            </a:r>
            <a:r>
              <a:rPr lang="en-US" sz="4400" spc="-160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3304-82A4-A7D7-2D60-F965FEE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distance</a:t>
            </a:r>
          </a:p>
          <a:p>
            <a:pPr lvl="1"/>
            <a:r>
              <a:rPr lang="en-US" dirty="0"/>
              <a:t>Model in linear Space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 Linear regression</a:t>
            </a:r>
          </a:p>
          <a:p>
            <a:pPr lvl="1"/>
            <a:r>
              <a:rPr lang="en-US" dirty="0"/>
              <a:t>K-Means Clustering</a:t>
            </a:r>
          </a:p>
          <a:p>
            <a:r>
              <a:rPr lang="en-US" dirty="0"/>
              <a:t>high variance</a:t>
            </a:r>
          </a:p>
          <a:p>
            <a:r>
              <a:rPr lang="en-US" dirty="0"/>
              <a:t>Different scales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Predicting house prices using no. bedrooms and last sale price</a:t>
            </a:r>
          </a:p>
          <a:p>
            <a:endParaRPr lang="en-US" dirty="0"/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69FEC99A-D188-40B4-C165-5159DD4B50A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295" y="1027906"/>
            <a:ext cx="4336609" cy="41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4B3D3-D0D9-27FF-147C-9B8A359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29" y="2316163"/>
            <a:ext cx="6072142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8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9C8-F0CE-B066-273F-44E37A45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32D5-7496-F785-5DD0-33DEA356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on different scales</a:t>
            </a:r>
          </a:p>
          <a:p>
            <a:r>
              <a:rPr lang="en-US" dirty="0"/>
              <a:t>Model with linear characteristics</a:t>
            </a:r>
          </a:p>
          <a:p>
            <a:r>
              <a:rPr lang="en-US" dirty="0"/>
              <a:t>Center features around 0 and transform to variance of 1</a:t>
            </a:r>
          </a:p>
          <a:p>
            <a:r>
              <a:rPr lang="en-US" dirty="0"/>
              <a:t>Transforms to approximately normal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3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4B3D3-D0D9-27FF-147C-9B8A359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29" y="2316163"/>
            <a:ext cx="6072142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F4C1-9E48-DDC4-988C-E6CFAB9D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3F5-C45B-C244-333C-0201BC54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 of new features from existing ones</a:t>
            </a:r>
          </a:p>
          <a:p>
            <a:r>
              <a:rPr lang="en-US" dirty="0"/>
              <a:t>Improve performance</a:t>
            </a:r>
          </a:p>
          <a:p>
            <a:r>
              <a:rPr lang="en-US" dirty="0"/>
              <a:t>Insight into relationships between features  Need to understand the data first!</a:t>
            </a:r>
          </a:p>
          <a:p>
            <a:r>
              <a:rPr lang="en-US" dirty="0"/>
              <a:t>Highly dataset-dependent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8925-E20D-4028-839D-727AE8C2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7CBF-8085-007B-4E1C-A6115C9E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features to be used for modeling</a:t>
            </a:r>
          </a:p>
          <a:p>
            <a:r>
              <a:rPr lang="en-US" dirty="0"/>
              <a:t>Doesn't create new features </a:t>
            </a:r>
          </a:p>
          <a:p>
            <a:r>
              <a:rPr lang="en-US" dirty="0"/>
              <a:t>Improve model's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5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D53A-5C2A-1427-DA54-42D3F649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25" dirty="0"/>
              <a:t>When</a:t>
            </a:r>
            <a:r>
              <a:rPr lang="en-US" spc="-140" dirty="0"/>
              <a:t> </a:t>
            </a:r>
            <a:r>
              <a:rPr lang="en-US" spc="-215" dirty="0"/>
              <a:t>to</a:t>
            </a:r>
            <a:r>
              <a:rPr lang="en-US" spc="-140" dirty="0"/>
              <a:t> </a:t>
            </a:r>
            <a:r>
              <a:rPr lang="en-US" spc="-185" dirty="0"/>
              <a:t>select</a:t>
            </a:r>
            <a:r>
              <a:rPr lang="en-US" spc="-140" dirty="0"/>
              <a:t> </a:t>
            </a:r>
            <a:r>
              <a:rPr lang="en-US" spc="-175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E8C2-A787-F4BD-B1C5-C1E00022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noise</a:t>
            </a:r>
          </a:p>
          <a:p>
            <a:r>
              <a:rPr lang="en-US" dirty="0"/>
              <a:t>Features are strongly statistically correlated </a:t>
            </a:r>
          </a:p>
          <a:p>
            <a:r>
              <a:rPr lang="en-US" dirty="0"/>
              <a:t>Reduce overall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D0DD-99B8-83CA-EA4F-E22DCD5B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1E61-8C2D-E345-7A19-98236FB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noisy features </a:t>
            </a:r>
          </a:p>
          <a:p>
            <a:r>
              <a:rPr lang="en-US" dirty="0"/>
              <a:t>Remove correlated features </a:t>
            </a:r>
          </a:p>
          <a:p>
            <a:r>
              <a:rPr lang="en-US" dirty="0"/>
              <a:t>Remove duplicated features</a:t>
            </a:r>
          </a:p>
        </p:txBody>
      </p:sp>
    </p:spTree>
    <p:extLst>
      <p:ext uri="{BB962C8B-B14F-4D97-AF65-F5344CB8AC3E}">
        <p14:creationId xmlns:p14="http://schemas.microsoft.com/office/powerpoint/2010/main" val="21536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51E5-2710-FBCD-F3F1-4AC32BEC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D628-70D0-50DF-1F99-1C610F3C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said to be of good quality as long as it can satisfy the requirements of its intended use</a:t>
            </a:r>
          </a:p>
          <a:p>
            <a:r>
              <a:rPr lang="en-US" dirty="0"/>
              <a:t>accuracy, completeness, consistency, timeliness, believability,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277441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EDF3-2FE1-A753-4C4A-F7F7BB2D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C52B-B0B1-DA6A-474B-1BFA3F0F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Statistically correlated: features move together directionally</a:t>
            </a:r>
          </a:p>
          <a:p>
            <a:r>
              <a:rPr lang="en-US" dirty="0"/>
              <a:t>Linear models assume feature independence </a:t>
            </a:r>
          </a:p>
          <a:p>
            <a:r>
              <a:rPr lang="en-US" dirty="0"/>
              <a:t>Pearson's correlation coefficient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58C9-F50B-6161-0112-C917E48CC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 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1AC5-5D97-423C-87F0-5BA5C171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D6A7-14D7-BAC4-BA6A-7FE0ED27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F84D-2E96-C9B4-3750-05B9EE23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overfitting</a:t>
            </a:r>
          </a:p>
          <a:p>
            <a:r>
              <a:rPr lang="en-US" dirty="0"/>
              <a:t>Evaluate performance on a holdout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9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D80-A4DC-6ED6-CA22-B3762C4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B9DB-5811-D9F0-DBC9-C8440F27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100 samples: 80 class 1  and 20 class 2</a:t>
            </a:r>
          </a:p>
          <a:p>
            <a:r>
              <a:rPr lang="en-US" dirty="0"/>
              <a:t>Training set of 75 samples: 60 class 1 and 15 class 2</a:t>
            </a:r>
          </a:p>
          <a:p>
            <a:r>
              <a:rPr lang="en-US" dirty="0"/>
              <a:t>Test set of 25 samples: 20 class 1 and 5 class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D8DA9-1A3C-5298-CE57-D13F0E2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6247"/>
            <a:ext cx="10032227" cy="18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503B-029D-7890-BD99-9D03F56D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Random State in 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ED86-FD8E-CC3A-CE29-ED878B95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 and reproducibility in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219025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4B3D3-D0D9-27FF-147C-9B8A359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29" y="2316163"/>
            <a:ext cx="6072142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62D4-E3EF-7D49-95EB-668BFD8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Quality Matters in Data Science, AI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8CA-A786-C048-FD7B-FC291377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for Model Training</a:t>
            </a:r>
          </a:p>
          <a:p>
            <a:r>
              <a:rPr lang="en-US" dirty="0"/>
              <a:t>Ensures Model Performance</a:t>
            </a:r>
          </a:p>
          <a:p>
            <a:r>
              <a:rPr lang="en-US" dirty="0"/>
              <a:t>Reduces Bias and Variance</a:t>
            </a:r>
          </a:p>
          <a:p>
            <a:r>
              <a:rPr lang="en-US" dirty="0"/>
              <a:t>Data Driven Insights</a:t>
            </a:r>
          </a:p>
          <a:p>
            <a:r>
              <a:rPr lang="en-US" dirty="0"/>
              <a:t>Ethical and </a:t>
            </a:r>
            <a:r>
              <a:rPr lang="en-US" dirty="0" err="1"/>
              <a:t>Resposible</a:t>
            </a:r>
            <a:r>
              <a:rPr lang="en-US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32544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8E0D-1310-1C10-8D54-A040A156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Cleaning and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5491-15FD-8CD4-49BC-F640273D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Enhances Data Quality</a:t>
            </a:r>
          </a:p>
          <a:p>
            <a:r>
              <a:rPr lang="en-US" dirty="0"/>
              <a:t>Improve Model Performance</a:t>
            </a:r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Deal with outliers</a:t>
            </a:r>
          </a:p>
          <a:p>
            <a:r>
              <a:rPr lang="en-US" dirty="0"/>
              <a:t>Handle Categorical Variables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Reduce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05967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C316-5DBA-61E6-C7DA-6768E75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FE8F-A735-6E0C-3792-23262656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is the initial step in the data analysis process, aimed at gaining a preliminary understanding of the dataset.</a:t>
            </a:r>
          </a:p>
          <a:p>
            <a:r>
              <a:rPr lang="en-US" dirty="0"/>
              <a:t>Understand the structure, content, and quality of the data.</a:t>
            </a:r>
          </a:p>
          <a:p>
            <a:r>
              <a:rPr lang="en-US" dirty="0"/>
              <a:t>Displaying basic statistics using head(), tail(), info(), describe()</a:t>
            </a:r>
          </a:p>
          <a:p>
            <a:r>
              <a:rPr lang="en-US" dirty="0"/>
              <a:t>Identifying the structure, types, and summary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330E-2036-79F3-56A7-83E48EA3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8C3B-36F4-110F-ED3F-BC2F755C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involves identifying and correcting errors, inconsistencies, and missing values within a dataset.</a:t>
            </a:r>
          </a:p>
          <a:p>
            <a:r>
              <a:rPr lang="en-US" dirty="0"/>
              <a:t>It ensures that the data is accurate, complete, and reliable, laying a solid foundation for further analysis and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7F54-365C-D243-37EE-76F1C267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3E18-B89B-A87F-88F1-B620D266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values: imputation, removal, or interpolation.</a:t>
            </a:r>
          </a:p>
          <a:p>
            <a:r>
              <a:rPr lang="en-US" dirty="0"/>
              <a:t>Removing duplicates.</a:t>
            </a:r>
          </a:p>
          <a:p>
            <a:r>
              <a:rPr lang="en-US" dirty="0"/>
              <a:t>Correcting errors and inconsistencies.</a:t>
            </a:r>
          </a:p>
          <a:p>
            <a:r>
              <a:rPr lang="en-US" dirty="0"/>
              <a:t>Handling outliers.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0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4B3D3-D0D9-27FF-147C-9B8A3597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29" y="2316163"/>
            <a:ext cx="6072142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6D0-7D21-BE16-1BBE-384E3624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313D-B1CD-E15B-B55F-11BAD986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exploratory data analysis and data cleaning</a:t>
            </a:r>
          </a:p>
          <a:p>
            <a:r>
              <a:rPr lang="en-US" dirty="0"/>
              <a:t>Preparing data for modeling</a:t>
            </a:r>
          </a:p>
          <a:p>
            <a:r>
              <a:rPr lang="en-US" dirty="0"/>
              <a:t>Data preprocessing involves transforming and organizing raw data into a format suitable for analysis and modeling.</a:t>
            </a:r>
          </a:p>
          <a:p>
            <a:pPr marL="0" indent="0">
              <a:buNone/>
            </a:pPr>
            <a:r>
              <a:rPr lang="en-US" dirty="0"/>
              <a:t>Example: transforming categorical features into numerical features (dummy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527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 Cleaning and Preprocessing</vt:lpstr>
      <vt:lpstr>Data Quality</vt:lpstr>
      <vt:lpstr>Why Data Quality Matters in Data Science, AI and ML</vt:lpstr>
      <vt:lpstr>Importance of Data Cleaning and Preprocessing:</vt:lpstr>
      <vt:lpstr>Data Exploration</vt:lpstr>
      <vt:lpstr>Data Cleaning</vt:lpstr>
      <vt:lpstr>Data Cleaning Techniques </vt:lpstr>
      <vt:lpstr>PowerPoint Presentation</vt:lpstr>
      <vt:lpstr>Data Preprocessing</vt:lpstr>
      <vt:lpstr>Data Preprocessing Techniques</vt:lpstr>
      <vt:lpstr>What is standardization?</vt:lpstr>
      <vt:lpstr>When to standardize</vt:lpstr>
      <vt:lpstr>PowerPoint Presentation</vt:lpstr>
      <vt:lpstr>Feature scaling</vt:lpstr>
      <vt:lpstr>PowerPoint Presentation</vt:lpstr>
      <vt:lpstr>feature engineering</vt:lpstr>
      <vt:lpstr>feature selection</vt:lpstr>
      <vt:lpstr>When to select features</vt:lpstr>
      <vt:lpstr>Redundant features </vt:lpstr>
      <vt:lpstr>Correlated Features</vt:lpstr>
      <vt:lpstr>Training and test sets </vt:lpstr>
      <vt:lpstr>Why split?</vt:lpstr>
      <vt:lpstr>Stratified sampling</vt:lpstr>
      <vt:lpstr>Shuffle and Random State in Train-Test Split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AJNG</dc:creator>
  <cp:lastModifiedBy>AJNG</cp:lastModifiedBy>
  <cp:revision>3</cp:revision>
  <dcterms:created xsi:type="dcterms:W3CDTF">2024-06-05T08:25:52Z</dcterms:created>
  <dcterms:modified xsi:type="dcterms:W3CDTF">2024-06-06T06:53:21Z</dcterms:modified>
</cp:coreProperties>
</file>