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10C9FF-78D4-468B-901C-D8B10D4EC34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4B7257D-F494-42BD-82F3-378F3B6E2FAD}">
      <dgm:prSet/>
      <dgm:spPr/>
      <dgm:t>
        <a:bodyPr/>
        <a:lstStyle/>
        <a:p>
          <a:r>
            <a:rPr lang="en-GB"/>
            <a:t>A family with 2 young children are moving to Singapore</a:t>
          </a:r>
          <a:endParaRPr lang="en-US"/>
        </a:p>
      </dgm:t>
    </dgm:pt>
    <dgm:pt modelId="{5FBB6309-9D42-45B6-97DA-3E276C56C352}" type="parTrans" cxnId="{3ACED879-6035-4539-8A7B-2DB23F03D747}">
      <dgm:prSet/>
      <dgm:spPr/>
      <dgm:t>
        <a:bodyPr/>
        <a:lstStyle/>
        <a:p>
          <a:endParaRPr lang="en-US"/>
        </a:p>
      </dgm:t>
    </dgm:pt>
    <dgm:pt modelId="{2143428B-0FAF-4C48-90C8-8F976CA85C63}" type="sibTrans" cxnId="{3ACED879-6035-4539-8A7B-2DB23F03D747}">
      <dgm:prSet/>
      <dgm:spPr/>
      <dgm:t>
        <a:bodyPr/>
        <a:lstStyle/>
        <a:p>
          <a:endParaRPr lang="en-US"/>
        </a:p>
      </dgm:t>
    </dgm:pt>
    <dgm:pt modelId="{FED3536C-9794-4D82-B0B7-1C325D47611C}">
      <dgm:prSet/>
      <dgm:spPr/>
      <dgm:t>
        <a:bodyPr/>
        <a:lstStyle/>
        <a:p>
          <a:r>
            <a:rPr lang="en-GB"/>
            <a:t>One parent has been given a job at IBM as a Data Scientist</a:t>
          </a:r>
          <a:endParaRPr lang="en-US"/>
        </a:p>
      </dgm:t>
    </dgm:pt>
    <dgm:pt modelId="{2A6E2DE3-8296-4846-946A-74214C80899F}" type="parTrans" cxnId="{511C5FAA-CAE3-44BA-9FEE-452E7D260C85}">
      <dgm:prSet/>
      <dgm:spPr/>
      <dgm:t>
        <a:bodyPr/>
        <a:lstStyle/>
        <a:p>
          <a:endParaRPr lang="en-US"/>
        </a:p>
      </dgm:t>
    </dgm:pt>
    <dgm:pt modelId="{882C0DA5-B752-488E-8E93-02D10704AA5A}" type="sibTrans" cxnId="{511C5FAA-CAE3-44BA-9FEE-452E7D260C85}">
      <dgm:prSet/>
      <dgm:spPr/>
      <dgm:t>
        <a:bodyPr/>
        <a:lstStyle/>
        <a:p>
          <a:endParaRPr lang="en-US"/>
        </a:p>
      </dgm:t>
    </dgm:pt>
    <dgm:pt modelId="{A76CC140-31D7-4EA6-BECA-79E4BFF7B0F7}">
      <dgm:prSet/>
      <dgm:spPr/>
      <dgm:t>
        <a:bodyPr/>
        <a:lstStyle/>
        <a:p>
          <a:r>
            <a:rPr lang="en-GB"/>
            <a:t>They are new to the area and have no idea where the best place to live that would suit their circumstances. </a:t>
          </a:r>
          <a:endParaRPr lang="en-US"/>
        </a:p>
      </dgm:t>
    </dgm:pt>
    <dgm:pt modelId="{332C0482-96A2-42E0-9843-E8D8AD04DE74}" type="parTrans" cxnId="{B0992B04-B75E-4456-A649-73383621653F}">
      <dgm:prSet/>
      <dgm:spPr/>
      <dgm:t>
        <a:bodyPr/>
        <a:lstStyle/>
        <a:p>
          <a:endParaRPr lang="en-US"/>
        </a:p>
      </dgm:t>
    </dgm:pt>
    <dgm:pt modelId="{7A4C2B44-877A-48AD-ADDC-C2D678B011B8}" type="sibTrans" cxnId="{B0992B04-B75E-4456-A649-73383621653F}">
      <dgm:prSet/>
      <dgm:spPr/>
      <dgm:t>
        <a:bodyPr/>
        <a:lstStyle/>
        <a:p>
          <a:endParaRPr lang="en-US"/>
        </a:p>
      </dgm:t>
    </dgm:pt>
    <dgm:pt modelId="{FD37DA04-4A7D-4EB0-8B01-CCA430DAAAF6}">
      <dgm:prSet/>
      <dgm:spPr/>
      <dgm:t>
        <a:bodyPr/>
        <a:lstStyle/>
        <a:p>
          <a:r>
            <a:rPr lang="en-GB"/>
            <a:t>Can we use data analysis to help them choose?</a:t>
          </a:r>
          <a:endParaRPr lang="en-US"/>
        </a:p>
      </dgm:t>
    </dgm:pt>
    <dgm:pt modelId="{7C55A492-3676-4EFF-8231-29E460995F58}" type="parTrans" cxnId="{D36FE69B-9254-4C36-AACC-37955A2126F2}">
      <dgm:prSet/>
      <dgm:spPr/>
      <dgm:t>
        <a:bodyPr/>
        <a:lstStyle/>
        <a:p>
          <a:endParaRPr lang="en-US"/>
        </a:p>
      </dgm:t>
    </dgm:pt>
    <dgm:pt modelId="{A71251A0-51AE-4703-9FF1-12CB6EFAFDAC}" type="sibTrans" cxnId="{D36FE69B-9254-4C36-AACC-37955A2126F2}">
      <dgm:prSet/>
      <dgm:spPr/>
      <dgm:t>
        <a:bodyPr/>
        <a:lstStyle/>
        <a:p>
          <a:endParaRPr lang="en-US"/>
        </a:p>
      </dgm:t>
    </dgm:pt>
    <dgm:pt modelId="{60255A98-88C1-4B8B-8312-1F539D1A4B7F}" type="pres">
      <dgm:prSet presAssocID="{0910C9FF-78D4-468B-901C-D8B10D4EC34E}" presName="root" presStyleCnt="0">
        <dgm:presLayoutVars>
          <dgm:dir/>
          <dgm:resizeHandles val="exact"/>
        </dgm:presLayoutVars>
      </dgm:prSet>
      <dgm:spPr/>
    </dgm:pt>
    <dgm:pt modelId="{53183642-368D-495B-B7DE-818192CA8441}" type="pres">
      <dgm:prSet presAssocID="{44B7257D-F494-42BD-82F3-378F3B6E2FAD}" presName="compNode" presStyleCnt="0"/>
      <dgm:spPr/>
    </dgm:pt>
    <dgm:pt modelId="{5F4A7CE0-0A27-48AA-8C31-662035BABB03}" type="pres">
      <dgm:prSet presAssocID="{44B7257D-F494-42BD-82F3-378F3B6E2FAD}" presName="bgRect" presStyleLbl="bgShp" presStyleIdx="0" presStyleCnt="4"/>
      <dgm:spPr/>
    </dgm:pt>
    <dgm:pt modelId="{7DD3A1FB-4AC4-496E-9169-7E0A930B5966}" type="pres">
      <dgm:prSet presAssocID="{44B7257D-F494-42BD-82F3-378F3B6E2FA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mily"/>
        </a:ext>
      </dgm:extLst>
    </dgm:pt>
    <dgm:pt modelId="{3D782D51-C559-4D4E-8A77-AF7F4063792C}" type="pres">
      <dgm:prSet presAssocID="{44B7257D-F494-42BD-82F3-378F3B6E2FAD}" presName="spaceRect" presStyleCnt="0"/>
      <dgm:spPr/>
    </dgm:pt>
    <dgm:pt modelId="{DD6196E6-40D6-4E9B-A874-D505E2C29A2E}" type="pres">
      <dgm:prSet presAssocID="{44B7257D-F494-42BD-82F3-378F3B6E2FAD}" presName="parTx" presStyleLbl="revTx" presStyleIdx="0" presStyleCnt="4">
        <dgm:presLayoutVars>
          <dgm:chMax val="0"/>
          <dgm:chPref val="0"/>
        </dgm:presLayoutVars>
      </dgm:prSet>
      <dgm:spPr/>
    </dgm:pt>
    <dgm:pt modelId="{053CBF85-7E35-4F64-B44E-65882DEF8E2A}" type="pres">
      <dgm:prSet presAssocID="{2143428B-0FAF-4C48-90C8-8F976CA85C63}" presName="sibTrans" presStyleCnt="0"/>
      <dgm:spPr/>
    </dgm:pt>
    <dgm:pt modelId="{BBB2CACA-25B6-48A3-A362-5E580C0B104A}" type="pres">
      <dgm:prSet presAssocID="{FED3536C-9794-4D82-B0B7-1C325D47611C}" presName="compNode" presStyleCnt="0"/>
      <dgm:spPr/>
    </dgm:pt>
    <dgm:pt modelId="{C24BAA60-AF8E-46CC-A130-B67383910C00}" type="pres">
      <dgm:prSet presAssocID="{FED3536C-9794-4D82-B0B7-1C325D47611C}" presName="bgRect" presStyleLbl="bgShp" presStyleIdx="1" presStyleCnt="4"/>
      <dgm:spPr/>
    </dgm:pt>
    <dgm:pt modelId="{F6B6F4B9-5274-44D3-9D2E-54411B82CCA1}" type="pres">
      <dgm:prSet presAssocID="{FED3536C-9794-4D82-B0B7-1C325D47611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Outline"/>
        </a:ext>
      </dgm:extLst>
    </dgm:pt>
    <dgm:pt modelId="{0E966B48-64F9-4F50-BE90-18A407B45EB4}" type="pres">
      <dgm:prSet presAssocID="{FED3536C-9794-4D82-B0B7-1C325D47611C}" presName="spaceRect" presStyleCnt="0"/>
      <dgm:spPr/>
    </dgm:pt>
    <dgm:pt modelId="{32F15F8A-50F5-4A44-85AC-131D3468E59B}" type="pres">
      <dgm:prSet presAssocID="{FED3536C-9794-4D82-B0B7-1C325D47611C}" presName="parTx" presStyleLbl="revTx" presStyleIdx="1" presStyleCnt="4">
        <dgm:presLayoutVars>
          <dgm:chMax val="0"/>
          <dgm:chPref val="0"/>
        </dgm:presLayoutVars>
      </dgm:prSet>
      <dgm:spPr/>
    </dgm:pt>
    <dgm:pt modelId="{E090D79C-B0CB-4CD8-9A3D-F4E082DB9341}" type="pres">
      <dgm:prSet presAssocID="{882C0DA5-B752-488E-8E93-02D10704AA5A}" presName="sibTrans" presStyleCnt="0"/>
      <dgm:spPr/>
    </dgm:pt>
    <dgm:pt modelId="{23FFA665-764D-4284-8440-1E68DFAE758A}" type="pres">
      <dgm:prSet presAssocID="{A76CC140-31D7-4EA6-BECA-79E4BFF7B0F7}" presName="compNode" presStyleCnt="0"/>
      <dgm:spPr/>
    </dgm:pt>
    <dgm:pt modelId="{5671E558-EC00-4858-8910-7C4533128831}" type="pres">
      <dgm:prSet presAssocID="{A76CC140-31D7-4EA6-BECA-79E4BFF7B0F7}" presName="bgRect" presStyleLbl="bgShp" presStyleIdx="2" presStyleCnt="4"/>
      <dgm:spPr/>
    </dgm:pt>
    <dgm:pt modelId="{5F852E05-79A3-4E8F-864B-554220168711}" type="pres">
      <dgm:prSet presAssocID="{A76CC140-31D7-4EA6-BECA-79E4BFF7B0F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Outline"/>
        </a:ext>
      </dgm:extLst>
    </dgm:pt>
    <dgm:pt modelId="{88966BB4-5711-4712-AD0B-C965E4DB9E4D}" type="pres">
      <dgm:prSet presAssocID="{A76CC140-31D7-4EA6-BECA-79E4BFF7B0F7}" presName="spaceRect" presStyleCnt="0"/>
      <dgm:spPr/>
    </dgm:pt>
    <dgm:pt modelId="{CB892720-A5D3-44C8-9A55-F35A4276BF65}" type="pres">
      <dgm:prSet presAssocID="{A76CC140-31D7-4EA6-BECA-79E4BFF7B0F7}" presName="parTx" presStyleLbl="revTx" presStyleIdx="2" presStyleCnt="4">
        <dgm:presLayoutVars>
          <dgm:chMax val="0"/>
          <dgm:chPref val="0"/>
        </dgm:presLayoutVars>
      </dgm:prSet>
      <dgm:spPr/>
    </dgm:pt>
    <dgm:pt modelId="{7DBE4605-2CA3-4153-8713-81B081C4BE36}" type="pres">
      <dgm:prSet presAssocID="{7A4C2B44-877A-48AD-ADDC-C2D678B011B8}" presName="sibTrans" presStyleCnt="0"/>
      <dgm:spPr/>
    </dgm:pt>
    <dgm:pt modelId="{412934C2-32BE-4D29-A7DE-70EE80C87C4E}" type="pres">
      <dgm:prSet presAssocID="{FD37DA04-4A7D-4EB0-8B01-CCA430DAAAF6}" presName="compNode" presStyleCnt="0"/>
      <dgm:spPr/>
    </dgm:pt>
    <dgm:pt modelId="{B0628EAF-52E4-486D-8116-82ED48941F16}" type="pres">
      <dgm:prSet presAssocID="{FD37DA04-4A7D-4EB0-8B01-CCA430DAAAF6}" presName="bgRect" presStyleLbl="bgShp" presStyleIdx="3" presStyleCnt="4"/>
      <dgm:spPr/>
    </dgm:pt>
    <dgm:pt modelId="{D1372F77-0E38-4327-B6ED-25D217220A3C}" type="pres">
      <dgm:prSet presAssocID="{FD37DA04-4A7D-4EB0-8B01-CCA430DAAAF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2"/>
        </a:ext>
      </dgm:extLst>
    </dgm:pt>
    <dgm:pt modelId="{B067BC48-F4A7-4386-9A7D-8CC0262D0E71}" type="pres">
      <dgm:prSet presAssocID="{FD37DA04-4A7D-4EB0-8B01-CCA430DAAAF6}" presName="spaceRect" presStyleCnt="0"/>
      <dgm:spPr/>
    </dgm:pt>
    <dgm:pt modelId="{A82377D8-063C-42A4-9F66-9649E51EE317}" type="pres">
      <dgm:prSet presAssocID="{FD37DA04-4A7D-4EB0-8B01-CCA430DAAAF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0992B04-B75E-4456-A649-73383621653F}" srcId="{0910C9FF-78D4-468B-901C-D8B10D4EC34E}" destId="{A76CC140-31D7-4EA6-BECA-79E4BFF7B0F7}" srcOrd="2" destOrd="0" parTransId="{332C0482-96A2-42E0-9843-E8D8AD04DE74}" sibTransId="{7A4C2B44-877A-48AD-ADDC-C2D678B011B8}"/>
    <dgm:cxn modelId="{C60F4808-1DBC-4422-B9A8-98311A232FF4}" type="presOf" srcId="{0910C9FF-78D4-468B-901C-D8B10D4EC34E}" destId="{60255A98-88C1-4B8B-8312-1F539D1A4B7F}" srcOrd="0" destOrd="0" presId="urn:microsoft.com/office/officeart/2018/2/layout/IconVerticalSolidList"/>
    <dgm:cxn modelId="{701CB148-BEA9-40A3-B948-19FA8082A212}" type="presOf" srcId="{44B7257D-F494-42BD-82F3-378F3B6E2FAD}" destId="{DD6196E6-40D6-4E9B-A874-D505E2C29A2E}" srcOrd="0" destOrd="0" presId="urn:microsoft.com/office/officeart/2018/2/layout/IconVerticalSolidList"/>
    <dgm:cxn modelId="{6E898F54-C133-4887-8872-50A9BA2FEB50}" type="presOf" srcId="{FED3536C-9794-4D82-B0B7-1C325D47611C}" destId="{32F15F8A-50F5-4A44-85AC-131D3468E59B}" srcOrd="0" destOrd="0" presId="urn:microsoft.com/office/officeart/2018/2/layout/IconVerticalSolidList"/>
    <dgm:cxn modelId="{3ACED879-6035-4539-8A7B-2DB23F03D747}" srcId="{0910C9FF-78D4-468B-901C-D8B10D4EC34E}" destId="{44B7257D-F494-42BD-82F3-378F3B6E2FAD}" srcOrd="0" destOrd="0" parTransId="{5FBB6309-9D42-45B6-97DA-3E276C56C352}" sibTransId="{2143428B-0FAF-4C48-90C8-8F976CA85C63}"/>
    <dgm:cxn modelId="{D36FE69B-9254-4C36-AACC-37955A2126F2}" srcId="{0910C9FF-78D4-468B-901C-D8B10D4EC34E}" destId="{FD37DA04-4A7D-4EB0-8B01-CCA430DAAAF6}" srcOrd="3" destOrd="0" parTransId="{7C55A492-3676-4EFF-8231-29E460995F58}" sibTransId="{A71251A0-51AE-4703-9FF1-12CB6EFAFDAC}"/>
    <dgm:cxn modelId="{511C5FAA-CAE3-44BA-9FEE-452E7D260C85}" srcId="{0910C9FF-78D4-468B-901C-D8B10D4EC34E}" destId="{FED3536C-9794-4D82-B0B7-1C325D47611C}" srcOrd="1" destOrd="0" parTransId="{2A6E2DE3-8296-4846-946A-74214C80899F}" sibTransId="{882C0DA5-B752-488E-8E93-02D10704AA5A}"/>
    <dgm:cxn modelId="{720106E7-CCB1-4D60-A4EA-8DF2E19109CB}" type="presOf" srcId="{A76CC140-31D7-4EA6-BECA-79E4BFF7B0F7}" destId="{CB892720-A5D3-44C8-9A55-F35A4276BF65}" srcOrd="0" destOrd="0" presId="urn:microsoft.com/office/officeart/2018/2/layout/IconVerticalSolidList"/>
    <dgm:cxn modelId="{9CC3B6F0-8F90-468F-BBB3-2AB774F67193}" type="presOf" srcId="{FD37DA04-4A7D-4EB0-8B01-CCA430DAAAF6}" destId="{A82377D8-063C-42A4-9F66-9649E51EE317}" srcOrd="0" destOrd="0" presId="urn:microsoft.com/office/officeart/2018/2/layout/IconVerticalSolidList"/>
    <dgm:cxn modelId="{EAAE2329-ED7D-4DF8-B73C-E06D8A347B37}" type="presParOf" srcId="{60255A98-88C1-4B8B-8312-1F539D1A4B7F}" destId="{53183642-368D-495B-B7DE-818192CA8441}" srcOrd="0" destOrd="0" presId="urn:microsoft.com/office/officeart/2018/2/layout/IconVerticalSolidList"/>
    <dgm:cxn modelId="{FEB6348D-44B1-4D5D-A29B-43F7A9B0103E}" type="presParOf" srcId="{53183642-368D-495B-B7DE-818192CA8441}" destId="{5F4A7CE0-0A27-48AA-8C31-662035BABB03}" srcOrd="0" destOrd="0" presId="urn:microsoft.com/office/officeart/2018/2/layout/IconVerticalSolidList"/>
    <dgm:cxn modelId="{8258A6CB-3CAB-4DBA-850D-CC8EC005BA32}" type="presParOf" srcId="{53183642-368D-495B-B7DE-818192CA8441}" destId="{7DD3A1FB-4AC4-496E-9169-7E0A930B5966}" srcOrd="1" destOrd="0" presId="urn:microsoft.com/office/officeart/2018/2/layout/IconVerticalSolidList"/>
    <dgm:cxn modelId="{DA916A28-44E7-46C6-A6E8-2E51BF499AC1}" type="presParOf" srcId="{53183642-368D-495B-B7DE-818192CA8441}" destId="{3D782D51-C559-4D4E-8A77-AF7F4063792C}" srcOrd="2" destOrd="0" presId="urn:microsoft.com/office/officeart/2018/2/layout/IconVerticalSolidList"/>
    <dgm:cxn modelId="{61F77A4A-B580-4510-BD90-1F47C69A327A}" type="presParOf" srcId="{53183642-368D-495B-B7DE-818192CA8441}" destId="{DD6196E6-40D6-4E9B-A874-D505E2C29A2E}" srcOrd="3" destOrd="0" presId="urn:microsoft.com/office/officeart/2018/2/layout/IconVerticalSolidList"/>
    <dgm:cxn modelId="{4491F276-12E5-4D73-9890-D2B551B7C912}" type="presParOf" srcId="{60255A98-88C1-4B8B-8312-1F539D1A4B7F}" destId="{053CBF85-7E35-4F64-B44E-65882DEF8E2A}" srcOrd="1" destOrd="0" presId="urn:microsoft.com/office/officeart/2018/2/layout/IconVerticalSolidList"/>
    <dgm:cxn modelId="{2CD97963-8E3B-4089-B532-187CB6C7AD25}" type="presParOf" srcId="{60255A98-88C1-4B8B-8312-1F539D1A4B7F}" destId="{BBB2CACA-25B6-48A3-A362-5E580C0B104A}" srcOrd="2" destOrd="0" presId="urn:microsoft.com/office/officeart/2018/2/layout/IconVerticalSolidList"/>
    <dgm:cxn modelId="{C572D717-493D-4677-B9C2-7F8609B19685}" type="presParOf" srcId="{BBB2CACA-25B6-48A3-A362-5E580C0B104A}" destId="{C24BAA60-AF8E-46CC-A130-B67383910C00}" srcOrd="0" destOrd="0" presId="urn:microsoft.com/office/officeart/2018/2/layout/IconVerticalSolidList"/>
    <dgm:cxn modelId="{6B51947A-5096-4E5E-A2B7-16E83B432AF4}" type="presParOf" srcId="{BBB2CACA-25B6-48A3-A362-5E580C0B104A}" destId="{F6B6F4B9-5274-44D3-9D2E-54411B82CCA1}" srcOrd="1" destOrd="0" presId="urn:microsoft.com/office/officeart/2018/2/layout/IconVerticalSolidList"/>
    <dgm:cxn modelId="{D6E545A1-BEBD-4CCE-92A8-5AD55DA07BA9}" type="presParOf" srcId="{BBB2CACA-25B6-48A3-A362-5E580C0B104A}" destId="{0E966B48-64F9-4F50-BE90-18A407B45EB4}" srcOrd="2" destOrd="0" presId="urn:microsoft.com/office/officeart/2018/2/layout/IconVerticalSolidList"/>
    <dgm:cxn modelId="{D9279BC9-E3F6-4145-BECD-E60ED52C13D4}" type="presParOf" srcId="{BBB2CACA-25B6-48A3-A362-5E580C0B104A}" destId="{32F15F8A-50F5-4A44-85AC-131D3468E59B}" srcOrd="3" destOrd="0" presId="urn:microsoft.com/office/officeart/2018/2/layout/IconVerticalSolidList"/>
    <dgm:cxn modelId="{4D26BA1A-638C-46CA-95BF-84DA533169F4}" type="presParOf" srcId="{60255A98-88C1-4B8B-8312-1F539D1A4B7F}" destId="{E090D79C-B0CB-4CD8-9A3D-F4E082DB9341}" srcOrd="3" destOrd="0" presId="urn:microsoft.com/office/officeart/2018/2/layout/IconVerticalSolidList"/>
    <dgm:cxn modelId="{6BFF9FD2-7049-44A9-9837-0E45EC53CEF3}" type="presParOf" srcId="{60255A98-88C1-4B8B-8312-1F539D1A4B7F}" destId="{23FFA665-764D-4284-8440-1E68DFAE758A}" srcOrd="4" destOrd="0" presId="urn:microsoft.com/office/officeart/2018/2/layout/IconVerticalSolidList"/>
    <dgm:cxn modelId="{6193B17E-5FCA-466C-81E5-F88935464B8C}" type="presParOf" srcId="{23FFA665-764D-4284-8440-1E68DFAE758A}" destId="{5671E558-EC00-4858-8910-7C4533128831}" srcOrd="0" destOrd="0" presId="urn:microsoft.com/office/officeart/2018/2/layout/IconVerticalSolidList"/>
    <dgm:cxn modelId="{950D71C6-445C-496A-B3C5-8B8B207E6858}" type="presParOf" srcId="{23FFA665-764D-4284-8440-1E68DFAE758A}" destId="{5F852E05-79A3-4E8F-864B-554220168711}" srcOrd="1" destOrd="0" presId="urn:microsoft.com/office/officeart/2018/2/layout/IconVerticalSolidList"/>
    <dgm:cxn modelId="{525F8E88-3160-4DCA-A69D-D49307E177EB}" type="presParOf" srcId="{23FFA665-764D-4284-8440-1E68DFAE758A}" destId="{88966BB4-5711-4712-AD0B-C965E4DB9E4D}" srcOrd="2" destOrd="0" presId="urn:microsoft.com/office/officeart/2018/2/layout/IconVerticalSolidList"/>
    <dgm:cxn modelId="{C547F52E-9BAE-4175-AE5D-F2E2048F7404}" type="presParOf" srcId="{23FFA665-764D-4284-8440-1E68DFAE758A}" destId="{CB892720-A5D3-44C8-9A55-F35A4276BF65}" srcOrd="3" destOrd="0" presId="urn:microsoft.com/office/officeart/2018/2/layout/IconVerticalSolidList"/>
    <dgm:cxn modelId="{945F30A6-CDCA-45E4-B380-E3C0F6322F5B}" type="presParOf" srcId="{60255A98-88C1-4B8B-8312-1F539D1A4B7F}" destId="{7DBE4605-2CA3-4153-8713-81B081C4BE36}" srcOrd="5" destOrd="0" presId="urn:microsoft.com/office/officeart/2018/2/layout/IconVerticalSolidList"/>
    <dgm:cxn modelId="{7C4D1E4A-45D6-487E-8444-3A1D189AECD1}" type="presParOf" srcId="{60255A98-88C1-4B8B-8312-1F539D1A4B7F}" destId="{412934C2-32BE-4D29-A7DE-70EE80C87C4E}" srcOrd="6" destOrd="0" presId="urn:microsoft.com/office/officeart/2018/2/layout/IconVerticalSolidList"/>
    <dgm:cxn modelId="{69070B2A-73FD-4B28-B423-F79865B6EC49}" type="presParOf" srcId="{412934C2-32BE-4D29-A7DE-70EE80C87C4E}" destId="{B0628EAF-52E4-486D-8116-82ED48941F16}" srcOrd="0" destOrd="0" presId="urn:microsoft.com/office/officeart/2018/2/layout/IconVerticalSolidList"/>
    <dgm:cxn modelId="{1FEA56D3-A811-43DD-8FDD-5AB7DBB0CC6C}" type="presParOf" srcId="{412934C2-32BE-4D29-A7DE-70EE80C87C4E}" destId="{D1372F77-0E38-4327-B6ED-25D217220A3C}" srcOrd="1" destOrd="0" presId="urn:microsoft.com/office/officeart/2018/2/layout/IconVerticalSolidList"/>
    <dgm:cxn modelId="{0C657300-0764-4A7D-855C-81D122D2DA60}" type="presParOf" srcId="{412934C2-32BE-4D29-A7DE-70EE80C87C4E}" destId="{B067BC48-F4A7-4386-9A7D-8CC0262D0E71}" srcOrd="2" destOrd="0" presId="urn:microsoft.com/office/officeart/2018/2/layout/IconVerticalSolidList"/>
    <dgm:cxn modelId="{823FFB54-B48C-48FB-ABD1-6603A746A6CE}" type="presParOf" srcId="{412934C2-32BE-4D29-A7DE-70EE80C87C4E}" destId="{A82377D8-063C-42A4-9F66-9649E51EE3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A7CE0-0A27-48AA-8C31-662035BABB03}">
      <dsp:nvSpPr>
        <dsp:cNvPr id="0" name=""/>
        <dsp:cNvSpPr/>
      </dsp:nvSpPr>
      <dsp:spPr>
        <a:xfrm>
          <a:off x="0" y="2261"/>
          <a:ext cx="6290226" cy="11459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D3A1FB-4AC4-496E-9169-7E0A930B5966}">
      <dsp:nvSpPr>
        <dsp:cNvPr id="0" name=""/>
        <dsp:cNvSpPr/>
      </dsp:nvSpPr>
      <dsp:spPr>
        <a:xfrm>
          <a:off x="346647" y="260097"/>
          <a:ext cx="630267" cy="6302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196E6-40D6-4E9B-A874-D505E2C29A2E}">
      <dsp:nvSpPr>
        <dsp:cNvPr id="0" name=""/>
        <dsp:cNvSpPr/>
      </dsp:nvSpPr>
      <dsp:spPr>
        <a:xfrm>
          <a:off x="1323562" y="2261"/>
          <a:ext cx="4966663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A family with 2 young children are moving to Singapore</a:t>
          </a:r>
          <a:endParaRPr lang="en-US" sz="2100" kern="1200"/>
        </a:p>
      </dsp:txBody>
      <dsp:txXfrm>
        <a:off x="1323562" y="2261"/>
        <a:ext cx="4966663" cy="1145941"/>
      </dsp:txXfrm>
    </dsp:sp>
    <dsp:sp modelId="{C24BAA60-AF8E-46CC-A130-B67383910C00}">
      <dsp:nvSpPr>
        <dsp:cNvPr id="0" name=""/>
        <dsp:cNvSpPr/>
      </dsp:nvSpPr>
      <dsp:spPr>
        <a:xfrm>
          <a:off x="0" y="1434688"/>
          <a:ext cx="6290226" cy="11459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6F4B9-5274-44D3-9D2E-54411B82CCA1}">
      <dsp:nvSpPr>
        <dsp:cNvPr id="0" name=""/>
        <dsp:cNvSpPr/>
      </dsp:nvSpPr>
      <dsp:spPr>
        <a:xfrm>
          <a:off x="346647" y="1692524"/>
          <a:ext cx="630267" cy="6302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15F8A-50F5-4A44-85AC-131D3468E59B}">
      <dsp:nvSpPr>
        <dsp:cNvPr id="0" name=""/>
        <dsp:cNvSpPr/>
      </dsp:nvSpPr>
      <dsp:spPr>
        <a:xfrm>
          <a:off x="1323562" y="1434688"/>
          <a:ext cx="4966663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One parent has been given a job at IBM as a Data Scientist</a:t>
          </a:r>
          <a:endParaRPr lang="en-US" sz="2100" kern="1200"/>
        </a:p>
      </dsp:txBody>
      <dsp:txXfrm>
        <a:off x="1323562" y="1434688"/>
        <a:ext cx="4966663" cy="1145941"/>
      </dsp:txXfrm>
    </dsp:sp>
    <dsp:sp modelId="{5671E558-EC00-4858-8910-7C4533128831}">
      <dsp:nvSpPr>
        <dsp:cNvPr id="0" name=""/>
        <dsp:cNvSpPr/>
      </dsp:nvSpPr>
      <dsp:spPr>
        <a:xfrm>
          <a:off x="0" y="2867115"/>
          <a:ext cx="6290226" cy="11459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852E05-79A3-4E8F-864B-554220168711}">
      <dsp:nvSpPr>
        <dsp:cNvPr id="0" name=""/>
        <dsp:cNvSpPr/>
      </dsp:nvSpPr>
      <dsp:spPr>
        <a:xfrm>
          <a:off x="346647" y="3124952"/>
          <a:ext cx="630267" cy="6302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92720-A5D3-44C8-9A55-F35A4276BF65}">
      <dsp:nvSpPr>
        <dsp:cNvPr id="0" name=""/>
        <dsp:cNvSpPr/>
      </dsp:nvSpPr>
      <dsp:spPr>
        <a:xfrm>
          <a:off x="1323562" y="2867115"/>
          <a:ext cx="4966663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They are new to the area and have no idea where the best place to live that would suit their circumstances. </a:t>
          </a:r>
          <a:endParaRPr lang="en-US" sz="2100" kern="1200"/>
        </a:p>
      </dsp:txBody>
      <dsp:txXfrm>
        <a:off x="1323562" y="2867115"/>
        <a:ext cx="4966663" cy="1145941"/>
      </dsp:txXfrm>
    </dsp:sp>
    <dsp:sp modelId="{B0628EAF-52E4-486D-8116-82ED48941F16}">
      <dsp:nvSpPr>
        <dsp:cNvPr id="0" name=""/>
        <dsp:cNvSpPr/>
      </dsp:nvSpPr>
      <dsp:spPr>
        <a:xfrm>
          <a:off x="0" y="4299542"/>
          <a:ext cx="6290226" cy="114594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372F77-0E38-4327-B6ED-25D217220A3C}">
      <dsp:nvSpPr>
        <dsp:cNvPr id="0" name=""/>
        <dsp:cNvSpPr/>
      </dsp:nvSpPr>
      <dsp:spPr>
        <a:xfrm>
          <a:off x="346647" y="4557379"/>
          <a:ext cx="630267" cy="6302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377D8-063C-42A4-9F66-9649E51EE317}">
      <dsp:nvSpPr>
        <dsp:cNvPr id="0" name=""/>
        <dsp:cNvSpPr/>
      </dsp:nvSpPr>
      <dsp:spPr>
        <a:xfrm>
          <a:off x="1323562" y="4299542"/>
          <a:ext cx="4966663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Can we use data analysis to help them choose?</a:t>
          </a:r>
          <a:endParaRPr lang="en-US" sz="2100" kern="1200"/>
        </a:p>
      </dsp:txBody>
      <dsp:txXfrm>
        <a:off x="1323562" y="4299542"/>
        <a:ext cx="4966663" cy="1145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08E5-2570-47A8-A780-5C7AE536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15262"/>
            <a:ext cx="9448800" cy="1825096"/>
          </a:xfrm>
        </p:spPr>
        <p:txBody>
          <a:bodyPr/>
          <a:lstStyle/>
          <a:p>
            <a:r>
              <a:rPr lang="en-GB" dirty="0"/>
              <a:t>Battle of the neighbourhoods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2C375-EBAE-4D2E-99C2-1821FB5E64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Choosing where to live in Singapore</a:t>
            </a:r>
          </a:p>
          <a:p>
            <a:r>
              <a:rPr lang="en-GB" sz="1400" dirty="0"/>
              <a:t>IBM Capstone Project – Mike Mander</a:t>
            </a:r>
          </a:p>
        </p:txBody>
      </p:sp>
    </p:spTree>
    <p:extLst>
      <p:ext uri="{BB962C8B-B14F-4D97-AF65-F5344CB8AC3E}">
        <p14:creationId xmlns:p14="http://schemas.microsoft.com/office/powerpoint/2010/main" val="2064912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C4930A-BB69-49C2-85BF-5E734104C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GB" sz="3200">
                <a:solidFill>
                  <a:schemeClr val="bg1"/>
                </a:solidFill>
              </a:rPr>
              <a:t>Population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71168-64B2-4060-8E37-B74EC6218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There are 2 other areas similar to Bedok and Tampines, based on ethnic populations</a:t>
            </a:r>
          </a:p>
          <a:p>
            <a:r>
              <a:rPr lang="en-GB" sz="1600" dirty="0">
                <a:solidFill>
                  <a:schemeClr val="bg1"/>
                </a:solidFill>
              </a:rPr>
              <a:t>Woodlands in the north and Jurong West. </a:t>
            </a:r>
          </a:p>
          <a:p>
            <a:r>
              <a:rPr lang="en-GB" sz="1600" dirty="0">
                <a:solidFill>
                  <a:schemeClr val="bg1"/>
                </a:solidFill>
              </a:rPr>
              <a:t>They might also be options to consider if commuting becomes less of an influence. </a:t>
            </a:r>
          </a:p>
        </p:txBody>
      </p:sp>
      <p:sp useBgFill="1">
        <p:nvSpPr>
          <p:cNvPr id="13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1ED042-01A9-4DA4-9DC4-054E814A91D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55339" y="1802164"/>
            <a:ext cx="6127287" cy="367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8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86A492-9229-4FE5-841D-2D90DBD2C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Scenario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554F39-02D0-4E99-906B-4E61C5E561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098786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6970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C413590B-CB36-47BC-B705-69813F7B5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676F4B9-1E76-49E4-8A47-FBDCE00D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229828-CA61-45CA-84AB-B64B34B1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9340" y="673240"/>
            <a:ext cx="3148461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A0F9A-18D1-4FDD-ADB2-33C92E6BA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9340" y="4119613"/>
            <a:ext cx="3148460" cy="2058765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Data will be collected from Foursquare and the Singapore Data website to aid in the analysis.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F8A0554-081B-4FCD-B8AC-1F826E38F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06FFEE2-58A0-44A3-9892-24602A688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6124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9CA411D-D82A-4BF1-878C-4C25F8C77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097" y="488844"/>
            <a:ext cx="3731895" cy="3526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foursquare">
            <a:extLst>
              <a:ext uri="{FF2B5EF4-FFF2-40B4-BE49-F238E27FC236}">
                <a16:creationId xmlns:a16="http://schemas.microsoft.com/office/drawing/2014/main" id="{1F8BE241-F536-4D55-819D-3AC5257A03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964" y="1375619"/>
            <a:ext cx="3404405" cy="175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ound Single Corner Rectangle 15">
            <a:extLst>
              <a:ext uri="{FF2B5EF4-FFF2-40B4-BE49-F238E27FC236}">
                <a16:creationId xmlns:a16="http://schemas.microsoft.com/office/drawing/2014/main" id="{C9BB7D94-2C4A-4F0F-8933-E3276A899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8650" y="604977"/>
            <a:ext cx="1998359" cy="2223847"/>
          </a:xfrm>
          <a:prstGeom prst="round1Rect">
            <a:avLst>
              <a:gd name="adj" fmla="val 11295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 Single Corner Rectangle 14">
            <a:extLst>
              <a:ext uri="{FF2B5EF4-FFF2-40B4-BE49-F238E27FC236}">
                <a16:creationId xmlns:a16="http://schemas.microsoft.com/office/drawing/2014/main" id="{2C166329-A912-4CA1-A632-89563D660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769673" y="4118455"/>
            <a:ext cx="2417253" cy="1840846"/>
          </a:xfrm>
          <a:prstGeom prst="round1Rect">
            <a:avLst>
              <a:gd name="adj" fmla="val 11295"/>
            </a:avLst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FB54679-12EF-4E3F-B1F8-3750B8BD1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7795" y="2989690"/>
            <a:ext cx="3023953" cy="33889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'data.gov.sg'">
            <a:extLst>
              <a:ext uri="{FF2B5EF4-FFF2-40B4-BE49-F238E27FC236}">
                <a16:creationId xmlns:a16="http://schemas.microsoft.com/office/drawing/2014/main" id="{F95FDC91-217A-45C6-A6F7-2A27DB36F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600000">
            <a:off x="4505970" y="3979660"/>
            <a:ext cx="2704909" cy="140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95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416EEE-77EE-4052-889B-EB3634B2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GB" sz="3200"/>
              <a:t>Locations of venues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8F87-B306-4898-B403-DED4271C0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r>
              <a:rPr lang="en-GB" sz="1600" dirty="0"/>
              <a:t>Cafe’s</a:t>
            </a:r>
          </a:p>
          <a:p>
            <a:r>
              <a:rPr lang="en-GB" sz="1600" dirty="0"/>
              <a:t>Gardens</a:t>
            </a:r>
          </a:p>
          <a:p>
            <a:r>
              <a:rPr lang="en-GB" sz="1600" dirty="0"/>
              <a:t>Play Areas</a:t>
            </a:r>
          </a:p>
          <a:p>
            <a:r>
              <a:rPr lang="en-GB" sz="1600" dirty="0"/>
              <a:t>Parks</a:t>
            </a:r>
          </a:p>
          <a:p>
            <a:r>
              <a:rPr lang="en-GB" sz="1600" dirty="0"/>
              <a:t>Libraries</a:t>
            </a:r>
          </a:p>
          <a:p>
            <a:r>
              <a:rPr lang="en-GB" sz="1600" dirty="0"/>
              <a:t>Doctors</a:t>
            </a:r>
          </a:p>
          <a:p>
            <a:r>
              <a:rPr lang="en-GB" sz="1600" dirty="0"/>
              <a:t>Nursery Schools</a:t>
            </a:r>
          </a:p>
          <a:p>
            <a:r>
              <a:rPr lang="en-GB" sz="1600" dirty="0"/>
              <a:t>Baby Stores</a:t>
            </a:r>
          </a:p>
          <a:p>
            <a:r>
              <a:rPr lang="en-GB" sz="1600" dirty="0"/>
              <a:t>Museums</a:t>
            </a:r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D587435-DBF8-48F7-95EB-5410855BCAB1}"/>
              </a:ext>
            </a:extLst>
          </p:cNvPr>
          <p:cNvPicPr/>
          <p:nvPr/>
        </p:nvPicPr>
        <p:blipFill rotWithShape="1">
          <a:blip r:embed="rId3"/>
          <a:srcRect l="6085" r="17780" b="-2"/>
          <a:stretch/>
        </p:blipFill>
        <p:spPr>
          <a:xfrm>
            <a:off x="4955339" y="1336566"/>
            <a:ext cx="6127287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5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2F01-A4DC-4AEF-A869-4DF160E3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of venues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9457-2828-40BE-8EC6-C866E955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1592D-5FCE-4CB5-AE09-452317374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This shows the areas of Singapore with the highest number of searched venues that are relevant to parents with children. </a:t>
            </a:r>
          </a:p>
          <a:p>
            <a:r>
              <a:rPr lang="en-GB" dirty="0"/>
              <a:t>Yellow = Low</a:t>
            </a:r>
          </a:p>
          <a:p>
            <a:r>
              <a:rPr lang="en-GB" dirty="0"/>
              <a:t>Green = Mid</a:t>
            </a:r>
          </a:p>
          <a:p>
            <a:r>
              <a:rPr lang="en-GB" dirty="0"/>
              <a:t>Blue = High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DECF9-B5F6-4B58-A0FD-EBC9F1A6AC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95582" y="1244976"/>
            <a:ext cx="6510618" cy="447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40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1FD2FE-29AF-4F48-969B-A1D78D6A3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GB" sz="3200"/>
              <a:t>Proximity to IBM Office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24CD9-8E16-4DE1-ACEC-88CB75BFB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r>
              <a:rPr lang="en-GB" sz="1600" dirty="0"/>
              <a:t>Distances from centre of area to IBM office in km. </a:t>
            </a:r>
          </a:p>
          <a:p>
            <a:pPr lvl="1"/>
            <a:r>
              <a:rPr lang="en-GB" sz="1400" dirty="0"/>
              <a:t>Tampines – 1.45</a:t>
            </a:r>
          </a:p>
          <a:p>
            <a:pPr lvl="1"/>
            <a:r>
              <a:rPr lang="en-GB" sz="1400" dirty="0"/>
              <a:t>Changi – 3.96</a:t>
            </a:r>
          </a:p>
          <a:p>
            <a:pPr lvl="1"/>
            <a:r>
              <a:rPr lang="en-GB" sz="1400" dirty="0"/>
              <a:t>Bedok – 4.31</a:t>
            </a:r>
          </a:p>
          <a:p>
            <a:pPr lvl="1"/>
            <a:r>
              <a:rPr lang="en-GB" sz="1400" dirty="0"/>
              <a:t>Downtown Core – 13.59</a:t>
            </a:r>
          </a:p>
          <a:p>
            <a:pPr lvl="1"/>
            <a:r>
              <a:rPr lang="en-GB" sz="1400" dirty="0"/>
              <a:t>Orchard – 15.07</a:t>
            </a:r>
          </a:p>
          <a:p>
            <a:pPr lvl="1"/>
            <a:r>
              <a:rPr lang="en-GB" sz="1400" dirty="0"/>
              <a:t>Tanglin – 16.70</a:t>
            </a:r>
          </a:p>
          <a:p>
            <a:pPr lvl="1"/>
            <a:r>
              <a:rPr lang="en-GB" sz="1400" dirty="0"/>
              <a:t>Bukit Merah – 19.41</a:t>
            </a:r>
          </a:p>
          <a:p>
            <a:pPr lvl="1"/>
            <a:r>
              <a:rPr lang="en-GB" sz="1400" dirty="0"/>
              <a:t>Queenstown – 20.76</a:t>
            </a:r>
          </a:p>
          <a:p>
            <a:pPr lvl="1"/>
            <a:r>
              <a:rPr lang="en-GB" sz="1400" dirty="0"/>
              <a:t>Jurong East – 25.67</a:t>
            </a:r>
          </a:p>
          <a:p>
            <a:endParaRPr lang="en-GB" sz="1600" dirty="0"/>
          </a:p>
        </p:txBody>
      </p:sp>
      <p:sp>
        <p:nvSpPr>
          <p:cNvPr id="13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38A2E6-A683-4E12-A75A-540D7E569E9C}"/>
              </a:ext>
            </a:extLst>
          </p:cNvPr>
          <p:cNvPicPr/>
          <p:nvPr/>
        </p:nvPicPr>
        <p:blipFill rotWithShape="1">
          <a:blip r:embed="rId3"/>
          <a:srcRect l="23875" t="26270" r="16068" b="-2"/>
          <a:stretch/>
        </p:blipFill>
        <p:spPr>
          <a:xfrm>
            <a:off x="4994031" y="1441450"/>
            <a:ext cx="6088595" cy="450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0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E4FB-9662-4B65-AA6E-DF0DB055B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Median Flat Rental prices</a:t>
            </a:r>
            <a:br>
              <a:rPr lang="en-GB" dirty="0"/>
            </a:br>
            <a:r>
              <a:rPr lang="en-GB" sz="3200" dirty="0"/>
              <a:t>(in $SGD per month)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5B75F-BDAF-4CA2-8054-706A81746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Singapore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02368-A986-4B9F-956D-0679B59F9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Shortlisted areas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7568B4-69D8-4DC5-9B06-77FAD8197F6D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4410" y="3132667"/>
            <a:ext cx="4854556" cy="30850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2F1914-7E6D-4C5B-A7B3-4710CB4B72F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97996" y="3131691"/>
            <a:ext cx="5082408" cy="308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9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FE86-0B20-413A-82D9-EB6D504A3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Median rent for 4-rm flats in Shortlist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A8DA7-99CB-4B42-B410-841DAD17F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The Central, Bukit Merah and Queenstown prices are over $500 per month more expensive than Tampines, Bedok and Jurong East. </a:t>
            </a:r>
          </a:p>
          <a:p>
            <a:r>
              <a:rPr lang="en-GB" dirty="0"/>
              <a:t>The closer you get to the business district in Downtown the more expensive the flats become.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B7D6D-6E94-47AC-9633-7C375F687B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95582" y="1331496"/>
            <a:ext cx="6510618" cy="419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43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EED0-0714-47FA-80A3-DE7752DC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560D2-C2AE-42B1-96C5-6C9F93023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Best option from the data analysis is </a:t>
            </a:r>
            <a:r>
              <a:rPr lang="en-GB" b="1" dirty="0"/>
              <a:t>Tampines</a:t>
            </a:r>
          </a:p>
          <a:p>
            <a:r>
              <a:rPr lang="en-GB" dirty="0"/>
              <a:t>A close second is </a:t>
            </a:r>
            <a:r>
              <a:rPr lang="en-GB" b="1" dirty="0"/>
              <a:t>Bedok</a:t>
            </a:r>
          </a:p>
          <a:p>
            <a:r>
              <a:rPr lang="en-GB" dirty="0"/>
              <a:t>Both areas are similarly priced for a large flat, well connected with transport links and contain large numbers of venues with relevance to young children</a:t>
            </a:r>
          </a:p>
          <a:p>
            <a:r>
              <a:rPr lang="en-GB" dirty="0"/>
              <a:t>Also crucially are close to the IBM office for a reduced commuting time. </a:t>
            </a:r>
          </a:p>
        </p:txBody>
      </p:sp>
    </p:spTree>
    <p:extLst>
      <p:ext uri="{BB962C8B-B14F-4D97-AF65-F5344CB8AC3E}">
        <p14:creationId xmlns:p14="http://schemas.microsoft.com/office/powerpoint/2010/main" val="22898542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332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Battle of the neighbourhoods</vt:lpstr>
      <vt:lpstr>Scenario</vt:lpstr>
      <vt:lpstr>Data</vt:lpstr>
      <vt:lpstr>Locations of venues</vt:lpstr>
      <vt:lpstr>Distribution of venues</vt:lpstr>
      <vt:lpstr>Proximity to IBM Office</vt:lpstr>
      <vt:lpstr>Median Flat Rental prices (in $SGD per month)</vt:lpstr>
      <vt:lpstr>Median rent for 4-rm flats in Shortlist</vt:lpstr>
      <vt:lpstr>Results</vt:lpstr>
      <vt:lpstr>Population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neighbourhoods</dc:title>
  <dc:creator>Mike Mander</dc:creator>
  <cp:lastModifiedBy>Mike Mander</cp:lastModifiedBy>
  <cp:revision>1</cp:revision>
  <dcterms:created xsi:type="dcterms:W3CDTF">2019-06-03T16:34:00Z</dcterms:created>
  <dcterms:modified xsi:type="dcterms:W3CDTF">2019-06-03T16:39:41Z</dcterms:modified>
</cp:coreProperties>
</file>