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000663" cy="6858000"/>
  <p:notesSz cx="6858000" cy="9144000"/>
  <p:defaultTextStyle>
    <a:defPPr>
      <a:defRPr lang="en-US"/>
    </a:defPPr>
    <a:lvl1pPr marL="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3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7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8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7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0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3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7" algn="l" defTabSz="4570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600" y="84"/>
      </p:cViewPr>
      <p:guideLst>
        <p:guide orient="horz" pos="2160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2130430"/>
            <a:ext cx="15300564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3886201"/>
            <a:ext cx="1260046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2" y="274643"/>
            <a:ext cx="4050149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5" y="274643"/>
            <a:ext cx="11850436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30" y="4406905"/>
            <a:ext cx="1530056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30" y="2906716"/>
            <a:ext cx="1530056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5" y="1600205"/>
            <a:ext cx="79502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8" y="1600205"/>
            <a:ext cx="79502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7" y="1535113"/>
            <a:ext cx="795341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29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7" indent="0">
              <a:buNone/>
              <a:defRPr sz="1600" b="1"/>
            </a:lvl7pPr>
            <a:lvl8pPr marL="3200234" indent="0">
              <a:buNone/>
              <a:defRPr sz="1600" b="1"/>
            </a:lvl8pPr>
            <a:lvl9pPr marL="365741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7" y="2174875"/>
            <a:ext cx="795341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2" y="1535113"/>
            <a:ext cx="79565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800" b="1"/>
            </a:lvl3pPr>
            <a:lvl4pPr marL="1371529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7" indent="0">
              <a:buNone/>
              <a:defRPr sz="1600" b="1"/>
            </a:lvl7pPr>
            <a:lvl8pPr marL="3200234" indent="0">
              <a:buNone/>
              <a:defRPr sz="1600" b="1"/>
            </a:lvl8pPr>
            <a:lvl9pPr marL="365741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2" y="2174875"/>
            <a:ext cx="79565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6" y="273051"/>
            <a:ext cx="59220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60" y="273055"/>
            <a:ext cx="1006287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6" y="1435103"/>
            <a:ext cx="592209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9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7" indent="0">
              <a:buNone/>
              <a:defRPr sz="900"/>
            </a:lvl7pPr>
            <a:lvl8pPr marL="3200234" indent="0">
              <a:buNone/>
              <a:defRPr sz="900"/>
            </a:lvl8pPr>
            <a:lvl9pPr marL="365741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5" y="4800601"/>
            <a:ext cx="1080039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5" y="612775"/>
            <a:ext cx="1080039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9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7" indent="0">
              <a:buNone/>
              <a:defRPr sz="2000"/>
            </a:lvl7pPr>
            <a:lvl8pPr marL="3200234" indent="0">
              <a:buNone/>
              <a:defRPr sz="2000"/>
            </a:lvl8pPr>
            <a:lvl9pPr marL="365741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5" y="5367339"/>
            <a:ext cx="1080039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9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7" indent="0">
              <a:buNone/>
              <a:defRPr sz="900"/>
            </a:lvl7pPr>
            <a:lvl8pPr marL="3200234" indent="0">
              <a:buNone/>
              <a:defRPr sz="900"/>
            </a:lvl8pPr>
            <a:lvl9pPr marL="365741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4" y="274638"/>
            <a:ext cx="162005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4" y="1600205"/>
            <a:ext cx="1620059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4" y="6356355"/>
            <a:ext cx="4200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6356355"/>
            <a:ext cx="5700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6" y="6356355"/>
            <a:ext cx="4200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7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45717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1" indent="-285735" algn="l" defTabSz="45717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1" indent="-228588" algn="l" defTabSz="45717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7" indent="-228588" algn="l" defTabSz="45717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3" indent="-228588" algn="l" defTabSz="45717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9" indent="-228588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6" indent="-228588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8" indent="-228588" algn="l" defTabSz="45717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9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7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4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0" algn="l" defTabSz="4571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21839" y="-1046052"/>
            <a:ext cx="8967904" cy="18311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8099" dirty="0"/>
          </a:p>
          <a:p>
            <a:pPr>
              <a:defRPr sz="3200" b="1">
                <a:solidFill>
                  <a:srgbClr val="0F172A"/>
                </a:solidFill>
              </a:defRPr>
            </a:pPr>
            <a:r>
              <a:rPr sz="3200" dirty="0" err="1"/>
              <a:t>Arquitectura</a:t>
            </a:r>
            <a:r>
              <a:rPr sz="3200" dirty="0"/>
              <a:t> Data Mart – </a:t>
            </a:r>
            <a:r>
              <a:rPr sz="3200" dirty="0" err="1"/>
              <a:t>Cobro</a:t>
            </a:r>
            <a:r>
              <a:rPr sz="3200" dirty="0"/>
              <a:t> </a:t>
            </a:r>
            <a:r>
              <a:rPr sz="3200" dirty="0" err="1"/>
              <a:t>Excesivo</a:t>
            </a:r>
            <a:r>
              <a:rPr sz="3200" dirty="0"/>
              <a:t> de Factura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5325" y="1891211"/>
            <a:ext cx="2011680" cy="3200400"/>
          </a:xfrm>
          <a:prstGeom prst="rect">
            <a:avLst/>
          </a:prstGeom>
          <a:solidFill>
            <a:srgbClr val="E0F2F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1">
                <a:solidFill>
                  <a:srgbClr val="000000"/>
                </a:solidFill>
              </a:defRPr>
            </a:pPr>
            <a:r>
              <a:rPr sz="1300" dirty="0"/>
              <a:t>Excel .</a:t>
            </a:r>
            <a:r>
              <a:rPr sz="1300" dirty="0" err="1"/>
              <a:t>xlsb</a:t>
            </a:r>
            <a:r>
              <a:rPr sz="1300" dirty="0"/>
              <a:t> – Soles/</a:t>
            </a:r>
            <a:r>
              <a:rPr sz="1300" dirty="0" err="1"/>
              <a:t>Físicos</a:t>
            </a:r>
            <a:r>
              <a:rPr sz="1300" dirty="0"/>
              <a:t>
Excel .xlsx – </a:t>
            </a:r>
            <a:r>
              <a:rPr sz="1300" dirty="0" err="1"/>
              <a:t>Otros</a:t>
            </a:r>
            <a:r>
              <a:rPr sz="1300" dirty="0"/>
              <a:t> </a:t>
            </a:r>
            <a:r>
              <a:rPr sz="1300" dirty="0" err="1"/>
              <a:t>Conceptos</a:t>
            </a:r>
            <a:r>
              <a:rPr sz="1300" dirty="0"/>
              <a:t>
</a:t>
            </a:r>
            <a:r>
              <a:rPr sz="1300" dirty="0" err="1"/>
              <a:t>Catálogo</a:t>
            </a:r>
            <a:r>
              <a:rPr sz="1300" dirty="0"/>
              <a:t> </a:t>
            </a:r>
            <a:r>
              <a:rPr sz="1300" dirty="0" err="1"/>
              <a:t>Agrupa</a:t>
            </a:r>
            <a:r>
              <a:rPr sz="1300" dirty="0"/>
              <a:t>
</a:t>
            </a:r>
            <a:r>
              <a:rPr sz="1300" dirty="0" err="1"/>
              <a:t>Tarifas</a:t>
            </a:r>
            <a:r>
              <a:rPr sz="1300" dirty="0"/>
              <a:t> </a:t>
            </a:r>
            <a:r>
              <a:rPr sz="1300" dirty="0" err="1"/>
              <a:t>reguladas</a:t>
            </a:r>
            <a:endParaRPr sz="1300" dirty="0"/>
          </a:p>
        </p:txBody>
      </p:sp>
      <p:sp>
        <p:nvSpPr>
          <p:cNvPr id="6" name="Rectangle 5"/>
          <p:cNvSpPr/>
          <p:nvPr/>
        </p:nvSpPr>
        <p:spPr>
          <a:xfrm>
            <a:off x="4944942" y="2362479"/>
            <a:ext cx="1341120" cy="2286000"/>
          </a:xfrm>
          <a:prstGeom prst="rect">
            <a:avLst/>
          </a:prstGeom>
          <a:solidFill>
            <a:srgbClr val="DCFCE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1">
                <a:solidFill>
                  <a:srgbClr val="000000"/>
                </a:solidFill>
              </a:defRPr>
            </a:pPr>
            <a:r>
              <a:rPr sz="1300" dirty="0" err="1"/>
              <a:t>PySpark</a:t>
            </a:r>
            <a:r>
              <a:rPr sz="1300" dirty="0"/>
              <a:t>
</a:t>
            </a:r>
            <a:r>
              <a:rPr sz="1300" dirty="0" err="1"/>
              <a:t>Validación</a:t>
            </a:r>
            <a:r>
              <a:rPr sz="1300" dirty="0"/>
              <a:t> IGV/FOSE
</a:t>
            </a:r>
            <a:r>
              <a:rPr sz="1300" dirty="0" err="1"/>
              <a:t>Normalización</a:t>
            </a:r>
            <a:r>
              <a:rPr sz="1300" dirty="0"/>
              <a:t>
Calidad </a:t>
            </a:r>
            <a:r>
              <a:rPr sz="1300" dirty="0" err="1"/>
              <a:t>datos</a:t>
            </a:r>
            <a:endParaRPr sz="1300" dirty="0"/>
          </a:p>
        </p:txBody>
      </p:sp>
      <p:sp>
        <p:nvSpPr>
          <p:cNvPr id="10" name="Rectangle 9"/>
          <p:cNvSpPr/>
          <p:nvPr/>
        </p:nvSpPr>
        <p:spPr>
          <a:xfrm>
            <a:off x="10146400" y="2857602"/>
            <a:ext cx="1371600" cy="1021431"/>
          </a:xfrm>
          <a:prstGeom prst="rect">
            <a:avLst/>
          </a:prstGeom>
          <a:solidFill>
            <a:srgbClr val="FFF7E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1">
                <a:solidFill>
                  <a:srgbClr val="000000"/>
                </a:solidFill>
              </a:defRPr>
            </a:pPr>
            <a:r>
              <a:rPr sz="1300"/>
              <a:t>Bronze – Staging
Silver – ODS
Gold – Data Mart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521497" y="904240"/>
            <a:ext cx="2011680" cy="914400"/>
          </a:xfrm>
          <a:prstGeom prst="rect">
            <a:avLst/>
          </a:prstGeom>
          <a:solidFill>
            <a:srgbClr val="EDE9F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1">
                <a:solidFill>
                  <a:srgbClr val="000000"/>
                </a:solidFill>
              </a:defRPr>
            </a:pPr>
            <a:r>
              <a:rPr sz="1300"/>
              <a:t>KPI1 – Divergencia FR/FT</a:t>
            </a:r>
          </a:p>
        </p:txBody>
      </p:sp>
      <p:pic>
        <p:nvPicPr>
          <p:cNvPr id="12" name="Picture 11" descr="icon_powerb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161" y="902653"/>
            <a:ext cx="365760" cy="36576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2498161" y="3002559"/>
            <a:ext cx="2011680" cy="914400"/>
          </a:xfrm>
          <a:prstGeom prst="rect">
            <a:avLst/>
          </a:prstGeom>
          <a:solidFill>
            <a:srgbClr val="EDE9F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1">
                <a:solidFill>
                  <a:srgbClr val="000000"/>
                </a:solidFill>
              </a:defRPr>
            </a:pPr>
            <a:r>
              <a:rPr sz="1300"/>
              <a:t>KPI2 – Consumos atípicos</a:t>
            </a:r>
          </a:p>
        </p:txBody>
      </p:sp>
      <p:pic>
        <p:nvPicPr>
          <p:cNvPr id="14" name="Picture 13" descr="icon_powerb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8161" y="3012262"/>
            <a:ext cx="365760" cy="36576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538593" y="5014239"/>
            <a:ext cx="2011680" cy="914400"/>
          </a:xfrm>
          <a:prstGeom prst="rect">
            <a:avLst/>
          </a:prstGeom>
          <a:solidFill>
            <a:srgbClr val="EDE9F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1">
                <a:solidFill>
                  <a:srgbClr val="000000"/>
                </a:solidFill>
              </a:defRPr>
            </a:pPr>
            <a:r>
              <a:rPr sz="1300"/>
              <a:t>KPI3 – Cargos no energéticos</a:t>
            </a:r>
          </a:p>
        </p:txBody>
      </p:sp>
      <p:pic>
        <p:nvPicPr>
          <p:cNvPr id="16" name="Picture 15" descr="icon_powerb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593" y="5014239"/>
            <a:ext cx="365760" cy="36576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843047" y="2129224"/>
            <a:ext cx="1371600" cy="2286000"/>
          </a:xfrm>
          <a:prstGeom prst="rect">
            <a:avLst/>
          </a:prstGeom>
          <a:solidFill>
            <a:srgbClr val="FEF3C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1">
                <a:solidFill>
                  <a:srgbClr val="000000"/>
                </a:solidFill>
              </a:defRPr>
            </a:pPr>
            <a:r>
              <a:rPr sz="1300"/>
              <a:t>Gobernanza
Catálogo datos
Linaje
Accesos</a:t>
            </a:r>
          </a:p>
        </p:txBody>
      </p:sp>
      <p:pic>
        <p:nvPicPr>
          <p:cNvPr id="1026" name="Picture 2" descr="Download Microsoft Excel Logo in SVG Vector or PNG File Format - Logo.wine">
            <a:extLst>
              <a:ext uri="{FF2B5EF4-FFF2-40B4-BE49-F238E27FC236}">
                <a16:creationId xmlns:a16="http://schemas.microsoft.com/office/drawing/2014/main" id="{32BA6C9F-BF41-4138-AD27-EE4E4438A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16250" r="25000" b="13250"/>
          <a:stretch/>
        </p:blipFill>
        <p:spPr bwMode="auto">
          <a:xfrm>
            <a:off x="1916978" y="2129224"/>
            <a:ext cx="872570" cy="83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2A38F529-BBA1-4331-9791-2C368ADD1270}"/>
              </a:ext>
            </a:extLst>
          </p:cNvPr>
          <p:cNvSpPr/>
          <p:nvPr/>
        </p:nvSpPr>
        <p:spPr>
          <a:xfrm>
            <a:off x="3670228" y="3048279"/>
            <a:ext cx="1119554" cy="640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8099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3E44A7-3D9F-4466-889F-6E70277968EB}"/>
              </a:ext>
            </a:extLst>
          </p:cNvPr>
          <p:cNvSpPr/>
          <p:nvPr/>
        </p:nvSpPr>
        <p:spPr>
          <a:xfrm>
            <a:off x="3397926" y="3195142"/>
            <a:ext cx="1554479" cy="34635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Extracción</a:t>
            </a:r>
            <a:endParaRPr lang="es-PE" b="1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61EDC91-CC46-49D9-82E8-9490D940C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319" y="2408199"/>
            <a:ext cx="594360" cy="59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3D88998-7199-4E6A-B2A9-BC0FF5465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39" y="4120264"/>
            <a:ext cx="800686" cy="4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ilindro 20">
            <a:extLst>
              <a:ext uri="{FF2B5EF4-FFF2-40B4-BE49-F238E27FC236}">
                <a16:creationId xmlns:a16="http://schemas.microsoft.com/office/drawing/2014/main" id="{414C2EF5-B186-473F-800F-126E7CB2F10B}"/>
              </a:ext>
            </a:extLst>
          </p:cNvPr>
          <p:cNvSpPr/>
          <p:nvPr/>
        </p:nvSpPr>
        <p:spPr>
          <a:xfrm>
            <a:off x="6994192" y="2933616"/>
            <a:ext cx="2224926" cy="128016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1">
                <a:solidFill>
                  <a:srgbClr val="000000"/>
                </a:solidFill>
              </a:defRPr>
            </a:pPr>
            <a:r>
              <a:rPr lang="es-PE" sz="1600" dirty="0"/>
              <a:t>Data </a:t>
            </a:r>
            <a:r>
              <a:rPr lang="es-PE" sz="1600" dirty="0" err="1"/>
              <a:t>Warehouse</a:t>
            </a:r>
            <a:r>
              <a:rPr lang="es-PE" sz="1600" dirty="0"/>
              <a:t>
(PostgreSQL/Hadoop)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BCA571EC-3273-4AAF-ADBE-C54A6D3E7D9E}"/>
              </a:ext>
            </a:extLst>
          </p:cNvPr>
          <p:cNvSpPr/>
          <p:nvPr/>
        </p:nvSpPr>
        <p:spPr>
          <a:xfrm>
            <a:off x="6377502" y="3101339"/>
            <a:ext cx="559777" cy="640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8099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37353C1-E042-4E21-B3AE-0228D93F1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6909" y="1902795"/>
            <a:ext cx="3810000" cy="70485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97A537B-EE42-49D6-97DE-CDCC58A57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0209" y="3988932"/>
            <a:ext cx="4343400" cy="523875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432D5718-1F7F-493E-96B9-8788B761A1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0721" y="5961742"/>
            <a:ext cx="3762375" cy="581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83</Words>
  <Application>Microsoft Office PowerPoint</Application>
  <PresentationFormat>Personalizado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Mikhael Gordillo Inocente</cp:lastModifiedBy>
  <cp:revision>3</cp:revision>
  <dcterms:created xsi:type="dcterms:W3CDTF">2013-01-27T09:14:16Z</dcterms:created>
  <dcterms:modified xsi:type="dcterms:W3CDTF">2025-09-09T04:51:39Z</dcterms:modified>
  <cp:category/>
</cp:coreProperties>
</file>