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Raleway SemiBold"/>
      <p:regular r:id="rId45"/>
      <p:bold r:id="rId46"/>
      <p:italic r:id="rId47"/>
      <p:boldItalic r:id="rId48"/>
    </p:embeddedFont>
    <p:embeddedFont>
      <p:font typeface="Poppins"/>
      <p:regular r:id="rId49"/>
      <p:bold r:id="rId50"/>
      <p:italic r:id="rId51"/>
      <p:boldItalic r:id="rId52"/>
    </p:embeddedFont>
    <p:embeddedFont>
      <p:font typeface="Anaheim"/>
      <p:regular r:id="rId53"/>
      <p:bold r:id="rId54"/>
    </p:embeddedFont>
    <p:embeddedFont>
      <p:font typeface="Poppins Black"/>
      <p:bold r:id="rId55"/>
      <p:boldItalic r:id="rId56"/>
    </p:embeddedFont>
    <p:embeddedFont>
      <p:font typeface="Barlow ExtraBold"/>
      <p:bold r:id="rId57"/>
      <p:boldItalic r:id="rId58"/>
    </p:embeddedFont>
    <p:embeddedFont>
      <p:font typeface="Barlow SemiBold"/>
      <p:regular r:id="rId59"/>
      <p:bold r:id="rId60"/>
      <p:italic r:id="rId61"/>
      <p:boldItalic r:id="rId62"/>
    </p:embeddedFont>
    <p:embeddedFont>
      <p:font typeface="Barlow"/>
      <p:regular r:id="rId63"/>
      <p:bold r:id="rId64"/>
      <p:italic r:id="rId65"/>
      <p:boldItalic r:id="rId66"/>
    </p:embeddedFont>
    <p:embeddedFont>
      <p:font typeface="Poppins ExtraBold"/>
      <p:bold r:id="rId67"/>
      <p:boldItalic r:id="rId68"/>
    </p:embeddedFont>
    <p:embeddedFont>
      <p:font typeface="Barlow Black"/>
      <p:bold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2D20E8-1E60-40B2-932F-B0CD64BCAB5F}">
  <a:tblStyle styleId="{CF2D20E8-1E60-40B2-932F-B0CD64BCAB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127D24D-17F7-4EE8-8DA8-5D82AD4BCC5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44" Type="http://schemas.openxmlformats.org/officeDocument/2006/relationships/font" Target="fonts/Raleway-boldItalic.fntdata"/><Relationship Id="rId43" Type="http://schemas.openxmlformats.org/officeDocument/2006/relationships/font" Target="fonts/Raleway-italic.fntdata"/><Relationship Id="rId46" Type="http://schemas.openxmlformats.org/officeDocument/2006/relationships/font" Target="fonts/RalewaySemiBold-bold.fntdata"/><Relationship Id="rId45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alewaySemiBold-boldItalic.fntdata"/><Relationship Id="rId47" Type="http://schemas.openxmlformats.org/officeDocument/2006/relationships/font" Target="fonts/RalewaySemiBold-italic.fntdata"/><Relationship Id="rId49" Type="http://schemas.openxmlformats.org/officeDocument/2006/relationships/font" Target="fonts/Poppi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BarlowBlack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BarlowSemiBold-boldItalic.fntdata"/><Relationship Id="rId61" Type="http://schemas.openxmlformats.org/officeDocument/2006/relationships/font" Target="fonts/BarlowSemiBold-italic.fntdata"/><Relationship Id="rId20" Type="http://schemas.openxmlformats.org/officeDocument/2006/relationships/slide" Target="slides/slide14.xml"/><Relationship Id="rId64" Type="http://schemas.openxmlformats.org/officeDocument/2006/relationships/font" Target="fonts/Barlow-bold.fntdata"/><Relationship Id="rId63" Type="http://schemas.openxmlformats.org/officeDocument/2006/relationships/font" Target="fonts/Barlow-regular.fntdata"/><Relationship Id="rId22" Type="http://schemas.openxmlformats.org/officeDocument/2006/relationships/slide" Target="slides/slide16.xml"/><Relationship Id="rId66" Type="http://schemas.openxmlformats.org/officeDocument/2006/relationships/font" Target="fonts/Barlow-boldItalic.fntdata"/><Relationship Id="rId21" Type="http://schemas.openxmlformats.org/officeDocument/2006/relationships/slide" Target="slides/slide15.xml"/><Relationship Id="rId65" Type="http://schemas.openxmlformats.org/officeDocument/2006/relationships/font" Target="fonts/Barlow-italic.fntdata"/><Relationship Id="rId24" Type="http://schemas.openxmlformats.org/officeDocument/2006/relationships/slide" Target="slides/slide18.xml"/><Relationship Id="rId68" Type="http://schemas.openxmlformats.org/officeDocument/2006/relationships/font" Target="fonts/PoppinsExtraBold-boldItalic.fntdata"/><Relationship Id="rId23" Type="http://schemas.openxmlformats.org/officeDocument/2006/relationships/slide" Target="slides/slide17.xml"/><Relationship Id="rId67" Type="http://schemas.openxmlformats.org/officeDocument/2006/relationships/font" Target="fonts/PoppinsExtraBold-bold.fntdata"/><Relationship Id="rId60" Type="http://schemas.openxmlformats.org/officeDocument/2006/relationships/font" Target="fonts/Barlow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BarlowBlack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-italic.fntdata"/><Relationship Id="rId50" Type="http://schemas.openxmlformats.org/officeDocument/2006/relationships/font" Target="fonts/Poppins-bold.fntdata"/><Relationship Id="rId53" Type="http://schemas.openxmlformats.org/officeDocument/2006/relationships/font" Target="fonts/Anaheim-regular.fntdata"/><Relationship Id="rId52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55" Type="http://schemas.openxmlformats.org/officeDocument/2006/relationships/font" Target="fonts/PoppinsBlack-bold.fntdata"/><Relationship Id="rId10" Type="http://schemas.openxmlformats.org/officeDocument/2006/relationships/slide" Target="slides/slide4.xml"/><Relationship Id="rId54" Type="http://schemas.openxmlformats.org/officeDocument/2006/relationships/font" Target="fonts/Anaheim-bold.fntdata"/><Relationship Id="rId13" Type="http://schemas.openxmlformats.org/officeDocument/2006/relationships/slide" Target="slides/slide7.xml"/><Relationship Id="rId57" Type="http://schemas.openxmlformats.org/officeDocument/2006/relationships/font" Target="fonts/BarlowExtraBold-bold.fntdata"/><Relationship Id="rId12" Type="http://schemas.openxmlformats.org/officeDocument/2006/relationships/slide" Target="slides/slide6.xml"/><Relationship Id="rId56" Type="http://schemas.openxmlformats.org/officeDocument/2006/relationships/font" Target="fonts/PoppinsBlack-boldItalic.fntdata"/><Relationship Id="rId15" Type="http://schemas.openxmlformats.org/officeDocument/2006/relationships/slide" Target="slides/slide9.xml"/><Relationship Id="rId59" Type="http://schemas.openxmlformats.org/officeDocument/2006/relationships/font" Target="fonts/Barlow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BarlowExtra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8762db63f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8762db63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38762db63f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38762db63f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8762db63f0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8762db63f0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8762db63f0_4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8762db63f0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38762db63f0_4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38762db63f0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38762db63f0_4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38762db63f0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38762db63f0_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38762db63f0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38762db63f0_4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38762db63f0_4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8762db63f0_4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8762db63f0_4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8762db63f0_4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38762db63f0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38762db63f0_4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38762db63f0_4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38762db63f0_4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38762db63f0_4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38762db63f0_4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38762db63f0_4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8762db63f0_4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8762db63f0_4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38762db63f0_4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38762db63f0_4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38762db63f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38762db63f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8762db63f0_4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38762db63f0_4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38762db63f0_4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38762db63f0_4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38762db63f0_4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38762db63f0_4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8762db63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8762db63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38756792c3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38756792c3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38756792c3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38756792c3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38762db63f0_4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38762db63f0_4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8762db63f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8762db63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8762db63f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8762db63f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8762db63f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8762db63f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8762db63f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8762db63f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38762db63f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38762db63f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flipH="1" rot="10800000">
            <a:off x="-3394" y="-2273839"/>
            <a:ext cx="9804518" cy="8448224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1"/>
          <p:cNvSpPr txBox="1"/>
          <p:nvPr>
            <p:ph hasCustomPrompt="1" type="title"/>
          </p:nvPr>
        </p:nvSpPr>
        <p:spPr>
          <a:xfrm>
            <a:off x="3025725" y="1918850"/>
            <a:ext cx="4078800" cy="7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53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b="0"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idx="1" type="subTitle"/>
          </p:nvPr>
        </p:nvSpPr>
        <p:spPr>
          <a:xfrm>
            <a:off x="3025725" y="2697650"/>
            <a:ext cx="4078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998171" y="-8"/>
            <a:ext cx="6608794" cy="5143512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flipH="1" rot="10800000">
            <a:off x="-1443375" y="-2220551"/>
            <a:ext cx="11922622" cy="9653454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150966" y="-1569997"/>
            <a:ext cx="9294978" cy="8009776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21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5813699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1024750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3419221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813699" y="179616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242" name="Google Shape;242;p13"/>
          <p:cNvGrpSpPr/>
          <p:nvPr/>
        </p:nvGrpSpPr>
        <p:grpSpPr>
          <a:xfrm rot="10800000">
            <a:off x="-2096303" y="3730190"/>
            <a:ext cx="3010303" cy="380635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hasCustomPrompt="1"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/>
          <p:nvPr>
            <p:ph hasCustomPrompt="1"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/>
          <p:nvPr>
            <p:ph hasCustomPrompt="1"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/>
          <p:nvPr>
            <p:ph hasCustomPrompt="1"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/>
          <p:nvPr>
            <p:ph hasCustomPrompt="1"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/>
          <p:nvPr>
            <p:ph hasCustomPrompt="1" idx="15" type="title"/>
          </p:nvPr>
        </p:nvSpPr>
        <p:spPr>
          <a:xfrm>
            <a:off x="6239100" y="2674703"/>
            <a:ext cx="5670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0" sz="30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316384" y="490125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 flipH="1">
            <a:off x="-585437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14"/>
          <p:cNvSpPr txBox="1"/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4" name="Google Shape;274;p14"/>
          <p:cNvSpPr txBox="1"/>
          <p:nvPr>
            <p:ph idx="1" type="subTitle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103225" y="1490900"/>
            <a:ext cx="31692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15"/>
          <p:cNvSpPr txBox="1"/>
          <p:nvPr>
            <p:ph idx="1" type="subTitle"/>
          </p:nvPr>
        </p:nvSpPr>
        <p:spPr>
          <a:xfrm>
            <a:off x="1103225" y="3187975"/>
            <a:ext cx="31692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3" name="Google Shape;283;p15"/>
          <p:cNvSpPr/>
          <p:nvPr>
            <p:ph idx="2" type="pic"/>
          </p:nvPr>
        </p:nvSpPr>
        <p:spPr>
          <a:xfrm>
            <a:off x="4272425" y="613850"/>
            <a:ext cx="3768300" cy="37968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flipH="1" rot="10800000">
            <a:off x="-1536301" y="-1730518"/>
            <a:ext cx="10804826" cy="8381753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flipH="1" rot="10800000">
              <a:off x="-79353" y="-11944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5"/>
          <p:cNvSpPr/>
          <p:nvPr/>
        </p:nvSpPr>
        <p:spPr>
          <a:xfrm flipH="1" rot="10800000">
            <a:off x="6778074" y="4876489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7378450" y="429690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397466" y="738820"/>
            <a:ext cx="3010303" cy="380635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872400" y="1637550"/>
            <a:ext cx="32241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1" name="Google Shape;301;p16"/>
          <p:cNvSpPr txBox="1"/>
          <p:nvPr>
            <p:ph idx="1" type="subTitle"/>
          </p:nvPr>
        </p:nvSpPr>
        <p:spPr>
          <a:xfrm>
            <a:off x="872400" y="2700750"/>
            <a:ext cx="3224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02" name="Google Shape;302;p16"/>
          <p:cNvGrpSpPr/>
          <p:nvPr/>
        </p:nvGrpSpPr>
        <p:grpSpPr>
          <a:xfrm>
            <a:off x="-213475" y="-435968"/>
            <a:ext cx="10430912" cy="6926993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flipH="1" rot="10800000">
              <a:off x="7412165" y="-4359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1986736" y="257018"/>
            <a:ext cx="3567725" cy="692436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284501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1754525" y="-2478031"/>
            <a:ext cx="12821147" cy="8256735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666600" y="478394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7"/>
          <p:cNvSpPr/>
          <p:nvPr/>
        </p:nvSpPr>
        <p:spPr>
          <a:xfrm flipH="1">
            <a:off x="-1754525" y="4241295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-1259172" y="463498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6644522" y="4451415"/>
            <a:ext cx="3427062" cy="540036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694176" y="-920239"/>
            <a:ext cx="10964574" cy="6661025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flipH="1" rot="10800000">
              <a:off x="-694176" y="-92023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7"/>
          <p:cNvSpPr txBox="1"/>
          <p:nvPr>
            <p:ph type="title"/>
          </p:nvPr>
        </p:nvSpPr>
        <p:spPr>
          <a:xfrm>
            <a:off x="5200875" y="1926400"/>
            <a:ext cx="3077400" cy="6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3" name="Google Shape;343;p17"/>
          <p:cNvSpPr txBox="1"/>
          <p:nvPr>
            <p:ph idx="1" type="subTitle"/>
          </p:nvPr>
        </p:nvSpPr>
        <p:spPr>
          <a:xfrm>
            <a:off x="5201025" y="2562000"/>
            <a:ext cx="30774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289846" y="-464980"/>
            <a:ext cx="3520400" cy="7145645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flipH="1" rot="10800000">
              <a:off x="-305811" y="-464980"/>
              <a:ext cx="1920158" cy="1004478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8"/>
          <p:cNvSpPr txBox="1"/>
          <p:nvPr>
            <p:ph idx="1" type="subTitle"/>
          </p:nvPr>
        </p:nvSpPr>
        <p:spPr>
          <a:xfrm>
            <a:off x="713225" y="1071950"/>
            <a:ext cx="3848100" cy="15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18"/>
          <p:cNvSpPr/>
          <p:nvPr/>
        </p:nvSpPr>
        <p:spPr>
          <a:xfrm flipH="1">
            <a:off x="-871159" y="5394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"/>
          <p:cNvSpPr/>
          <p:nvPr/>
        </p:nvSpPr>
        <p:spPr>
          <a:xfrm flipH="1" rot="10800000">
            <a:off x="-2006799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7324525" y="151290"/>
            <a:ext cx="3296400" cy="703085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657830" y="-1821713"/>
            <a:ext cx="13368611" cy="9000374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296840" y="259346"/>
            <a:ext cx="11980094" cy="454922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2546154" y="-635197"/>
            <a:ext cx="12379564" cy="6575223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flipH="1" rot="10800000">
              <a:off x="7028137" y="-635197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281888" y="-10703"/>
            <a:ext cx="10398364" cy="4440282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1" type="subTitle"/>
          </p:nvPr>
        </p:nvSpPr>
        <p:spPr>
          <a:xfrm>
            <a:off x="2835450" y="1017725"/>
            <a:ext cx="34104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9" name="Google Shape;4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33" name="Google Shape;433;p20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642935" y="-1483293"/>
            <a:ext cx="10417533" cy="7928897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732996" y="7"/>
            <a:ext cx="7266640" cy="515985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3"/>
          <p:cNvSpPr txBox="1"/>
          <p:nvPr>
            <p:ph hasCustomPrompt="1"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344315" y="539496"/>
            <a:ext cx="3074607" cy="453954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8" name="Google Shape;438;p21"/>
          <p:cNvGrpSpPr/>
          <p:nvPr/>
        </p:nvGrpSpPr>
        <p:grpSpPr>
          <a:xfrm rot="10800000">
            <a:off x="-106737" y="-1645006"/>
            <a:ext cx="9548249" cy="7357518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1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228535" y="-1130234"/>
            <a:ext cx="11726682" cy="8568910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flipH="1" rot="10800000">
            <a:off x="-1315487" y="4349469"/>
            <a:ext cx="3296400" cy="703085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123779" y="-1437185"/>
            <a:ext cx="12025151" cy="8843536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71" name="Google Shape;471;p22"/>
          <p:cNvGrpSpPr/>
          <p:nvPr/>
        </p:nvGrpSpPr>
        <p:grpSpPr>
          <a:xfrm flipH="1" rot="10800000">
            <a:off x="-1469087" y="4289940"/>
            <a:ext cx="3296400" cy="703085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592558" y="-10342"/>
            <a:ext cx="7481573" cy="5159023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23"/>
          <p:cNvSpPr txBox="1"/>
          <p:nvPr>
            <p:ph idx="1" type="subTitle"/>
          </p:nvPr>
        </p:nvSpPr>
        <p:spPr>
          <a:xfrm>
            <a:off x="1689126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23"/>
          <p:cNvSpPr txBox="1"/>
          <p:nvPr>
            <p:ph idx="2" type="subTitle"/>
          </p:nvPr>
        </p:nvSpPr>
        <p:spPr>
          <a:xfrm>
            <a:off x="5210878" y="176065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23"/>
          <p:cNvSpPr txBox="1"/>
          <p:nvPr>
            <p:ph idx="3" type="subTitle"/>
          </p:nvPr>
        </p:nvSpPr>
        <p:spPr>
          <a:xfrm>
            <a:off x="1689126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3" name="Google Shape;493;p23"/>
          <p:cNvSpPr txBox="1"/>
          <p:nvPr>
            <p:ph idx="4" type="subTitle"/>
          </p:nvPr>
        </p:nvSpPr>
        <p:spPr>
          <a:xfrm>
            <a:off x="5210878" y="3345025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4" name="Google Shape;494;p23"/>
          <p:cNvSpPr txBox="1"/>
          <p:nvPr>
            <p:ph idx="5" type="subTitle"/>
          </p:nvPr>
        </p:nvSpPr>
        <p:spPr>
          <a:xfrm>
            <a:off x="1689126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5" name="Google Shape;495;p23"/>
          <p:cNvSpPr txBox="1"/>
          <p:nvPr>
            <p:ph idx="6" type="subTitle"/>
          </p:nvPr>
        </p:nvSpPr>
        <p:spPr>
          <a:xfrm>
            <a:off x="1689126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6" name="Google Shape;496;p23"/>
          <p:cNvSpPr txBox="1"/>
          <p:nvPr>
            <p:ph idx="7" type="subTitle"/>
          </p:nvPr>
        </p:nvSpPr>
        <p:spPr>
          <a:xfrm>
            <a:off x="5210851" y="145555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497" name="Google Shape;497;p23"/>
          <p:cNvSpPr txBox="1"/>
          <p:nvPr>
            <p:ph idx="8" type="subTitle"/>
          </p:nvPr>
        </p:nvSpPr>
        <p:spPr>
          <a:xfrm>
            <a:off x="5210851" y="3040000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498" name="Google Shape;498;p23"/>
          <p:cNvGrpSpPr/>
          <p:nvPr/>
        </p:nvGrpSpPr>
        <p:grpSpPr>
          <a:xfrm>
            <a:off x="-1014025" y="-964868"/>
            <a:ext cx="10158024" cy="7826893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2799911" y="4184068"/>
            <a:ext cx="3894036" cy="692436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flipH="1" rot="10800000">
            <a:off x="7721650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2689610" y="-2478031"/>
            <a:ext cx="13399307" cy="8256735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flipH="1" rot="10800000">
              <a:off x="-268961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0" name="Google Shape;520;p24"/>
          <p:cNvSpPr txBox="1"/>
          <p:nvPr>
            <p:ph idx="1" type="subTitle"/>
          </p:nvPr>
        </p:nvSpPr>
        <p:spPr>
          <a:xfrm>
            <a:off x="720000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4"/>
          <p:cNvSpPr txBox="1"/>
          <p:nvPr>
            <p:ph idx="2" type="subTitle"/>
          </p:nvPr>
        </p:nvSpPr>
        <p:spPr>
          <a:xfrm>
            <a:off x="3392266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2" name="Google Shape;522;p24"/>
          <p:cNvSpPr txBox="1"/>
          <p:nvPr>
            <p:ph idx="3" type="subTitle"/>
          </p:nvPr>
        </p:nvSpPr>
        <p:spPr>
          <a:xfrm>
            <a:off x="720000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4" type="subTitle"/>
          </p:nvPr>
        </p:nvSpPr>
        <p:spPr>
          <a:xfrm>
            <a:off x="3392266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4" name="Google Shape;524;p24"/>
          <p:cNvSpPr txBox="1"/>
          <p:nvPr>
            <p:ph idx="5" type="subTitle"/>
          </p:nvPr>
        </p:nvSpPr>
        <p:spPr>
          <a:xfrm>
            <a:off x="6064528" y="1955324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5" name="Google Shape;525;p24"/>
          <p:cNvSpPr txBox="1"/>
          <p:nvPr>
            <p:ph idx="6" type="subTitle"/>
          </p:nvPr>
        </p:nvSpPr>
        <p:spPr>
          <a:xfrm>
            <a:off x="6064528" y="38331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6" name="Google Shape;526;p24"/>
          <p:cNvSpPr txBox="1"/>
          <p:nvPr>
            <p:ph idx="7" type="subTitle"/>
          </p:nvPr>
        </p:nvSpPr>
        <p:spPr>
          <a:xfrm>
            <a:off x="724640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7" name="Google Shape;527;p24"/>
          <p:cNvSpPr txBox="1"/>
          <p:nvPr>
            <p:ph idx="8" type="subTitle"/>
          </p:nvPr>
        </p:nvSpPr>
        <p:spPr>
          <a:xfrm>
            <a:off x="3396904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8" name="Google Shape;528;p24"/>
          <p:cNvSpPr txBox="1"/>
          <p:nvPr>
            <p:ph idx="9" type="subTitle"/>
          </p:nvPr>
        </p:nvSpPr>
        <p:spPr>
          <a:xfrm>
            <a:off x="6069165" y="1734325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29" name="Google Shape;529;p24"/>
          <p:cNvSpPr txBox="1"/>
          <p:nvPr>
            <p:ph idx="13" type="subTitle"/>
          </p:nvPr>
        </p:nvSpPr>
        <p:spPr>
          <a:xfrm>
            <a:off x="724640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0" name="Google Shape;530;p24"/>
          <p:cNvSpPr txBox="1"/>
          <p:nvPr>
            <p:ph idx="14" type="subTitle"/>
          </p:nvPr>
        </p:nvSpPr>
        <p:spPr>
          <a:xfrm>
            <a:off x="3396904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531" name="Google Shape;531;p24"/>
          <p:cNvSpPr txBox="1"/>
          <p:nvPr>
            <p:ph idx="15" type="subTitle"/>
          </p:nvPr>
        </p:nvSpPr>
        <p:spPr>
          <a:xfrm>
            <a:off x="6069165" y="3608903"/>
            <a:ext cx="2350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532" name="Google Shape;532;p24"/>
          <p:cNvGrpSpPr/>
          <p:nvPr/>
        </p:nvGrpSpPr>
        <p:grpSpPr>
          <a:xfrm>
            <a:off x="-1764035" y="-2478031"/>
            <a:ext cx="10908034" cy="9340057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flipH="1" rot="10800000">
              <a:off x="-1764035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flipH="1" rot="10800000">
            <a:off x="8041939" y="144568"/>
            <a:ext cx="3894036" cy="692436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876276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205775" y="-700418"/>
            <a:ext cx="11406422" cy="6958608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810334" y="-1436216"/>
            <a:ext cx="10049270" cy="7866187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483963" y="343842"/>
            <a:ext cx="10364069" cy="4799653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7423987" y="-8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 txBox="1"/>
          <p:nvPr>
            <p:ph hasCustomPrompt="1" type="title"/>
          </p:nvPr>
        </p:nvSpPr>
        <p:spPr>
          <a:xfrm>
            <a:off x="3365094" y="876275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/>
          <p:nvPr>
            <p:ph idx="1" type="subTitle"/>
          </p:nvPr>
        </p:nvSpPr>
        <p:spPr>
          <a:xfrm>
            <a:off x="3365094" y="1492766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25"/>
          <p:cNvSpPr txBox="1"/>
          <p:nvPr>
            <p:ph hasCustomPrompt="1" idx="2" type="title"/>
          </p:nvPr>
        </p:nvSpPr>
        <p:spPr>
          <a:xfrm>
            <a:off x="3365094" y="2041118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/>
          <p:nvPr>
            <p:ph idx="3" type="subTitle"/>
          </p:nvPr>
        </p:nvSpPr>
        <p:spPr>
          <a:xfrm>
            <a:off x="3365094" y="2654570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25"/>
          <p:cNvSpPr txBox="1"/>
          <p:nvPr>
            <p:ph hasCustomPrompt="1" idx="4" type="title"/>
          </p:nvPr>
        </p:nvSpPr>
        <p:spPr>
          <a:xfrm>
            <a:off x="3365094" y="3205961"/>
            <a:ext cx="37542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4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/>
          <p:nvPr>
            <p:ph idx="5" type="subTitle"/>
          </p:nvPr>
        </p:nvSpPr>
        <p:spPr>
          <a:xfrm>
            <a:off x="3365094" y="3816373"/>
            <a:ext cx="3754200" cy="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68" name="Google Shape;568;p25"/>
          <p:cNvGrpSpPr/>
          <p:nvPr/>
        </p:nvGrpSpPr>
        <p:grpSpPr>
          <a:xfrm>
            <a:off x="-955172" y="-1359417"/>
            <a:ext cx="11011936" cy="8170456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flipH="1" rot="10800000">
              <a:off x="-955172" y="-1359417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flipH="1" rot="10800000">
              <a:off x="7251492" y="-83652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3334299" y="835002"/>
            <a:ext cx="14148600" cy="3523278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254387" y="-883043"/>
            <a:ext cx="10284849" cy="7556893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308364" y="4876491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129385" y="-2478031"/>
            <a:ext cx="12010982" cy="8673260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1765037" y="118040"/>
            <a:ext cx="3296400" cy="703085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1" name="Google Shape;621;p26"/>
          <p:cNvSpPr txBox="1"/>
          <p:nvPr>
            <p:ph hasCustomPrompt="1" type="title"/>
          </p:nvPr>
        </p:nvSpPr>
        <p:spPr>
          <a:xfrm>
            <a:off x="1531375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/>
          <p:nvPr>
            <p:ph idx="1" type="subTitle"/>
          </p:nvPr>
        </p:nvSpPr>
        <p:spPr>
          <a:xfrm>
            <a:off x="9385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3" name="Google Shape;623;p26"/>
          <p:cNvSpPr txBox="1"/>
          <p:nvPr>
            <p:ph idx="2" type="subTitle"/>
          </p:nvPr>
        </p:nvSpPr>
        <p:spPr>
          <a:xfrm>
            <a:off x="9385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4" name="Google Shape;624;p26"/>
          <p:cNvSpPr txBox="1"/>
          <p:nvPr>
            <p:ph hasCustomPrompt="1" idx="3" type="title"/>
          </p:nvPr>
        </p:nvSpPr>
        <p:spPr>
          <a:xfrm>
            <a:off x="40782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/>
          <p:nvPr>
            <p:ph idx="4" type="subTitle"/>
          </p:nvPr>
        </p:nvSpPr>
        <p:spPr>
          <a:xfrm>
            <a:off x="34854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6" name="Google Shape;626;p26"/>
          <p:cNvSpPr txBox="1"/>
          <p:nvPr>
            <p:ph idx="5" type="subTitle"/>
          </p:nvPr>
        </p:nvSpPr>
        <p:spPr>
          <a:xfrm>
            <a:off x="34854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27" name="Google Shape;627;p26"/>
          <p:cNvSpPr txBox="1"/>
          <p:nvPr>
            <p:ph hasCustomPrompt="1" idx="6" type="title"/>
          </p:nvPr>
        </p:nvSpPr>
        <p:spPr>
          <a:xfrm>
            <a:off x="6625100" y="1785550"/>
            <a:ext cx="9876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23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/>
          <p:nvPr>
            <p:ph idx="7" type="subTitle"/>
          </p:nvPr>
        </p:nvSpPr>
        <p:spPr>
          <a:xfrm>
            <a:off x="6032300" y="3813800"/>
            <a:ext cx="2173200" cy="7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9" name="Google Shape;629;p26"/>
          <p:cNvSpPr txBox="1"/>
          <p:nvPr>
            <p:ph idx="8" type="subTitle"/>
          </p:nvPr>
        </p:nvSpPr>
        <p:spPr>
          <a:xfrm>
            <a:off x="6032300" y="3479925"/>
            <a:ext cx="2173200" cy="4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630" name="Google Shape;630;p26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33" name="Google Shape;633;p27"/>
          <p:cNvGrpSpPr/>
          <p:nvPr/>
        </p:nvGrpSpPr>
        <p:grpSpPr>
          <a:xfrm flipH="1" rot="10800000">
            <a:off x="7632084" y="158865"/>
            <a:ext cx="3010303" cy="380635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01828" y="-265593"/>
            <a:ext cx="9294978" cy="6913322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 rot="10800000">
              <a:off x="-163643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7"/>
          <p:cNvSpPr/>
          <p:nvPr/>
        </p:nvSpPr>
        <p:spPr>
          <a:xfrm flipH="1" rot="10800000">
            <a:off x="8818850" y="4058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371025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rect b="b" l="l" r="r" t="t"/>
                <a:pathLst>
                  <a:path extrusionOk="0" h="33981" w="64958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flipH="1" rot="10800000">
                <a:off x="-955172" y="-1359417"/>
                <a:ext cx="2979895" cy="1757817"/>
              </a:xfrm>
              <a:custGeom>
                <a:rect b="b" l="l" r="r" t="t"/>
                <a:pathLst>
                  <a:path extrusionOk="0" h="65842" w="111617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flipH="1" rot="10800000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29"/>
          <p:cNvSpPr/>
          <p:nvPr/>
        </p:nvSpPr>
        <p:spPr>
          <a:xfrm>
            <a:off x="6422716" y="-11537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6549401" y="-1824231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1690350" y="187965"/>
            <a:ext cx="3296400" cy="703085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028096" y="-665229"/>
            <a:ext cx="5371751" cy="7430144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 flipH="1" rot="10800000">
              <a:off x="-2028096" y="-66522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flipH="1" rot="10800000">
              <a:off x="-1206796" y="-72844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rect b="b" l="l" r="r" t="t"/>
                  <a:pathLst>
                    <a:path extrusionOk="0" h="4203" w="22325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flipH="1" rot="10800000">
              <a:off x="-563672" y="-1311142"/>
              <a:ext cx="2979895" cy="175781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flipH="1" rot="10800000">
              <a:off x="6338717" y="-9979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30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8" name="Google Shape;708;p30"/>
          <p:cNvSpPr txBox="1"/>
          <p:nvPr>
            <p:ph idx="1" type="subTitle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0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7852085" y="4186321"/>
            <a:ext cx="3074607" cy="453954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522276" y="-1302097"/>
            <a:ext cx="7191391" cy="7853482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flipH="1" rot="10800000">
              <a:off x="-522276" y="-130209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720000" y="1065989"/>
            <a:ext cx="77040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" name="Google Shape;69;p4"/>
          <p:cNvSpPr/>
          <p:nvPr/>
        </p:nvSpPr>
        <p:spPr>
          <a:xfrm flipH="1">
            <a:off x="6000549" y="4603999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4"/>
          <p:cNvGrpSpPr/>
          <p:nvPr/>
        </p:nvGrpSpPr>
        <p:grpSpPr>
          <a:xfrm>
            <a:off x="4132575" y="4716825"/>
            <a:ext cx="5724316" cy="2084515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093351" y="-1466368"/>
            <a:ext cx="10388326" cy="8402728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flipH="1" rot="10800000">
              <a:off x="-3" y="-1466368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6360578" y="3454300"/>
            <a:ext cx="17739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9" name="Google Shape;79;p5"/>
          <p:cNvSpPr txBox="1"/>
          <p:nvPr>
            <p:ph idx="2" type="subTitle"/>
          </p:nvPr>
        </p:nvSpPr>
        <p:spPr>
          <a:xfrm>
            <a:off x="2644083" y="3454300"/>
            <a:ext cx="17706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5"/>
          <p:cNvSpPr txBox="1"/>
          <p:nvPr>
            <p:ph idx="3" type="subTitle"/>
          </p:nvPr>
        </p:nvSpPr>
        <p:spPr>
          <a:xfrm>
            <a:off x="6360575" y="2714800"/>
            <a:ext cx="17739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4" type="subTitle"/>
          </p:nvPr>
        </p:nvSpPr>
        <p:spPr>
          <a:xfrm>
            <a:off x="2643925" y="2714800"/>
            <a:ext cx="17706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7568059" y="4604012"/>
            <a:ext cx="3010303" cy="380635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831826" y="-3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 flipH="1" rot="10800000">
            <a:off x="7378450" y="-807272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flipH="1" rot="10800000">
            <a:off x="-1358733" y="-903765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984940" y="165546"/>
            <a:ext cx="3074607" cy="453954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6000549" y="-1553122"/>
            <a:ext cx="3520399" cy="184160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713224" y="4972674"/>
            <a:ext cx="1205478" cy="219752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3634650" y="4404925"/>
            <a:ext cx="5724316" cy="2084515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rect b="b" l="l" r="r" t="t"/>
              <a:pathLst>
                <a:path extrusionOk="0" h="47185" w="101749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5" name="Google Shape;115;p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0" y="-82735"/>
              <a:ext cx="2227897" cy="1165463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rect b="b" l="l" r="r" t="t"/>
                <a:pathLst>
                  <a:path extrusionOk="0" h="4203" w="22325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rect b="b" l="l" r="r" t="t"/>
                <a:pathLst>
                  <a:path extrusionOk="0" h="2889" w="15848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 rot="10800000">
              <a:off x="-1320285" y="-22921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8"/>
          <p:cNvSpPr txBox="1"/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rect b="b" l="l" r="r" t="t"/>
                  <a:pathLst>
                    <a:path extrusionOk="0" h="5994" w="7755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rect b="b" l="l" r="r" t="t"/>
                  <a:pathLst>
                    <a:path extrusionOk="0" h="10153" w="140667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rect b="b" l="l" r="r" t="t"/>
                  <a:pathLst>
                    <a:path extrusionOk="0" h="7583" w="111066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rect b="b" l="l" r="r" t="t"/>
                  <a:pathLst>
                    <a:path extrusionOk="0" h="4037" w="150207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rect b="b" l="l" r="r" t="t"/>
                    <a:pathLst>
                      <a:path extrusionOk="0" h="5994" w="7755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9"/>
          <p:cNvSpPr txBox="1"/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flipH="1" rot="10800000">
              <a:off x="-427494" y="8097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flipH="1" rot="10800000">
              <a:off x="7861425" y="-95940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flipH="1" rot="10800000">
              <a:off x="-591414" y="-217566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3"/>
          <p:cNvSpPr txBox="1"/>
          <p:nvPr>
            <p:ph idx="1" type="subTitle"/>
          </p:nvPr>
        </p:nvSpPr>
        <p:spPr>
          <a:xfrm>
            <a:off x="1394250" y="824675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Barlow ExtraBold"/>
                <a:ea typeface="Barlow ExtraBold"/>
                <a:cs typeface="Barlow ExtraBold"/>
                <a:sym typeface="Barlow ExtraBold"/>
              </a:rPr>
              <a:t>Facultad de Ingeniería Industrial y de Sistemas</a:t>
            </a:r>
            <a:endParaRPr sz="22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753" name="Google Shape;753;p33"/>
          <p:cNvSpPr txBox="1"/>
          <p:nvPr>
            <p:ph type="ctrTitle"/>
          </p:nvPr>
        </p:nvSpPr>
        <p:spPr>
          <a:xfrm>
            <a:off x="1394250" y="229775"/>
            <a:ext cx="6355500" cy="5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 Black"/>
                <a:ea typeface="Barlow Black"/>
                <a:cs typeface="Barlow Black"/>
                <a:sym typeface="Barlow Black"/>
              </a:rPr>
              <a:t>Universidad Nacional de Ingeniería</a:t>
            </a:r>
            <a:endParaRPr sz="3000">
              <a:latin typeface="Barlow Black"/>
              <a:ea typeface="Barlow Black"/>
              <a:cs typeface="Barlow Black"/>
              <a:sym typeface="Barlow Black"/>
            </a:endParaRPr>
          </a:p>
        </p:txBody>
      </p:sp>
      <p:grpSp>
        <p:nvGrpSpPr>
          <p:cNvPr id="754" name="Google Shape;754;p33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55" name="Google Shape;755;p33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56" name="Google Shape;756;p33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7" name="Google Shape;757;p33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33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59" name="Google Shape;759;p33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0" name="Google Shape;760;p33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1" name="Google Shape;761;p33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2" name="Google Shape;762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63" name="Google Shape;763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3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65" name="Google Shape;765;p33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6" name="Google Shape;766;p33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7" name="Google Shape;767;p33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68" name="Google Shape;768;p3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69" name="Google Shape;769;p3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0" name="Google Shape;770;p3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" name="Google Shape;771;p3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2" name="Google Shape;772;p3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3" name="Google Shape;773;p3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33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75" name="Google Shape;775;p3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6" name="Google Shape;776;p3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7" name="Google Shape;777;p3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78" name="Google Shape;778;p3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79" name="Google Shape;779;p3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3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1" name="Google Shape;781;p3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782" name="Google Shape;782;p3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3" name="Google Shape;783;p3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84" name="Google Shape;784;p3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5" name="Google Shape;785;p3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6" name="Google Shape;786;p33"/>
          <p:cNvSpPr txBox="1"/>
          <p:nvPr>
            <p:ph idx="1" type="subTitle"/>
          </p:nvPr>
        </p:nvSpPr>
        <p:spPr>
          <a:xfrm>
            <a:off x="1394250" y="3005500"/>
            <a:ext cx="63555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Práctica 2 - Luz del Sur</a:t>
            </a:r>
            <a:endParaRPr b="1" sz="1800"/>
          </a:p>
        </p:txBody>
      </p:sp>
      <p:sp>
        <p:nvSpPr>
          <p:cNvPr id="787" name="Google Shape;787;p33"/>
          <p:cNvSpPr txBox="1"/>
          <p:nvPr>
            <p:ph idx="1" type="subTitle"/>
          </p:nvPr>
        </p:nvSpPr>
        <p:spPr>
          <a:xfrm>
            <a:off x="434950" y="3489150"/>
            <a:ext cx="6355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Curso:</a:t>
            </a:r>
            <a:r>
              <a:rPr lang="en" sz="1800">
                <a:latin typeface="Barlow SemiBold"/>
                <a:ea typeface="Barlow SemiBold"/>
                <a:cs typeface="Barlow SemiBold"/>
                <a:sym typeface="Barlow SemiBold"/>
              </a:rPr>
              <a:t> Sistema de Inteligencia de Negocios</a:t>
            </a:r>
            <a:endParaRPr sz="1800"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Docente: </a:t>
            </a:r>
            <a:r>
              <a:rPr lang="en" sz="1800">
                <a:latin typeface="Barlow SemiBold"/>
                <a:ea typeface="Barlow SemiBold"/>
                <a:cs typeface="Barlow SemiBold"/>
                <a:sym typeface="Barlow SemiBold"/>
              </a:rPr>
              <a:t>Hilario Aradiel Catañeda </a:t>
            </a:r>
            <a:endParaRPr sz="1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788" name="Google Shape;7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625" y="1366150"/>
            <a:ext cx="1256750" cy="1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3"/>
          <p:cNvSpPr txBox="1"/>
          <p:nvPr>
            <p:ph idx="1" type="subTitle"/>
          </p:nvPr>
        </p:nvSpPr>
        <p:spPr>
          <a:xfrm>
            <a:off x="3135150" y="4652600"/>
            <a:ext cx="28737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SemiBold"/>
                <a:ea typeface="Barlow SemiBold"/>
                <a:cs typeface="Barlow SemiBold"/>
                <a:sym typeface="Barlow SemiBold"/>
              </a:rPr>
              <a:t>2025-2</a:t>
            </a:r>
            <a:endParaRPr sz="18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2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CONCEPTUAL </a:t>
            </a:r>
            <a:endParaRPr/>
          </a:p>
        </p:txBody>
      </p:sp>
      <p:sp>
        <p:nvSpPr>
          <p:cNvPr id="1016" name="Google Shape;1016;p42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17" name="Google Shape;1017;p42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018" name="Google Shape;1018;p42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019" name="Google Shape;1019;p4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0" name="Google Shape;1020;p4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1" name="Google Shape;1021;p42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022" name="Google Shape;1022;p4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3" name="Google Shape;1023;p4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4" name="Google Shape;1024;p42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025" name="Google Shape;1025;p4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6" name="Google Shape;1026;p4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7" name="Google Shape;1027;p42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028" name="Google Shape;1028;p42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29" name="Google Shape;1029;p42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0" name="Google Shape;1030;p42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031" name="Google Shape;1031;p42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032" name="Google Shape;1032;p42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3" name="Google Shape;1033;p42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034" name="Google Shape;1034;p4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5" name="Google Shape;1035;p4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3"/>
          <p:cNvSpPr txBox="1"/>
          <p:nvPr/>
        </p:nvSpPr>
        <p:spPr>
          <a:xfrm>
            <a:off x="3606140" y="1482863"/>
            <a:ext cx="50106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Representan eventos medibles como consumos, facturas, pagos, correcciones o cortes, y guardan valores numéricos que permiten calcular indicadores.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1" name="Google Shape;1041;p43"/>
          <p:cNvSpPr txBox="1"/>
          <p:nvPr/>
        </p:nvSpPr>
        <p:spPr>
          <a:xfrm>
            <a:off x="3881690" y="2667043"/>
            <a:ext cx="50106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Aportan el contexto de esos hechos, describiendo el tiempo, el cliente, la tarifa, el segmento, la zona o el concepto, para analizar los datos desde distintos ángulos y explicar las anomalías detectadas.</a:t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2" name="Google Shape;1042;p43"/>
          <p:cNvSpPr txBox="1"/>
          <p:nvPr/>
        </p:nvSpPr>
        <p:spPr>
          <a:xfrm>
            <a:off x="1869648" y="1482863"/>
            <a:ext cx="173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43" name="Google Shape;1043;p43"/>
          <p:cNvSpPr txBox="1"/>
          <p:nvPr/>
        </p:nvSpPr>
        <p:spPr>
          <a:xfrm>
            <a:off x="1513744" y="2666988"/>
            <a:ext cx="25620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44" name="Google Shape;1044;p43"/>
          <p:cNvSpPr/>
          <p:nvPr/>
        </p:nvSpPr>
        <p:spPr>
          <a:xfrm>
            <a:off x="527251" y="1625069"/>
            <a:ext cx="709200" cy="7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3"/>
          <p:cNvSpPr/>
          <p:nvPr/>
        </p:nvSpPr>
        <p:spPr>
          <a:xfrm>
            <a:off x="669707" y="1767479"/>
            <a:ext cx="424237" cy="424331"/>
          </a:xfrm>
          <a:custGeom>
            <a:rect b="b" l="l" r="r" t="t"/>
            <a:pathLst>
              <a:path extrusionOk="0" h="13571" w="13568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3"/>
          <p:cNvSpPr/>
          <p:nvPr/>
        </p:nvSpPr>
        <p:spPr>
          <a:xfrm>
            <a:off x="527251" y="2809250"/>
            <a:ext cx="709200" cy="7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7" name="Google Shape;1047;p43"/>
          <p:cNvGrpSpPr/>
          <p:nvPr/>
        </p:nvGrpSpPr>
        <p:grpSpPr>
          <a:xfrm>
            <a:off x="669410" y="2951631"/>
            <a:ext cx="424675" cy="424331"/>
            <a:chOff x="5543825" y="1573475"/>
            <a:chExt cx="339550" cy="339275"/>
          </a:xfrm>
        </p:grpSpPr>
        <p:sp>
          <p:nvSpPr>
            <p:cNvPr id="1048" name="Google Shape;1048;p43"/>
            <p:cNvSpPr/>
            <p:nvPr/>
          </p:nvSpPr>
          <p:spPr>
            <a:xfrm>
              <a:off x="5543825" y="1573475"/>
              <a:ext cx="339550" cy="339275"/>
            </a:xfrm>
            <a:custGeom>
              <a:rect b="b" l="l" r="r" t="t"/>
              <a:pathLst>
                <a:path extrusionOk="0" h="13571" w="13582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5768900" y="1600100"/>
              <a:ext cx="52975" cy="13150"/>
            </a:xfrm>
            <a:custGeom>
              <a:rect b="b" l="l" r="r" t="t"/>
              <a:pathLst>
                <a:path extrusionOk="0" h="526" w="2119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5739525" y="1600100"/>
              <a:ext cx="13125" cy="13300"/>
            </a:xfrm>
            <a:custGeom>
              <a:rect b="b" l="l" r="r" t="t"/>
              <a:pathLst>
                <a:path extrusionOk="0" h="532" w="525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5768900" y="17073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5739525" y="17073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5768900" y="1653725"/>
              <a:ext cx="52975" cy="13125"/>
            </a:xfrm>
            <a:custGeom>
              <a:rect b="b" l="l" r="r" t="t"/>
              <a:pathLst>
                <a:path extrusionOk="0" h="525" w="2119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5739525" y="1653725"/>
              <a:ext cx="13125" cy="13375"/>
            </a:xfrm>
            <a:custGeom>
              <a:rect b="b" l="l" r="r" t="t"/>
              <a:pathLst>
                <a:path extrusionOk="0" h="535" w="525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4350" lIns="114350" spcFirstLastPara="1" rIns="114350" wrap="square" tIns="11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55" name="Google Shape;1055;p43"/>
          <p:cNvCxnSpPr>
            <a:stCxn id="1044" idx="3"/>
            <a:endCxn id="1042" idx="1"/>
          </p:cNvCxnSpPr>
          <p:nvPr/>
        </p:nvCxnSpPr>
        <p:spPr>
          <a:xfrm>
            <a:off x="1236451" y="1979669"/>
            <a:ext cx="633300" cy="0"/>
          </a:xfrm>
          <a:prstGeom prst="straightConnector1">
            <a:avLst/>
          </a:prstGeom>
          <a:noFill/>
          <a:ln cap="flat" cmpd="sng" w="119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56" name="Google Shape;1056;p43"/>
          <p:cNvCxnSpPr>
            <a:stCxn id="1046" idx="3"/>
          </p:cNvCxnSpPr>
          <p:nvPr/>
        </p:nvCxnSpPr>
        <p:spPr>
          <a:xfrm>
            <a:off x="1236451" y="3163850"/>
            <a:ext cx="382500" cy="16500"/>
          </a:xfrm>
          <a:prstGeom prst="straightConnector1">
            <a:avLst/>
          </a:prstGeom>
          <a:noFill/>
          <a:ln cap="flat" cmpd="sng" w="119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057" name="Google Shape;1057;p43"/>
          <p:cNvSpPr txBox="1"/>
          <p:nvPr/>
        </p:nvSpPr>
        <p:spPr>
          <a:xfrm>
            <a:off x="1953154" y="489275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y dimensiones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4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</a:t>
            </a: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Dim_Concepto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1063" name="Google Shape;10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0" y="1827325"/>
            <a:ext cx="47625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44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lista y clasifica los conceptos facturados (energéticos, no energéticos, impuestos).</a:t>
            </a:r>
            <a:endParaRPr/>
          </a:p>
        </p:txBody>
      </p:sp>
      <p:sp>
        <p:nvSpPr>
          <p:cNvPr id="1065" name="Google Shape;1065;p44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calcular la proporción de cargos no energéticos en la factura, asegurando transparencia y evitando percepciones de sobrecobro. También ayuda a separar el IGV y a auditar subsidios o peajes según normativa vigente.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4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067" name="Google Shape;1067;p44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4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0" name="Google Shape;1070;p44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071" name="Google Shape;1071;p44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4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4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4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4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44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5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</a:t>
            </a: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Dim_Segmento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84" name="Google Shape;1084;p45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 clientes en grupos (residencial, comercial, industrial).</a:t>
            </a:r>
            <a:endParaRPr/>
          </a:p>
        </p:txBody>
      </p:sp>
      <p:sp>
        <p:nvSpPr>
          <p:cNvPr id="1085" name="Google Shape;1085;p45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posibilita aplicar umbrales distintos de anomalía (θ o z-score) según el segmento, porque no se mide igual un hogar que una industria. Además, ayuda a enfocar esfuerzos en segmentos con mayor impacto económico (ej. morosidad en comerciales grandes).</a:t>
            </a:r>
            <a:endParaRPr/>
          </a:p>
        </p:txBody>
      </p:sp>
      <p:sp>
        <p:nvSpPr>
          <p:cNvPr id="1086" name="Google Shape;1086;p45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087" name="Google Shape;1087;p45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088" name="Google Shape;1088;p45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5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0" name="Google Shape;1090;p45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091" name="Google Shape;1091;p45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5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5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8" name="Google Shape;1098;p45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9" name="Google Shape;10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50" y="1576388"/>
            <a:ext cx="37623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6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</a:t>
            </a: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Dim_Tarifa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05" name="Google Shape;1105;p46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el marco tarifario (BT, MT, AT, categoría, estructura).</a:t>
            </a:r>
            <a:endParaRPr/>
          </a:p>
        </p:txBody>
      </p:sp>
      <p:sp>
        <p:nvSpPr>
          <p:cNvPr id="1106" name="Google Shape;1106;p46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calcular la Facturación Teórica (FT) con base en los pliegos regulatorios y comparar con la Facturación Real (FR). Así se cuantifican divergencias de manera justa según el tipo de cliente y vigencia del pliego.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6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108" name="Google Shape;1108;p46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109" name="Google Shape;1109;p46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6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1" name="Google Shape;1111;p46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12" name="Google Shape;1112;p46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9" name="Google Shape;1119;p46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0" name="Google Shape;11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5" y="1392350"/>
            <a:ext cx="4818900" cy="21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7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</a:t>
            </a: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Dim_Suministro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26" name="Google Shape;1126;p47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 el punto de suministro (cliente, contrato, medidor, dirección).</a:t>
            </a:r>
            <a:endParaRPr/>
          </a:p>
        </p:txBody>
      </p:sp>
      <p:sp>
        <p:nvSpPr>
          <p:cNvPr id="1127" name="Google Shape;1127;p47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la llave para detectar anomalías a nivel individual (ej. divergencia en una factura específica), vincular reclamos con el suministro afectado y distinguir patrones de fraude, lecturas estimadas o clientes reincidentes en problemas.</a:t>
            </a:r>
            <a:endParaRPr/>
          </a:p>
        </p:txBody>
      </p:sp>
      <p:sp>
        <p:nvSpPr>
          <p:cNvPr id="1128" name="Google Shape;1128;p47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129" name="Google Shape;1129;p47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130" name="Google Shape;1130;p47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7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47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33" name="Google Shape;1133;p47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0" name="Google Shape;1140;p47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1" name="Google Shape;11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5" y="1357900"/>
            <a:ext cx="4692601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8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</a:t>
            </a: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Dim_SucursalSector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47" name="Google Shape;1147;p48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ubica el suministro en la organización geográfica/comercial (empresa, sucursal, sector, zona).</a:t>
            </a:r>
            <a:endParaRPr/>
          </a:p>
        </p:txBody>
      </p:sp>
      <p:sp>
        <p:nvSpPr>
          <p:cNvPr id="1148" name="Google Shape;1148;p48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sirve para identificar zonas críticas con alta concentración de divergencias, morosidad o cortes mal notificados. Facilita priorizar la gestión operativa en áreas con más reclamos o pérdidas.</a:t>
            </a:r>
            <a:endParaRPr/>
          </a:p>
        </p:txBody>
      </p:sp>
      <p:sp>
        <p:nvSpPr>
          <p:cNvPr id="1149" name="Google Shape;1149;p48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150" name="Google Shape;1150;p48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151" name="Google Shape;1151;p48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8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3" name="Google Shape;1153;p48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54" name="Google Shape;1154;p48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48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2" name="Google Shape;11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325" y="1476375"/>
            <a:ext cx="19526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9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</a:t>
            </a: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Dim_Tiempo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68" name="Google Shape;1168;p49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organizar los hechos por periodos (mes, trimestre, año, vigencia tarifaria).</a:t>
            </a:r>
            <a:endParaRPr/>
          </a:p>
        </p:txBody>
      </p:sp>
      <p:sp>
        <p:nvSpPr>
          <p:cNvPr id="1169" name="Google Shape;1169;p49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comparar facturación teórica vs real en cortes mensuales, medir evolución de consumos anómalos en ventanas de 12 meses, y verificar cumplimiento de notificación de cortes (≥24h/48h) dentro del periodo correcto.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9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171" name="Google Shape;1171;p49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172" name="Google Shape;1172;p49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9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49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75" name="Google Shape;1175;p49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2" name="Google Shape;1182;p49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3" name="Google Shape;11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50" y="1454675"/>
            <a:ext cx="32670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50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</a:t>
            </a: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Dim_EventoCorte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189" name="Google Shape;1189;p50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eventos de interrupción (programados o fortuitos, zona, motivo, umbral de notificación).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50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posibilita medir si se cumplió con avisar a los clientes dentro del plazo regulatorio (≥24h/48h). También sirve para correlacionar interrupciones con reclamos posteriores y medir satisfacción del cliente en la gestión de cortes.</a:t>
            </a:r>
            <a:endParaRPr/>
          </a:p>
        </p:txBody>
      </p:sp>
      <p:sp>
        <p:nvSpPr>
          <p:cNvPr id="1191" name="Google Shape;1191;p50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192" name="Google Shape;1192;p50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193" name="Google Shape;1193;p50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50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5" name="Google Shape;1195;p50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196" name="Google Shape;1196;p50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50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4" name="Google Shape;12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50" y="1363125"/>
            <a:ext cx="44481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1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Dimensiones </a:t>
            </a: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Dim_EventoCorte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10" name="Google Shape;1210;p51"/>
          <p:cNvSpPr txBox="1"/>
          <p:nvPr>
            <p:ph idx="4294967295" type="subTitle"/>
          </p:nvPr>
        </p:nvSpPr>
        <p:spPr>
          <a:xfrm>
            <a:off x="5937101" y="14546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eventos de interrupción (programados o fortuitos, zona, motivo, umbral de notificación).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51"/>
          <p:cNvSpPr txBox="1"/>
          <p:nvPr>
            <p:ph idx="4294967295" type="subTitle"/>
          </p:nvPr>
        </p:nvSpPr>
        <p:spPr>
          <a:xfrm>
            <a:off x="5937101" y="3039038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posibilita medir si se cumplió con avisar a los clientes dentro del plazo regulatorio (≥24h/48h). También sirve para correlacionar interrupciones con reclamos posteriores y medir satisfacción del cliente en la gestión de cortes.</a:t>
            </a:r>
            <a:endParaRPr/>
          </a:p>
        </p:txBody>
      </p:sp>
      <p:sp>
        <p:nvSpPr>
          <p:cNvPr id="1212" name="Google Shape;1212;p51"/>
          <p:cNvSpPr txBox="1"/>
          <p:nvPr>
            <p:ph idx="4294967295" type="subTitle"/>
          </p:nvPr>
        </p:nvSpPr>
        <p:spPr>
          <a:xfrm>
            <a:off x="5937101" y="11495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213" name="Google Shape;1213;p51"/>
          <p:cNvSpPr txBox="1"/>
          <p:nvPr>
            <p:ph idx="4294967295" type="subTitle"/>
          </p:nvPr>
        </p:nvSpPr>
        <p:spPr>
          <a:xfrm>
            <a:off x="5937101" y="273401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214" name="Google Shape;1214;p51"/>
          <p:cNvSpPr/>
          <p:nvPr/>
        </p:nvSpPr>
        <p:spPr>
          <a:xfrm>
            <a:off x="5370097" y="11495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1"/>
          <p:cNvSpPr/>
          <p:nvPr/>
        </p:nvSpPr>
        <p:spPr>
          <a:xfrm>
            <a:off x="5370097" y="27340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6" name="Google Shape;1216;p51"/>
          <p:cNvGrpSpPr/>
          <p:nvPr/>
        </p:nvGrpSpPr>
        <p:grpSpPr>
          <a:xfrm>
            <a:off x="5484160" y="2871738"/>
            <a:ext cx="338875" cy="291550"/>
            <a:chOff x="4775850" y="2706275"/>
            <a:chExt cx="338875" cy="291550"/>
          </a:xfrm>
        </p:grpSpPr>
        <p:sp>
          <p:nvSpPr>
            <p:cNvPr id="1217" name="Google Shape;1217;p51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4" name="Google Shape;1224;p51"/>
          <p:cNvSpPr/>
          <p:nvPr/>
        </p:nvSpPr>
        <p:spPr>
          <a:xfrm>
            <a:off x="5502622" y="12636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5" name="Google Shape;12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50" y="1363125"/>
            <a:ext cx="44481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95" name="Google Shape;795;p34"/>
          <p:cNvSpPr txBox="1"/>
          <p:nvPr>
            <p:ph idx="4" type="subTitle"/>
          </p:nvPr>
        </p:nvSpPr>
        <p:spPr>
          <a:xfrm>
            <a:off x="1024750" y="1796145"/>
            <a:ext cx="2305500" cy="6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del Negocio</a:t>
            </a:r>
            <a:endParaRPr/>
          </a:p>
        </p:txBody>
      </p:sp>
      <p:sp>
        <p:nvSpPr>
          <p:cNvPr id="796" name="Google Shape;796;p34"/>
          <p:cNvSpPr txBox="1"/>
          <p:nvPr>
            <p:ph idx="5" type="subTitle"/>
          </p:nvPr>
        </p:nvSpPr>
        <p:spPr>
          <a:xfrm>
            <a:off x="3419221" y="1851287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KPI’s Definidos</a:t>
            </a:r>
            <a:endParaRPr/>
          </a:p>
        </p:txBody>
      </p:sp>
      <p:sp>
        <p:nvSpPr>
          <p:cNvPr id="797" name="Google Shape;797;p34"/>
          <p:cNvSpPr/>
          <p:nvPr/>
        </p:nvSpPr>
        <p:spPr>
          <a:xfrm>
            <a:off x="232194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8" name="Google Shape;798;p34"/>
          <p:cNvGrpSpPr/>
          <p:nvPr/>
        </p:nvGrpSpPr>
        <p:grpSpPr>
          <a:xfrm>
            <a:off x="2435847" y="1343200"/>
            <a:ext cx="339200" cy="338875"/>
            <a:chOff x="2489475" y="2118450"/>
            <a:chExt cx="339200" cy="338875"/>
          </a:xfrm>
        </p:grpSpPr>
        <p:sp>
          <p:nvSpPr>
            <p:cNvPr id="799" name="Google Shape;799;p34"/>
            <p:cNvSpPr/>
            <p:nvPr/>
          </p:nvSpPr>
          <p:spPr>
            <a:xfrm>
              <a:off x="2489475" y="2118450"/>
              <a:ext cx="339200" cy="338875"/>
            </a:xfrm>
            <a:custGeom>
              <a:rect b="b" l="l" r="r" t="t"/>
              <a:pathLst>
                <a:path extrusionOk="0" h="13555" w="13568">
                  <a:moveTo>
                    <a:pt x="7151" y="525"/>
                  </a:moveTo>
                  <a:lnTo>
                    <a:pt x="7164" y="844"/>
                  </a:lnTo>
                  <a:cubicBezTo>
                    <a:pt x="7164" y="967"/>
                    <a:pt x="7247" y="1066"/>
                    <a:pt x="7357" y="1093"/>
                  </a:cubicBezTo>
                  <a:cubicBezTo>
                    <a:pt x="7536" y="1149"/>
                    <a:pt x="7719" y="1216"/>
                    <a:pt x="7885" y="1315"/>
                  </a:cubicBezTo>
                  <a:cubicBezTo>
                    <a:pt x="7930" y="1337"/>
                    <a:pt x="7977" y="1348"/>
                    <a:pt x="8023" y="1348"/>
                  </a:cubicBezTo>
                  <a:cubicBezTo>
                    <a:pt x="8089" y="1348"/>
                    <a:pt x="8151" y="1326"/>
                    <a:pt x="8200" y="1285"/>
                  </a:cubicBezTo>
                  <a:lnTo>
                    <a:pt x="8436" y="1066"/>
                  </a:lnTo>
                  <a:lnTo>
                    <a:pt x="8947" y="1577"/>
                  </a:lnTo>
                  <a:lnTo>
                    <a:pt x="8741" y="1813"/>
                  </a:lnTo>
                  <a:cubicBezTo>
                    <a:pt x="8658" y="1896"/>
                    <a:pt x="8645" y="2032"/>
                    <a:pt x="8698" y="2129"/>
                  </a:cubicBezTo>
                  <a:cubicBezTo>
                    <a:pt x="8798" y="2294"/>
                    <a:pt x="8864" y="2477"/>
                    <a:pt x="8920" y="2656"/>
                  </a:cubicBezTo>
                  <a:cubicBezTo>
                    <a:pt x="8947" y="2766"/>
                    <a:pt x="9047" y="2849"/>
                    <a:pt x="9169" y="2849"/>
                  </a:cubicBezTo>
                  <a:lnTo>
                    <a:pt x="9488" y="2862"/>
                  </a:lnTo>
                  <a:lnTo>
                    <a:pt x="9488" y="3596"/>
                  </a:lnTo>
                  <a:lnTo>
                    <a:pt x="9169" y="3609"/>
                  </a:lnTo>
                  <a:cubicBezTo>
                    <a:pt x="9047" y="3609"/>
                    <a:pt x="8947" y="3692"/>
                    <a:pt x="8920" y="3805"/>
                  </a:cubicBezTo>
                  <a:cubicBezTo>
                    <a:pt x="8864" y="3984"/>
                    <a:pt x="8798" y="4163"/>
                    <a:pt x="8698" y="4329"/>
                  </a:cubicBezTo>
                  <a:cubicBezTo>
                    <a:pt x="8645" y="4426"/>
                    <a:pt x="8658" y="4565"/>
                    <a:pt x="8741" y="4648"/>
                  </a:cubicBezTo>
                  <a:lnTo>
                    <a:pt x="8947" y="4884"/>
                  </a:lnTo>
                  <a:lnTo>
                    <a:pt x="8436" y="5395"/>
                  </a:lnTo>
                  <a:lnTo>
                    <a:pt x="8200" y="5173"/>
                  </a:lnTo>
                  <a:cubicBezTo>
                    <a:pt x="8152" y="5132"/>
                    <a:pt x="8091" y="5111"/>
                    <a:pt x="8026" y="5111"/>
                  </a:cubicBezTo>
                  <a:cubicBezTo>
                    <a:pt x="7980" y="5111"/>
                    <a:pt x="7931" y="5122"/>
                    <a:pt x="7885" y="5146"/>
                  </a:cubicBezTo>
                  <a:cubicBezTo>
                    <a:pt x="7719" y="5242"/>
                    <a:pt x="7536" y="5312"/>
                    <a:pt x="7357" y="5365"/>
                  </a:cubicBezTo>
                  <a:cubicBezTo>
                    <a:pt x="7247" y="5395"/>
                    <a:pt x="7164" y="5491"/>
                    <a:pt x="7164" y="5601"/>
                  </a:cubicBezTo>
                  <a:lnTo>
                    <a:pt x="7151" y="5933"/>
                  </a:lnTo>
                  <a:lnTo>
                    <a:pt x="6418" y="5933"/>
                  </a:lnTo>
                  <a:lnTo>
                    <a:pt x="6404" y="5601"/>
                  </a:lnTo>
                  <a:cubicBezTo>
                    <a:pt x="6404" y="5491"/>
                    <a:pt x="6321" y="5395"/>
                    <a:pt x="6208" y="5365"/>
                  </a:cubicBezTo>
                  <a:cubicBezTo>
                    <a:pt x="6029" y="5312"/>
                    <a:pt x="5850" y="5242"/>
                    <a:pt x="5684" y="5146"/>
                  </a:cubicBezTo>
                  <a:cubicBezTo>
                    <a:pt x="5643" y="5122"/>
                    <a:pt x="5597" y="5111"/>
                    <a:pt x="5552" y="5111"/>
                  </a:cubicBezTo>
                  <a:cubicBezTo>
                    <a:pt x="5489" y="5111"/>
                    <a:pt x="5426" y="5132"/>
                    <a:pt x="5378" y="5173"/>
                  </a:cubicBezTo>
                  <a:lnTo>
                    <a:pt x="5130" y="5395"/>
                  </a:lnTo>
                  <a:lnTo>
                    <a:pt x="4618" y="4884"/>
                  </a:lnTo>
                  <a:lnTo>
                    <a:pt x="4841" y="4635"/>
                  </a:lnTo>
                  <a:cubicBezTo>
                    <a:pt x="4924" y="4552"/>
                    <a:pt x="4937" y="4426"/>
                    <a:pt x="4867" y="4329"/>
                  </a:cubicBezTo>
                  <a:cubicBezTo>
                    <a:pt x="4771" y="4163"/>
                    <a:pt x="4701" y="3984"/>
                    <a:pt x="4661" y="3805"/>
                  </a:cubicBezTo>
                  <a:cubicBezTo>
                    <a:pt x="4618" y="3692"/>
                    <a:pt x="4522" y="3609"/>
                    <a:pt x="4412" y="3609"/>
                  </a:cubicBezTo>
                  <a:lnTo>
                    <a:pt x="4081" y="3596"/>
                  </a:lnTo>
                  <a:lnTo>
                    <a:pt x="4081" y="2862"/>
                  </a:lnTo>
                  <a:lnTo>
                    <a:pt x="4412" y="2849"/>
                  </a:lnTo>
                  <a:cubicBezTo>
                    <a:pt x="4522" y="2849"/>
                    <a:pt x="4618" y="2766"/>
                    <a:pt x="4661" y="2656"/>
                  </a:cubicBezTo>
                  <a:cubicBezTo>
                    <a:pt x="4701" y="2477"/>
                    <a:pt x="4771" y="2294"/>
                    <a:pt x="4867" y="2129"/>
                  </a:cubicBezTo>
                  <a:cubicBezTo>
                    <a:pt x="4937" y="2032"/>
                    <a:pt x="4924" y="1896"/>
                    <a:pt x="4841" y="1813"/>
                  </a:cubicBezTo>
                  <a:lnTo>
                    <a:pt x="4618" y="1577"/>
                  </a:lnTo>
                  <a:lnTo>
                    <a:pt x="5130" y="1066"/>
                  </a:lnTo>
                  <a:lnTo>
                    <a:pt x="5378" y="1285"/>
                  </a:lnTo>
                  <a:cubicBezTo>
                    <a:pt x="5427" y="1326"/>
                    <a:pt x="5491" y="1348"/>
                    <a:pt x="5555" y="1348"/>
                  </a:cubicBezTo>
                  <a:cubicBezTo>
                    <a:pt x="5599" y="1348"/>
                    <a:pt x="5644" y="1337"/>
                    <a:pt x="5684" y="1315"/>
                  </a:cubicBezTo>
                  <a:cubicBezTo>
                    <a:pt x="5850" y="1216"/>
                    <a:pt x="6029" y="1149"/>
                    <a:pt x="6208" y="1093"/>
                  </a:cubicBezTo>
                  <a:cubicBezTo>
                    <a:pt x="6321" y="1066"/>
                    <a:pt x="6404" y="967"/>
                    <a:pt x="6404" y="857"/>
                  </a:cubicBezTo>
                  <a:lnTo>
                    <a:pt x="6418" y="525"/>
                  </a:lnTo>
                  <a:close/>
                  <a:moveTo>
                    <a:pt x="11453" y="4024"/>
                  </a:moveTo>
                  <a:lnTo>
                    <a:pt x="11453" y="10650"/>
                  </a:lnTo>
                  <a:lnTo>
                    <a:pt x="2129" y="10650"/>
                  </a:lnTo>
                  <a:lnTo>
                    <a:pt x="2129" y="4024"/>
                  </a:lnTo>
                  <a:lnTo>
                    <a:pt x="3622" y="4024"/>
                  </a:lnTo>
                  <a:cubicBezTo>
                    <a:pt x="3666" y="4080"/>
                    <a:pt x="3735" y="4107"/>
                    <a:pt x="3802" y="4107"/>
                  </a:cubicBezTo>
                  <a:lnTo>
                    <a:pt x="4203" y="4120"/>
                  </a:lnTo>
                  <a:cubicBezTo>
                    <a:pt x="4233" y="4233"/>
                    <a:pt x="4273" y="4329"/>
                    <a:pt x="4329" y="4426"/>
                  </a:cubicBezTo>
                  <a:lnTo>
                    <a:pt x="4051" y="4718"/>
                  </a:lnTo>
                  <a:cubicBezTo>
                    <a:pt x="3954" y="4814"/>
                    <a:pt x="3968" y="4980"/>
                    <a:pt x="4067" y="5076"/>
                  </a:cubicBezTo>
                  <a:lnTo>
                    <a:pt x="4937" y="5946"/>
                  </a:lnTo>
                  <a:cubicBezTo>
                    <a:pt x="4987" y="6005"/>
                    <a:pt x="5056" y="6033"/>
                    <a:pt x="5126" y="6033"/>
                  </a:cubicBezTo>
                  <a:cubicBezTo>
                    <a:pt x="5191" y="6033"/>
                    <a:pt x="5258" y="6009"/>
                    <a:pt x="5312" y="5963"/>
                  </a:cubicBezTo>
                  <a:lnTo>
                    <a:pt x="5588" y="5697"/>
                  </a:lnTo>
                  <a:cubicBezTo>
                    <a:pt x="5684" y="5740"/>
                    <a:pt x="5780" y="5780"/>
                    <a:pt x="5893" y="5810"/>
                  </a:cubicBezTo>
                  <a:lnTo>
                    <a:pt x="5906" y="6212"/>
                  </a:lnTo>
                  <a:cubicBezTo>
                    <a:pt x="5906" y="6348"/>
                    <a:pt x="6029" y="6461"/>
                    <a:pt x="6169" y="6461"/>
                  </a:cubicBezTo>
                  <a:lnTo>
                    <a:pt x="7400" y="6461"/>
                  </a:lnTo>
                  <a:cubicBezTo>
                    <a:pt x="7553" y="6461"/>
                    <a:pt x="7662" y="6348"/>
                    <a:pt x="7676" y="6212"/>
                  </a:cubicBezTo>
                  <a:lnTo>
                    <a:pt x="7689" y="5810"/>
                  </a:lnTo>
                  <a:cubicBezTo>
                    <a:pt x="7785" y="5780"/>
                    <a:pt x="7885" y="5740"/>
                    <a:pt x="7981" y="5697"/>
                  </a:cubicBezTo>
                  <a:lnTo>
                    <a:pt x="8270" y="5963"/>
                  </a:lnTo>
                  <a:cubicBezTo>
                    <a:pt x="8316" y="6009"/>
                    <a:pt x="8378" y="6033"/>
                    <a:pt x="8442" y="6033"/>
                  </a:cubicBezTo>
                  <a:cubicBezTo>
                    <a:pt x="8510" y="6033"/>
                    <a:pt x="8580" y="6005"/>
                    <a:pt x="8632" y="5946"/>
                  </a:cubicBezTo>
                  <a:lnTo>
                    <a:pt x="9501" y="5076"/>
                  </a:lnTo>
                  <a:cubicBezTo>
                    <a:pt x="9611" y="4980"/>
                    <a:pt x="9611" y="4814"/>
                    <a:pt x="9515" y="4718"/>
                  </a:cubicBezTo>
                  <a:lnTo>
                    <a:pt x="9252" y="4426"/>
                  </a:lnTo>
                  <a:cubicBezTo>
                    <a:pt x="9296" y="4329"/>
                    <a:pt x="9335" y="4233"/>
                    <a:pt x="9379" y="4120"/>
                  </a:cubicBezTo>
                  <a:lnTo>
                    <a:pt x="9764" y="4107"/>
                  </a:lnTo>
                  <a:cubicBezTo>
                    <a:pt x="9833" y="4107"/>
                    <a:pt x="9903" y="4080"/>
                    <a:pt x="9943" y="4024"/>
                  </a:cubicBezTo>
                  <a:close/>
                  <a:moveTo>
                    <a:pt x="12240" y="2958"/>
                  </a:moveTo>
                  <a:cubicBezTo>
                    <a:pt x="12393" y="2958"/>
                    <a:pt x="12502" y="3085"/>
                    <a:pt x="12502" y="3224"/>
                  </a:cubicBezTo>
                  <a:lnTo>
                    <a:pt x="12502" y="11702"/>
                  </a:lnTo>
                  <a:lnTo>
                    <a:pt x="8383" y="11702"/>
                  </a:lnTo>
                  <a:cubicBezTo>
                    <a:pt x="8230" y="11702"/>
                    <a:pt x="8104" y="11825"/>
                    <a:pt x="8104" y="11964"/>
                  </a:cubicBezTo>
                  <a:lnTo>
                    <a:pt x="5461" y="11964"/>
                  </a:lnTo>
                  <a:cubicBezTo>
                    <a:pt x="5461" y="11825"/>
                    <a:pt x="5339" y="11702"/>
                    <a:pt x="5199" y="11702"/>
                  </a:cubicBezTo>
                  <a:lnTo>
                    <a:pt x="1063" y="11702"/>
                  </a:lnTo>
                  <a:lnTo>
                    <a:pt x="1063" y="3224"/>
                  </a:lnTo>
                  <a:cubicBezTo>
                    <a:pt x="1063" y="3085"/>
                    <a:pt x="1189" y="2958"/>
                    <a:pt x="1329" y="2958"/>
                  </a:cubicBezTo>
                  <a:lnTo>
                    <a:pt x="3553" y="2958"/>
                  </a:lnTo>
                  <a:lnTo>
                    <a:pt x="3553" y="3500"/>
                  </a:lnTo>
                  <a:lnTo>
                    <a:pt x="1866" y="3500"/>
                  </a:lnTo>
                  <a:cubicBezTo>
                    <a:pt x="1714" y="3500"/>
                    <a:pt x="1591" y="3609"/>
                    <a:pt x="1591" y="3762"/>
                  </a:cubicBezTo>
                  <a:lnTo>
                    <a:pt x="1591" y="10912"/>
                  </a:lnTo>
                  <a:cubicBezTo>
                    <a:pt x="1591" y="11052"/>
                    <a:pt x="1714" y="11174"/>
                    <a:pt x="1866" y="11174"/>
                  </a:cubicBezTo>
                  <a:lnTo>
                    <a:pt x="11716" y="11174"/>
                  </a:lnTo>
                  <a:cubicBezTo>
                    <a:pt x="11852" y="11174"/>
                    <a:pt x="11978" y="11052"/>
                    <a:pt x="11978" y="10912"/>
                  </a:cubicBezTo>
                  <a:lnTo>
                    <a:pt x="11978" y="3762"/>
                  </a:lnTo>
                  <a:cubicBezTo>
                    <a:pt x="11978" y="3609"/>
                    <a:pt x="11852" y="3500"/>
                    <a:pt x="11716" y="3500"/>
                  </a:cubicBezTo>
                  <a:lnTo>
                    <a:pt x="10013" y="3500"/>
                  </a:lnTo>
                  <a:lnTo>
                    <a:pt x="10013" y="2958"/>
                  </a:lnTo>
                  <a:close/>
                  <a:moveTo>
                    <a:pt x="13043" y="12240"/>
                  </a:moveTo>
                  <a:lnTo>
                    <a:pt x="13043" y="12768"/>
                  </a:lnTo>
                  <a:cubicBezTo>
                    <a:pt x="13043" y="12904"/>
                    <a:pt x="12917" y="13030"/>
                    <a:pt x="12765" y="13030"/>
                  </a:cubicBezTo>
                  <a:lnTo>
                    <a:pt x="801" y="13030"/>
                  </a:lnTo>
                  <a:cubicBezTo>
                    <a:pt x="648" y="13030"/>
                    <a:pt x="539" y="12904"/>
                    <a:pt x="539" y="12768"/>
                  </a:cubicBezTo>
                  <a:lnTo>
                    <a:pt x="539" y="12240"/>
                  </a:lnTo>
                  <a:lnTo>
                    <a:pt x="5007" y="12240"/>
                  </a:lnTo>
                  <a:cubicBezTo>
                    <a:pt x="5090" y="12393"/>
                    <a:pt x="5269" y="12502"/>
                    <a:pt x="5461" y="12502"/>
                  </a:cubicBezTo>
                  <a:lnTo>
                    <a:pt x="8104" y="12502"/>
                  </a:lnTo>
                  <a:cubicBezTo>
                    <a:pt x="8313" y="12502"/>
                    <a:pt x="8479" y="12393"/>
                    <a:pt x="8575" y="12240"/>
                  </a:cubicBezTo>
                  <a:close/>
                  <a:moveTo>
                    <a:pt x="6169" y="1"/>
                  </a:moveTo>
                  <a:cubicBezTo>
                    <a:pt x="6029" y="1"/>
                    <a:pt x="5906" y="110"/>
                    <a:pt x="5906" y="250"/>
                  </a:cubicBezTo>
                  <a:lnTo>
                    <a:pt x="5893" y="651"/>
                  </a:lnTo>
                  <a:cubicBezTo>
                    <a:pt x="5780" y="678"/>
                    <a:pt x="5684" y="718"/>
                    <a:pt x="5588" y="761"/>
                  </a:cubicBezTo>
                  <a:lnTo>
                    <a:pt x="5312" y="499"/>
                  </a:lnTo>
                  <a:cubicBezTo>
                    <a:pt x="5257" y="452"/>
                    <a:pt x="5190" y="428"/>
                    <a:pt x="5125" y="428"/>
                  </a:cubicBezTo>
                  <a:cubicBezTo>
                    <a:pt x="5055" y="428"/>
                    <a:pt x="4987" y="455"/>
                    <a:pt x="4937" y="512"/>
                  </a:cubicBezTo>
                  <a:lnTo>
                    <a:pt x="4067" y="1382"/>
                  </a:lnTo>
                  <a:cubicBezTo>
                    <a:pt x="3968" y="1481"/>
                    <a:pt x="3954" y="1647"/>
                    <a:pt x="4051" y="1743"/>
                  </a:cubicBezTo>
                  <a:lnTo>
                    <a:pt x="4329" y="2032"/>
                  </a:lnTo>
                  <a:cubicBezTo>
                    <a:pt x="4273" y="2129"/>
                    <a:pt x="4233" y="2228"/>
                    <a:pt x="4203" y="2324"/>
                  </a:cubicBezTo>
                  <a:lnTo>
                    <a:pt x="3802" y="2351"/>
                  </a:lnTo>
                  <a:cubicBezTo>
                    <a:pt x="3735" y="2351"/>
                    <a:pt x="3666" y="2377"/>
                    <a:pt x="3622" y="2434"/>
                  </a:cubicBezTo>
                  <a:lnTo>
                    <a:pt x="1329" y="2434"/>
                  </a:lnTo>
                  <a:cubicBezTo>
                    <a:pt x="884" y="2434"/>
                    <a:pt x="539" y="2792"/>
                    <a:pt x="539" y="3224"/>
                  </a:cubicBezTo>
                  <a:lnTo>
                    <a:pt x="539" y="11702"/>
                  </a:lnTo>
                  <a:lnTo>
                    <a:pt x="276" y="11702"/>
                  </a:lnTo>
                  <a:cubicBezTo>
                    <a:pt x="124" y="11702"/>
                    <a:pt x="1" y="11825"/>
                    <a:pt x="1" y="11964"/>
                  </a:cubicBezTo>
                  <a:lnTo>
                    <a:pt x="1" y="12768"/>
                  </a:lnTo>
                  <a:cubicBezTo>
                    <a:pt x="1" y="13209"/>
                    <a:pt x="359" y="13555"/>
                    <a:pt x="801" y="13555"/>
                  </a:cubicBezTo>
                  <a:lnTo>
                    <a:pt x="13306" y="13555"/>
                  </a:lnTo>
                  <a:cubicBezTo>
                    <a:pt x="13445" y="13555"/>
                    <a:pt x="13568" y="13445"/>
                    <a:pt x="13568" y="13292"/>
                  </a:cubicBezTo>
                  <a:lnTo>
                    <a:pt x="13568" y="11798"/>
                  </a:lnTo>
                  <a:cubicBezTo>
                    <a:pt x="13568" y="11742"/>
                    <a:pt x="13528" y="11702"/>
                    <a:pt x="13485" y="11702"/>
                  </a:cubicBezTo>
                  <a:lnTo>
                    <a:pt x="13043" y="11702"/>
                  </a:lnTo>
                  <a:lnTo>
                    <a:pt x="13043" y="3224"/>
                  </a:lnTo>
                  <a:cubicBezTo>
                    <a:pt x="13043" y="2792"/>
                    <a:pt x="12682" y="2434"/>
                    <a:pt x="12240" y="2434"/>
                  </a:cubicBezTo>
                  <a:lnTo>
                    <a:pt x="9943" y="2434"/>
                  </a:lnTo>
                  <a:cubicBezTo>
                    <a:pt x="9903" y="2377"/>
                    <a:pt x="9833" y="2351"/>
                    <a:pt x="9764" y="2351"/>
                  </a:cubicBezTo>
                  <a:lnTo>
                    <a:pt x="9379" y="2324"/>
                  </a:lnTo>
                  <a:cubicBezTo>
                    <a:pt x="9335" y="2228"/>
                    <a:pt x="9296" y="2129"/>
                    <a:pt x="9252" y="2032"/>
                  </a:cubicBezTo>
                  <a:lnTo>
                    <a:pt x="9515" y="1743"/>
                  </a:lnTo>
                  <a:cubicBezTo>
                    <a:pt x="9611" y="1647"/>
                    <a:pt x="9611" y="1481"/>
                    <a:pt x="9515" y="1382"/>
                  </a:cubicBezTo>
                  <a:lnTo>
                    <a:pt x="8632" y="512"/>
                  </a:lnTo>
                  <a:cubicBezTo>
                    <a:pt x="8580" y="455"/>
                    <a:pt x="8511" y="428"/>
                    <a:pt x="8443" y="428"/>
                  </a:cubicBezTo>
                  <a:cubicBezTo>
                    <a:pt x="8379" y="428"/>
                    <a:pt x="8316" y="452"/>
                    <a:pt x="8270" y="499"/>
                  </a:cubicBezTo>
                  <a:lnTo>
                    <a:pt x="7981" y="761"/>
                  </a:lnTo>
                  <a:cubicBezTo>
                    <a:pt x="7885" y="718"/>
                    <a:pt x="7785" y="678"/>
                    <a:pt x="7689" y="651"/>
                  </a:cubicBezTo>
                  <a:lnTo>
                    <a:pt x="7676" y="250"/>
                  </a:lnTo>
                  <a:cubicBezTo>
                    <a:pt x="7662" y="110"/>
                    <a:pt x="7553" y="1"/>
                    <a:pt x="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2619450" y="2159900"/>
              <a:ext cx="79600" cy="79250"/>
            </a:xfrm>
            <a:custGeom>
              <a:rect b="b" l="l" r="r" t="t"/>
              <a:pathLst>
                <a:path extrusionOk="0" h="3170" w="3184">
                  <a:moveTo>
                    <a:pt x="1590" y="527"/>
                  </a:moveTo>
                  <a:cubicBezTo>
                    <a:pt x="2171" y="527"/>
                    <a:pt x="2643" y="998"/>
                    <a:pt x="2643" y="1579"/>
                  </a:cubicBezTo>
                  <a:cubicBezTo>
                    <a:pt x="2614" y="2285"/>
                    <a:pt x="2099" y="2637"/>
                    <a:pt x="1584" y="2637"/>
                  </a:cubicBezTo>
                  <a:cubicBezTo>
                    <a:pt x="1069" y="2637"/>
                    <a:pt x="555" y="2285"/>
                    <a:pt x="528" y="1579"/>
                  </a:cubicBezTo>
                  <a:cubicBezTo>
                    <a:pt x="528" y="998"/>
                    <a:pt x="996" y="527"/>
                    <a:pt x="1590" y="527"/>
                  </a:cubicBezTo>
                  <a:close/>
                  <a:moveTo>
                    <a:pt x="1592" y="1"/>
                  </a:moveTo>
                  <a:cubicBezTo>
                    <a:pt x="817" y="1"/>
                    <a:pt x="42" y="527"/>
                    <a:pt x="0" y="1579"/>
                  </a:cubicBezTo>
                  <a:cubicBezTo>
                    <a:pt x="0" y="2462"/>
                    <a:pt x="707" y="3169"/>
                    <a:pt x="1590" y="3169"/>
                  </a:cubicBezTo>
                  <a:cubicBezTo>
                    <a:pt x="2463" y="3169"/>
                    <a:pt x="3184" y="2462"/>
                    <a:pt x="3184" y="1579"/>
                  </a:cubicBezTo>
                  <a:cubicBezTo>
                    <a:pt x="3142" y="527"/>
                    <a:pt x="2367" y="1"/>
                    <a:pt x="1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2560025" y="2282350"/>
              <a:ext cx="198375" cy="92325"/>
            </a:xfrm>
            <a:custGeom>
              <a:rect b="b" l="l" r="r" t="t"/>
              <a:pathLst>
                <a:path extrusionOk="0" h="3693" w="7935">
                  <a:moveTo>
                    <a:pt x="7138" y="525"/>
                  </a:moveTo>
                  <a:cubicBezTo>
                    <a:pt x="7274" y="525"/>
                    <a:pt x="7400" y="651"/>
                    <a:pt x="7400" y="788"/>
                  </a:cubicBezTo>
                  <a:cubicBezTo>
                    <a:pt x="7393" y="966"/>
                    <a:pt x="7268" y="1053"/>
                    <a:pt x="7142" y="1053"/>
                  </a:cubicBezTo>
                  <a:cubicBezTo>
                    <a:pt x="7012" y="1053"/>
                    <a:pt x="6880" y="962"/>
                    <a:pt x="6872" y="788"/>
                  </a:cubicBezTo>
                  <a:cubicBezTo>
                    <a:pt x="6872" y="651"/>
                    <a:pt x="6985" y="525"/>
                    <a:pt x="7138" y="525"/>
                  </a:cubicBezTo>
                  <a:close/>
                  <a:moveTo>
                    <a:pt x="3041" y="788"/>
                  </a:moveTo>
                  <a:cubicBezTo>
                    <a:pt x="3181" y="788"/>
                    <a:pt x="3303" y="914"/>
                    <a:pt x="3303" y="1050"/>
                  </a:cubicBezTo>
                  <a:cubicBezTo>
                    <a:pt x="3297" y="1231"/>
                    <a:pt x="3169" y="1321"/>
                    <a:pt x="3041" y="1321"/>
                  </a:cubicBezTo>
                  <a:cubicBezTo>
                    <a:pt x="2913" y="1321"/>
                    <a:pt x="2786" y="1231"/>
                    <a:pt x="2779" y="1050"/>
                  </a:cubicBezTo>
                  <a:cubicBezTo>
                    <a:pt x="2779" y="914"/>
                    <a:pt x="2888" y="788"/>
                    <a:pt x="3041" y="788"/>
                  </a:cubicBezTo>
                  <a:close/>
                  <a:moveTo>
                    <a:pt x="800" y="1797"/>
                  </a:moveTo>
                  <a:cubicBezTo>
                    <a:pt x="940" y="1797"/>
                    <a:pt x="1063" y="1910"/>
                    <a:pt x="1063" y="2062"/>
                  </a:cubicBezTo>
                  <a:cubicBezTo>
                    <a:pt x="1056" y="2235"/>
                    <a:pt x="928" y="2321"/>
                    <a:pt x="800" y="2321"/>
                  </a:cubicBezTo>
                  <a:cubicBezTo>
                    <a:pt x="673" y="2321"/>
                    <a:pt x="545" y="2235"/>
                    <a:pt x="538" y="2062"/>
                  </a:cubicBezTo>
                  <a:cubicBezTo>
                    <a:pt x="538" y="1910"/>
                    <a:pt x="648" y="1797"/>
                    <a:pt x="800" y="1797"/>
                  </a:cubicBezTo>
                  <a:close/>
                  <a:moveTo>
                    <a:pt x="5020" y="2643"/>
                  </a:moveTo>
                  <a:cubicBezTo>
                    <a:pt x="5159" y="2643"/>
                    <a:pt x="5282" y="2753"/>
                    <a:pt x="5282" y="2905"/>
                  </a:cubicBezTo>
                  <a:cubicBezTo>
                    <a:pt x="5282" y="3042"/>
                    <a:pt x="5159" y="3168"/>
                    <a:pt x="5020" y="3168"/>
                  </a:cubicBezTo>
                  <a:cubicBezTo>
                    <a:pt x="4674" y="3154"/>
                    <a:pt x="4674" y="2656"/>
                    <a:pt x="5020" y="2643"/>
                  </a:cubicBezTo>
                  <a:close/>
                  <a:moveTo>
                    <a:pt x="7120" y="1"/>
                  </a:moveTo>
                  <a:cubicBezTo>
                    <a:pt x="6548" y="1"/>
                    <a:pt x="6158" y="627"/>
                    <a:pt x="6417" y="1133"/>
                  </a:cubicBezTo>
                  <a:lnTo>
                    <a:pt x="5365" y="2185"/>
                  </a:lnTo>
                  <a:cubicBezTo>
                    <a:pt x="5262" y="2137"/>
                    <a:pt x="5141" y="2113"/>
                    <a:pt x="5020" y="2113"/>
                  </a:cubicBezTo>
                  <a:cubicBezTo>
                    <a:pt x="4898" y="2113"/>
                    <a:pt x="4777" y="2137"/>
                    <a:pt x="4674" y="2185"/>
                  </a:cubicBezTo>
                  <a:lnTo>
                    <a:pt x="3775" y="1368"/>
                  </a:lnTo>
                  <a:cubicBezTo>
                    <a:pt x="3995" y="863"/>
                    <a:pt x="3604" y="263"/>
                    <a:pt x="3059" y="263"/>
                  </a:cubicBezTo>
                  <a:cubicBezTo>
                    <a:pt x="3053" y="263"/>
                    <a:pt x="3047" y="263"/>
                    <a:pt x="3041" y="263"/>
                  </a:cubicBezTo>
                  <a:cubicBezTo>
                    <a:pt x="2600" y="263"/>
                    <a:pt x="2225" y="635"/>
                    <a:pt x="2254" y="1093"/>
                  </a:cubicBezTo>
                  <a:lnTo>
                    <a:pt x="1312" y="1465"/>
                  </a:lnTo>
                  <a:cubicBezTo>
                    <a:pt x="1161" y="1331"/>
                    <a:pt x="980" y="1270"/>
                    <a:pt x="803" y="1270"/>
                  </a:cubicBezTo>
                  <a:cubicBezTo>
                    <a:pt x="395" y="1270"/>
                    <a:pt x="0" y="1588"/>
                    <a:pt x="0" y="2062"/>
                  </a:cubicBezTo>
                  <a:cubicBezTo>
                    <a:pt x="0" y="2504"/>
                    <a:pt x="359" y="2849"/>
                    <a:pt x="800" y="2849"/>
                  </a:cubicBezTo>
                  <a:cubicBezTo>
                    <a:pt x="807" y="2849"/>
                    <a:pt x="814" y="2849"/>
                    <a:pt x="821" y="2849"/>
                  </a:cubicBezTo>
                  <a:cubicBezTo>
                    <a:pt x="1296" y="2849"/>
                    <a:pt x="1659" y="2401"/>
                    <a:pt x="1577" y="1923"/>
                  </a:cubicBezTo>
                  <a:lnTo>
                    <a:pt x="2447" y="1578"/>
                  </a:lnTo>
                  <a:cubicBezTo>
                    <a:pt x="2590" y="1754"/>
                    <a:pt x="2822" y="1852"/>
                    <a:pt x="3051" y="1852"/>
                  </a:cubicBezTo>
                  <a:cubicBezTo>
                    <a:pt x="3180" y="1852"/>
                    <a:pt x="3307" y="1821"/>
                    <a:pt x="3416" y="1757"/>
                  </a:cubicBezTo>
                  <a:lnTo>
                    <a:pt x="4299" y="2574"/>
                  </a:lnTo>
                  <a:cubicBezTo>
                    <a:pt x="4053" y="3079"/>
                    <a:pt x="4444" y="3692"/>
                    <a:pt x="5002" y="3692"/>
                  </a:cubicBezTo>
                  <a:cubicBezTo>
                    <a:pt x="5008" y="3692"/>
                    <a:pt x="5014" y="3692"/>
                    <a:pt x="5020" y="3692"/>
                  </a:cubicBezTo>
                  <a:cubicBezTo>
                    <a:pt x="5025" y="3692"/>
                    <a:pt x="5031" y="3692"/>
                    <a:pt x="5037" y="3692"/>
                  </a:cubicBezTo>
                  <a:cubicBezTo>
                    <a:pt x="5595" y="3692"/>
                    <a:pt x="5986" y="3066"/>
                    <a:pt x="5740" y="2560"/>
                  </a:cubicBezTo>
                  <a:lnTo>
                    <a:pt x="6789" y="1508"/>
                  </a:lnTo>
                  <a:cubicBezTo>
                    <a:pt x="6897" y="1560"/>
                    <a:pt x="7011" y="1585"/>
                    <a:pt x="7123" y="1585"/>
                  </a:cubicBezTo>
                  <a:cubicBezTo>
                    <a:pt x="7542" y="1585"/>
                    <a:pt x="7935" y="1246"/>
                    <a:pt x="7924" y="788"/>
                  </a:cubicBezTo>
                  <a:cubicBezTo>
                    <a:pt x="7924" y="359"/>
                    <a:pt x="7566" y="1"/>
                    <a:pt x="7138" y="1"/>
                  </a:cubicBezTo>
                  <a:cubicBezTo>
                    <a:pt x="7132" y="1"/>
                    <a:pt x="7126" y="1"/>
                    <a:pt x="7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2" name="Google Shape;802;p34"/>
          <p:cNvCxnSpPr>
            <a:stCxn id="803" idx="3"/>
            <a:endCxn id="797" idx="1"/>
          </p:cNvCxnSpPr>
          <p:nvPr/>
        </p:nvCxnSpPr>
        <p:spPr>
          <a:xfrm>
            <a:off x="2017150" y="15126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4" name="Google Shape;804;p34"/>
          <p:cNvSpPr/>
          <p:nvPr/>
        </p:nvSpPr>
        <p:spPr>
          <a:xfrm>
            <a:off x="4716422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5" name="Google Shape;805;p34"/>
          <p:cNvCxnSpPr>
            <a:stCxn id="806" idx="3"/>
            <a:endCxn id="804" idx="1"/>
          </p:cNvCxnSpPr>
          <p:nvPr/>
        </p:nvCxnSpPr>
        <p:spPr>
          <a:xfrm>
            <a:off x="4411625" y="1512651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07" name="Google Shape;807;p34"/>
          <p:cNvSpPr/>
          <p:nvPr/>
        </p:nvSpPr>
        <p:spPr>
          <a:xfrm>
            <a:off x="7110897" y="12291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4"/>
          <p:cNvSpPr txBox="1"/>
          <p:nvPr>
            <p:ph idx="6" type="subTitle"/>
          </p:nvPr>
        </p:nvSpPr>
        <p:spPr>
          <a:xfrm>
            <a:off x="5813700" y="1730519"/>
            <a:ext cx="23055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Conceptual</a:t>
            </a:r>
            <a:endParaRPr/>
          </a:p>
        </p:txBody>
      </p:sp>
      <p:grpSp>
        <p:nvGrpSpPr>
          <p:cNvPr id="809" name="Google Shape;809;p34"/>
          <p:cNvGrpSpPr/>
          <p:nvPr/>
        </p:nvGrpSpPr>
        <p:grpSpPr>
          <a:xfrm>
            <a:off x="7224810" y="1342988"/>
            <a:ext cx="339275" cy="339300"/>
            <a:chOff x="3277475" y="3256400"/>
            <a:chExt cx="339275" cy="339300"/>
          </a:xfrm>
        </p:grpSpPr>
        <p:sp>
          <p:nvSpPr>
            <p:cNvPr id="810" name="Google Shape;810;p34"/>
            <p:cNvSpPr/>
            <p:nvPr/>
          </p:nvSpPr>
          <p:spPr>
            <a:xfrm>
              <a:off x="3277475" y="3256400"/>
              <a:ext cx="339275" cy="339300"/>
            </a:xfrm>
            <a:custGeom>
              <a:rect b="b" l="l" r="r" t="t"/>
              <a:pathLst>
                <a:path extrusionOk="0" h="13572" w="13571">
                  <a:moveTo>
                    <a:pt x="2546" y="2451"/>
                  </a:moveTo>
                  <a:lnTo>
                    <a:pt x="2546" y="2975"/>
                  </a:lnTo>
                  <a:lnTo>
                    <a:pt x="1328" y="2975"/>
                  </a:lnTo>
                  <a:cubicBezTo>
                    <a:pt x="1179" y="2975"/>
                    <a:pt x="1066" y="3085"/>
                    <a:pt x="1066" y="3237"/>
                  </a:cubicBezTo>
                  <a:lnTo>
                    <a:pt x="1066" y="9863"/>
                  </a:lnTo>
                  <a:lnTo>
                    <a:pt x="541" y="9863"/>
                  </a:lnTo>
                  <a:lnTo>
                    <a:pt x="541" y="2713"/>
                  </a:lnTo>
                  <a:cubicBezTo>
                    <a:pt x="541" y="2560"/>
                    <a:pt x="651" y="2451"/>
                    <a:pt x="804" y="2451"/>
                  </a:cubicBezTo>
                  <a:close/>
                  <a:moveTo>
                    <a:pt x="2546" y="3500"/>
                  </a:moveTo>
                  <a:lnTo>
                    <a:pt x="2546" y="9863"/>
                  </a:lnTo>
                  <a:lnTo>
                    <a:pt x="1594" y="9863"/>
                  </a:lnTo>
                  <a:lnTo>
                    <a:pt x="1594" y="3500"/>
                  </a:lnTo>
                  <a:close/>
                  <a:moveTo>
                    <a:pt x="10500" y="542"/>
                  </a:moveTo>
                  <a:lnTo>
                    <a:pt x="10500" y="9863"/>
                  </a:lnTo>
                  <a:lnTo>
                    <a:pt x="3071" y="9863"/>
                  </a:lnTo>
                  <a:lnTo>
                    <a:pt x="3071" y="542"/>
                  </a:lnTo>
                  <a:close/>
                  <a:moveTo>
                    <a:pt x="11981" y="3500"/>
                  </a:moveTo>
                  <a:lnTo>
                    <a:pt x="11981" y="9863"/>
                  </a:lnTo>
                  <a:lnTo>
                    <a:pt x="11025" y="9863"/>
                  </a:lnTo>
                  <a:lnTo>
                    <a:pt x="11025" y="3500"/>
                  </a:lnTo>
                  <a:close/>
                  <a:moveTo>
                    <a:pt x="12767" y="2451"/>
                  </a:moveTo>
                  <a:cubicBezTo>
                    <a:pt x="12920" y="2451"/>
                    <a:pt x="13030" y="2560"/>
                    <a:pt x="13030" y="2713"/>
                  </a:cubicBezTo>
                  <a:lnTo>
                    <a:pt x="13030" y="9863"/>
                  </a:lnTo>
                  <a:lnTo>
                    <a:pt x="12505" y="9863"/>
                  </a:lnTo>
                  <a:lnTo>
                    <a:pt x="12505" y="3237"/>
                  </a:lnTo>
                  <a:cubicBezTo>
                    <a:pt x="12505" y="3085"/>
                    <a:pt x="12396" y="2975"/>
                    <a:pt x="12243" y="2975"/>
                  </a:cubicBezTo>
                  <a:lnTo>
                    <a:pt x="11025" y="2975"/>
                  </a:lnTo>
                  <a:lnTo>
                    <a:pt x="11025" y="2451"/>
                  </a:lnTo>
                  <a:close/>
                  <a:moveTo>
                    <a:pt x="13030" y="10388"/>
                  </a:moveTo>
                  <a:lnTo>
                    <a:pt x="13030" y="10653"/>
                  </a:lnTo>
                  <a:cubicBezTo>
                    <a:pt x="13030" y="10803"/>
                    <a:pt x="12920" y="10915"/>
                    <a:pt x="12767" y="10915"/>
                  </a:cubicBezTo>
                  <a:lnTo>
                    <a:pt x="804" y="10915"/>
                  </a:lnTo>
                  <a:cubicBezTo>
                    <a:pt x="651" y="10915"/>
                    <a:pt x="541" y="10803"/>
                    <a:pt x="541" y="10653"/>
                  </a:cubicBezTo>
                  <a:lnTo>
                    <a:pt x="541" y="10388"/>
                  </a:lnTo>
                  <a:close/>
                  <a:moveTo>
                    <a:pt x="7595" y="11453"/>
                  </a:moveTo>
                  <a:lnTo>
                    <a:pt x="8024" y="13043"/>
                  </a:lnTo>
                  <a:lnTo>
                    <a:pt x="5534" y="13043"/>
                  </a:lnTo>
                  <a:lnTo>
                    <a:pt x="5962" y="11453"/>
                  </a:lnTo>
                  <a:close/>
                  <a:moveTo>
                    <a:pt x="2809" y="1"/>
                  </a:moveTo>
                  <a:cubicBezTo>
                    <a:pt x="2672" y="1"/>
                    <a:pt x="2546" y="127"/>
                    <a:pt x="2546" y="280"/>
                  </a:cubicBezTo>
                  <a:lnTo>
                    <a:pt x="2546" y="1909"/>
                  </a:lnTo>
                  <a:lnTo>
                    <a:pt x="804" y="1909"/>
                  </a:lnTo>
                  <a:cubicBezTo>
                    <a:pt x="362" y="1909"/>
                    <a:pt x="0" y="2271"/>
                    <a:pt x="0" y="2713"/>
                  </a:cubicBezTo>
                  <a:lnTo>
                    <a:pt x="0" y="10653"/>
                  </a:lnTo>
                  <a:cubicBezTo>
                    <a:pt x="0" y="11095"/>
                    <a:pt x="362" y="11453"/>
                    <a:pt x="804" y="11453"/>
                  </a:cubicBezTo>
                  <a:lnTo>
                    <a:pt x="5424" y="11453"/>
                  </a:lnTo>
                  <a:lnTo>
                    <a:pt x="4996" y="13043"/>
                  </a:lnTo>
                  <a:lnTo>
                    <a:pt x="4664" y="13043"/>
                  </a:lnTo>
                  <a:cubicBezTo>
                    <a:pt x="4302" y="13043"/>
                    <a:pt x="4302" y="13558"/>
                    <a:pt x="4664" y="13571"/>
                  </a:cubicBezTo>
                  <a:lnTo>
                    <a:pt x="8897" y="13571"/>
                  </a:lnTo>
                  <a:cubicBezTo>
                    <a:pt x="9242" y="13558"/>
                    <a:pt x="9255" y="13060"/>
                    <a:pt x="8897" y="13043"/>
                  </a:cubicBezTo>
                  <a:lnTo>
                    <a:pt x="8578" y="13043"/>
                  </a:lnTo>
                  <a:lnTo>
                    <a:pt x="8150" y="11453"/>
                  </a:lnTo>
                  <a:lnTo>
                    <a:pt x="12767" y="11453"/>
                  </a:lnTo>
                  <a:cubicBezTo>
                    <a:pt x="13212" y="11453"/>
                    <a:pt x="13571" y="11095"/>
                    <a:pt x="13571" y="10653"/>
                  </a:cubicBezTo>
                  <a:lnTo>
                    <a:pt x="13571" y="2713"/>
                  </a:lnTo>
                  <a:cubicBezTo>
                    <a:pt x="13571" y="2271"/>
                    <a:pt x="13212" y="1909"/>
                    <a:pt x="12767" y="1909"/>
                  </a:cubicBezTo>
                  <a:lnTo>
                    <a:pt x="11025" y="1909"/>
                  </a:lnTo>
                  <a:lnTo>
                    <a:pt x="11025" y="280"/>
                  </a:lnTo>
                  <a:cubicBezTo>
                    <a:pt x="11025" y="127"/>
                    <a:pt x="10902" y="1"/>
                    <a:pt x="10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374325" y="3341150"/>
              <a:ext cx="145575" cy="145900"/>
            </a:xfrm>
            <a:custGeom>
              <a:rect b="b" l="l" r="r" t="t"/>
              <a:pathLst>
                <a:path extrusionOk="0" h="5836" w="5823">
                  <a:moveTo>
                    <a:pt x="3306" y="541"/>
                  </a:moveTo>
                  <a:lnTo>
                    <a:pt x="3306" y="1328"/>
                  </a:lnTo>
                  <a:lnTo>
                    <a:pt x="2516" y="1328"/>
                  </a:lnTo>
                  <a:lnTo>
                    <a:pt x="2516" y="541"/>
                  </a:lnTo>
                  <a:close/>
                  <a:moveTo>
                    <a:pt x="1328" y="2516"/>
                  </a:moveTo>
                  <a:lnTo>
                    <a:pt x="1328" y="3320"/>
                  </a:lnTo>
                  <a:lnTo>
                    <a:pt x="525" y="3320"/>
                  </a:lnTo>
                  <a:lnTo>
                    <a:pt x="525" y="2516"/>
                  </a:lnTo>
                  <a:close/>
                  <a:moveTo>
                    <a:pt x="5298" y="2516"/>
                  </a:moveTo>
                  <a:lnTo>
                    <a:pt x="5298" y="3320"/>
                  </a:lnTo>
                  <a:lnTo>
                    <a:pt x="4495" y="3320"/>
                  </a:lnTo>
                  <a:lnTo>
                    <a:pt x="4495" y="2516"/>
                  </a:lnTo>
                  <a:close/>
                  <a:moveTo>
                    <a:pt x="3306" y="4508"/>
                  </a:moveTo>
                  <a:lnTo>
                    <a:pt x="3306" y="5298"/>
                  </a:lnTo>
                  <a:lnTo>
                    <a:pt x="2516" y="5298"/>
                  </a:lnTo>
                  <a:lnTo>
                    <a:pt x="2516" y="4508"/>
                  </a:lnTo>
                  <a:close/>
                  <a:moveTo>
                    <a:pt x="2254" y="0"/>
                  </a:moveTo>
                  <a:cubicBezTo>
                    <a:pt x="2101" y="0"/>
                    <a:pt x="1979" y="126"/>
                    <a:pt x="1979" y="276"/>
                  </a:cubicBezTo>
                  <a:lnTo>
                    <a:pt x="1979" y="1590"/>
                  </a:lnTo>
                  <a:cubicBezTo>
                    <a:pt x="1979" y="1743"/>
                    <a:pt x="2101" y="1869"/>
                    <a:pt x="2254" y="1869"/>
                  </a:cubicBezTo>
                  <a:lnTo>
                    <a:pt x="2643" y="1869"/>
                  </a:lnTo>
                  <a:lnTo>
                    <a:pt x="2643" y="2656"/>
                  </a:lnTo>
                  <a:lnTo>
                    <a:pt x="1853" y="2656"/>
                  </a:lnTo>
                  <a:lnTo>
                    <a:pt x="1853" y="2254"/>
                  </a:lnTo>
                  <a:cubicBezTo>
                    <a:pt x="1853" y="2118"/>
                    <a:pt x="1730" y="1992"/>
                    <a:pt x="1590" y="1992"/>
                  </a:cubicBezTo>
                  <a:lnTo>
                    <a:pt x="262" y="1992"/>
                  </a:lnTo>
                  <a:cubicBezTo>
                    <a:pt x="110" y="1992"/>
                    <a:pt x="0" y="2118"/>
                    <a:pt x="0" y="2254"/>
                  </a:cubicBezTo>
                  <a:lnTo>
                    <a:pt x="0" y="3582"/>
                  </a:lnTo>
                  <a:cubicBezTo>
                    <a:pt x="0" y="3735"/>
                    <a:pt x="110" y="3844"/>
                    <a:pt x="262" y="3844"/>
                  </a:cubicBezTo>
                  <a:lnTo>
                    <a:pt x="1590" y="3844"/>
                  </a:lnTo>
                  <a:cubicBezTo>
                    <a:pt x="1730" y="3844"/>
                    <a:pt x="1853" y="3735"/>
                    <a:pt x="1853" y="3582"/>
                  </a:cubicBezTo>
                  <a:lnTo>
                    <a:pt x="1853" y="3180"/>
                  </a:lnTo>
                  <a:lnTo>
                    <a:pt x="2643" y="3180"/>
                  </a:lnTo>
                  <a:lnTo>
                    <a:pt x="2643" y="3983"/>
                  </a:lnTo>
                  <a:lnTo>
                    <a:pt x="2254" y="3983"/>
                  </a:lnTo>
                  <a:cubicBezTo>
                    <a:pt x="2101" y="3983"/>
                    <a:pt x="1979" y="4093"/>
                    <a:pt x="1979" y="4246"/>
                  </a:cubicBezTo>
                  <a:lnTo>
                    <a:pt x="1979" y="5574"/>
                  </a:lnTo>
                  <a:cubicBezTo>
                    <a:pt x="1979" y="5713"/>
                    <a:pt x="2101" y="5836"/>
                    <a:pt x="2254" y="5836"/>
                  </a:cubicBezTo>
                  <a:lnTo>
                    <a:pt x="3569" y="5836"/>
                  </a:lnTo>
                  <a:cubicBezTo>
                    <a:pt x="3721" y="5836"/>
                    <a:pt x="3831" y="5713"/>
                    <a:pt x="3831" y="5574"/>
                  </a:cubicBezTo>
                  <a:lnTo>
                    <a:pt x="3831" y="4246"/>
                  </a:lnTo>
                  <a:cubicBezTo>
                    <a:pt x="3831" y="4093"/>
                    <a:pt x="3721" y="3983"/>
                    <a:pt x="3569" y="3983"/>
                  </a:cubicBezTo>
                  <a:lnTo>
                    <a:pt x="3180" y="3983"/>
                  </a:lnTo>
                  <a:lnTo>
                    <a:pt x="3180" y="3180"/>
                  </a:lnTo>
                  <a:lnTo>
                    <a:pt x="3970" y="3180"/>
                  </a:lnTo>
                  <a:lnTo>
                    <a:pt x="3970" y="3582"/>
                  </a:lnTo>
                  <a:cubicBezTo>
                    <a:pt x="3970" y="3735"/>
                    <a:pt x="4093" y="3844"/>
                    <a:pt x="4233" y="3844"/>
                  </a:cubicBezTo>
                  <a:lnTo>
                    <a:pt x="5560" y="3844"/>
                  </a:lnTo>
                  <a:cubicBezTo>
                    <a:pt x="5713" y="3844"/>
                    <a:pt x="5823" y="3735"/>
                    <a:pt x="5823" y="3582"/>
                  </a:cubicBezTo>
                  <a:lnTo>
                    <a:pt x="5823" y="2254"/>
                  </a:lnTo>
                  <a:cubicBezTo>
                    <a:pt x="5823" y="2118"/>
                    <a:pt x="5713" y="1992"/>
                    <a:pt x="5560" y="1992"/>
                  </a:cubicBezTo>
                  <a:lnTo>
                    <a:pt x="4233" y="1992"/>
                  </a:lnTo>
                  <a:cubicBezTo>
                    <a:pt x="4093" y="1992"/>
                    <a:pt x="3970" y="2118"/>
                    <a:pt x="3970" y="2254"/>
                  </a:cubicBezTo>
                  <a:lnTo>
                    <a:pt x="3970" y="2656"/>
                  </a:lnTo>
                  <a:lnTo>
                    <a:pt x="3180" y="2656"/>
                  </a:lnTo>
                  <a:lnTo>
                    <a:pt x="3180" y="1869"/>
                  </a:lnTo>
                  <a:lnTo>
                    <a:pt x="3569" y="1869"/>
                  </a:lnTo>
                  <a:cubicBezTo>
                    <a:pt x="3721" y="1869"/>
                    <a:pt x="3831" y="1743"/>
                    <a:pt x="3831" y="1590"/>
                  </a:cubicBezTo>
                  <a:lnTo>
                    <a:pt x="3831" y="276"/>
                  </a:lnTo>
                  <a:cubicBezTo>
                    <a:pt x="3831" y="126"/>
                    <a:pt x="3721" y="0"/>
                    <a:pt x="3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371900" y="3313500"/>
              <a:ext cx="65025" cy="13150"/>
            </a:xfrm>
            <a:custGeom>
              <a:rect b="b" l="l" r="r" t="t"/>
              <a:pathLst>
                <a:path extrusionOk="0" h="526" w="2601">
                  <a:moveTo>
                    <a:pt x="346" y="1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2338" y="525"/>
                  </a:lnTo>
                  <a:cubicBezTo>
                    <a:pt x="2491" y="525"/>
                    <a:pt x="2600" y="416"/>
                    <a:pt x="2600" y="263"/>
                  </a:cubicBezTo>
                  <a:cubicBezTo>
                    <a:pt x="2600" y="123"/>
                    <a:pt x="2491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3719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346" y="0"/>
                  </a:moveTo>
                  <a:cubicBezTo>
                    <a:pt x="1" y="13"/>
                    <a:pt x="1" y="524"/>
                    <a:pt x="346" y="541"/>
                  </a:cubicBezTo>
                  <a:lnTo>
                    <a:pt x="1203" y="541"/>
                  </a:lnTo>
                  <a:cubicBezTo>
                    <a:pt x="1342" y="541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3371900" y="3285775"/>
              <a:ext cx="65775" cy="13225"/>
            </a:xfrm>
            <a:custGeom>
              <a:rect b="b" l="l" r="r" t="t"/>
              <a:pathLst>
                <a:path extrusionOk="0" h="529" w="2631">
                  <a:moveTo>
                    <a:pt x="346" y="1"/>
                  </a:moveTo>
                  <a:cubicBezTo>
                    <a:pt x="1" y="17"/>
                    <a:pt x="1" y="515"/>
                    <a:pt x="346" y="529"/>
                  </a:cubicBezTo>
                  <a:lnTo>
                    <a:pt x="2325" y="529"/>
                  </a:lnTo>
                  <a:cubicBezTo>
                    <a:pt x="2464" y="529"/>
                    <a:pt x="2587" y="432"/>
                    <a:pt x="2600" y="306"/>
                  </a:cubicBezTo>
                  <a:cubicBezTo>
                    <a:pt x="2630" y="140"/>
                    <a:pt x="2504" y="1"/>
                    <a:pt x="2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454575" y="3313500"/>
              <a:ext cx="65325" cy="13150"/>
            </a:xfrm>
            <a:custGeom>
              <a:rect b="b" l="l" r="r" t="t"/>
              <a:pathLst>
                <a:path extrusionOk="0" h="526" w="2613">
                  <a:moveTo>
                    <a:pt x="359" y="1"/>
                  </a:moveTo>
                  <a:cubicBezTo>
                    <a:pt x="0" y="14"/>
                    <a:pt x="0" y="512"/>
                    <a:pt x="359" y="525"/>
                  </a:cubicBezTo>
                  <a:lnTo>
                    <a:pt x="2337" y="525"/>
                  </a:lnTo>
                  <a:cubicBezTo>
                    <a:pt x="2490" y="525"/>
                    <a:pt x="2613" y="416"/>
                    <a:pt x="2613" y="263"/>
                  </a:cubicBezTo>
                  <a:cubicBezTo>
                    <a:pt x="2613" y="123"/>
                    <a:pt x="2490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454575" y="3285775"/>
              <a:ext cx="65675" cy="13225"/>
            </a:xfrm>
            <a:custGeom>
              <a:rect b="b" l="l" r="r" t="t"/>
              <a:pathLst>
                <a:path extrusionOk="0" h="529" w="2627">
                  <a:moveTo>
                    <a:pt x="359" y="1"/>
                  </a:moveTo>
                  <a:cubicBezTo>
                    <a:pt x="0" y="17"/>
                    <a:pt x="0" y="515"/>
                    <a:pt x="359" y="529"/>
                  </a:cubicBezTo>
                  <a:lnTo>
                    <a:pt x="2337" y="529"/>
                  </a:lnTo>
                  <a:cubicBezTo>
                    <a:pt x="2460" y="529"/>
                    <a:pt x="2586" y="432"/>
                    <a:pt x="2599" y="306"/>
                  </a:cubicBezTo>
                  <a:cubicBezTo>
                    <a:pt x="2626" y="140"/>
                    <a:pt x="2503" y="1"/>
                    <a:pt x="2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484600" y="3341150"/>
              <a:ext cx="37375" cy="13550"/>
            </a:xfrm>
            <a:custGeom>
              <a:rect b="b" l="l" r="r" t="t"/>
              <a:pathLst>
                <a:path extrusionOk="0" h="542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41"/>
                    <a:pt x="280" y="541"/>
                  </a:cubicBezTo>
                  <a:lnTo>
                    <a:pt x="1136" y="541"/>
                  </a:lnTo>
                  <a:cubicBezTo>
                    <a:pt x="1495" y="524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3719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346" y="0"/>
                  </a:moveTo>
                  <a:cubicBezTo>
                    <a:pt x="1" y="13"/>
                    <a:pt x="1" y="525"/>
                    <a:pt x="346" y="538"/>
                  </a:cubicBezTo>
                  <a:lnTo>
                    <a:pt x="1203" y="538"/>
                  </a:lnTo>
                  <a:cubicBezTo>
                    <a:pt x="1342" y="538"/>
                    <a:pt x="1452" y="442"/>
                    <a:pt x="1481" y="305"/>
                  </a:cubicBezTo>
                  <a:cubicBezTo>
                    <a:pt x="1495" y="153"/>
                    <a:pt x="1369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484600" y="3473600"/>
              <a:ext cx="37375" cy="13450"/>
            </a:xfrm>
            <a:custGeom>
              <a:rect b="b" l="l" r="r" t="t"/>
              <a:pathLst>
                <a:path extrusionOk="0" h="538" w="1495">
                  <a:moveTo>
                    <a:pt x="293" y="0"/>
                  </a:moveTo>
                  <a:cubicBezTo>
                    <a:pt x="154" y="0"/>
                    <a:pt x="44" y="96"/>
                    <a:pt x="14" y="236"/>
                  </a:cubicBezTo>
                  <a:cubicBezTo>
                    <a:pt x="1" y="402"/>
                    <a:pt x="127" y="538"/>
                    <a:pt x="280" y="538"/>
                  </a:cubicBezTo>
                  <a:lnTo>
                    <a:pt x="1136" y="538"/>
                  </a:lnTo>
                  <a:cubicBezTo>
                    <a:pt x="1495" y="525"/>
                    <a:pt x="1495" y="13"/>
                    <a:pt x="1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34"/>
          <p:cNvGrpSpPr/>
          <p:nvPr/>
        </p:nvGrpSpPr>
        <p:grpSpPr>
          <a:xfrm>
            <a:off x="4860647" y="1342988"/>
            <a:ext cx="338875" cy="339300"/>
            <a:chOff x="2518850" y="3256400"/>
            <a:chExt cx="338875" cy="339300"/>
          </a:xfrm>
        </p:grpSpPr>
        <p:sp>
          <p:nvSpPr>
            <p:cNvPr id="821" name="Google Shape;821;p34"/>
            <p:cNvSpPr/>
            <p:nvPr/>
          </p:nvSpPr>
          <p:spPr>
            <a:xfrm>
              <a:off x="2518850" y="3256400"/>
              <a:ext cx="338875" cy="339300"/>
            </a:xfrm>
            <a:custGeom>
              <a:rect b="b" l="l" r="r" t="t"/>
              <a:pathLst>
                <a:path extrusionOk="0" h="13572" w="13555">
                  <a:moveTo>
                    <a:pt x="8370" y="2975"/>
                  </a:moveTo>
                  <a:lnTo>
                    <a:pt x="8370" y="3500"/>
                  </a:lnTo>
                  <a:lnTo>
                    <a:pt x="7842" y="3500"/>
                  </a:lnTo>
                  <a:lnTo>
                    <a:pt x="7842" y="2975"/>
                  </a:lnTo>
                  <a:close/>
                  <a:moveTo>
                    <a:pt x="4662" y="5259"/>
                  </a:moveTo>
                  <a:lnTo>
                    <a:pt x="4662" y="7317"/>
                  </a:lnTo>
                  <a:lnTo>
                    <a:pt x="3596" y="7317"/>
                  </a:lnTo>
                  <a:lnTo>
                    <a:pt x="3596" y="5259"/>
                  </a:lnTo>
                  <a:close/>
                  <a:moveTo>
                    <a:pt x="7304" y="542"/>
                  </a:moveTo>
                  <a:lnTo>
                    <a:pt x="7304" y="7317"/>
                  </a:lnTo>
                  <a:lnTo>
                    <a:pt x="6252" y="7317"/>
                  </a:lnTo>
                  <a:lnTo>
                    <a:pt x="6252" y="542"/>
                  </a:lnTo>
                  <a:close/>
                  <a:moveTo>
                    <a:pt x="8370" y="4027"/>
                  </a:moveTo>
                  <a:lnTo>
                    <a:pt x="8370" y="7317"/>
                  </a:lnTo>
                  <a:lnTo>
                    <a:pt x="7842" y="7317"/>
                  </a:lnTo>
                  <a:lnTo>
                    <a:pt x="7842" y="4027"/>
                  </a:lnTo>
                  <a:close/>
                  <a:moveTo>
                    <a:pt x="9960" y="2451"/>
                  </a:moveTo>
                  <a:lnTo>
                    <a:pt x="9960" y="7317"/>
                  </a:lnTo>
                  <a:lnTo>
                    <a:pt x="8894" y="7317"/>
                  </a:lnTo>
                  <a:lnTo>
                    <a:pt x="8894" y="2451"/>
                  </a:lnTo>
                  <a:close/>
                  <a:moveTo>
                    <a:pt x="11440" y="4027"/>
                  </a:moveTo>
                  <a:lnTo>
                    <a:pt x="11440" y="10653"/>
                  </a:lnTo>
                  <a:lnTo>
                    <a:pt x="2115" y="10653"/>
                  </a:lnTo>
                  <a:lnTo>
                    <a:pt x="2115" y="4027"/>
                  </a:lnTo>
                  <a:lnTo>
                    <a:pt x="5727" y="4027"/>
                  </a:lnTo>
                  <a:lnTo>
                    <a:pt x="5727" y="7317"/>
                  </a:lnTo>
                  <a:lnTo>
                    <a:pt x="5186" y="7317"/>
                  </a:lnTo>
                  <a:lnTo>
                    <a:pt x="5186" y="4980"/>
                  </a:lnTo>
                  <a:cubicBezTo>
                    <a:pt x="5186" y="4844"/>
                    <a:pt x="5077" y="4718"/>
                    <a:pt x="4924" y="4718"/>
                  </a:cubicBezTo>
                  <a:lnTo>
                    <a:pt x="3334" y="4718"/>
                  </a:lnTo>
                  <a:cubicBezTo>
                    <a:pt x="3194" y="4718"/>
                    <a:pt x="3071" y="4844"/>
                    <a:pt x="3071" y="4980"/>
                  </a:cubicBezTo>
                  <a:lnTo>
                    <a:pt x="3071" y="7317"/>
                  </a:lnTo>
                  <a:lnTo>
                    <a:pt x="2932" y="7317"/>
                  </a:lnTo>
                  <a:cubicBezTo>
                    <a:pt x="2587" y="7334"/>
                    <a:pt x="2587" y="7832"/>
                    <a:pt x="2932" y="7845"/>
                  </a:cubicBezTo>
                  <a:lnTo>
                    <a:pt x="10624" y="7845"/>
                  </a:lnTo>
                  <a:cubicBezTo>
                    <a:pt x="10969" y="7832"/>
                    <a:pt x="10969" y="7334"/>
                    <a:pt x="10624" y="7317"/>
                  </a:cubicBezTo>
                  <a:lnTo>
                    <a:pt x="10484" y="7317"/>
                  </a:lnTo>
                  <a:lnTo>
                    <a:pt x="10484" y="4027"/>
                  </a:lnTo>
                  <a:close/>
                  <a:moveTo>
                    <a:pt x="12240" y="2975"/>
                  </a:moveTo>
                  <a:cubicBezTo>
                    <a:pt x="12380" y="2975"/>
                    <a:pt x="12502" y="3085"/>
                    <a:pt x="12502" y="3237"/>
                  </a:cubicBezTo>
                  <a:lnTo>
                    <a:pt x="12502" y="11716"/>
                  </a:lnTo>
                  <a:lnTo>
                    <a:pt x="8370" y="11716"/>
                  </a:lnTo>
                  <a:cubicBezTo>
                    <a:pt x="8217" y="11716"/>
                    <a:pt x="8104" y="11828"/>
                    <a:pt x="8104" y="11981"/>
                  </a:cubicBezTo>
                  <a:lnTo>
                    <a:pt x="5448" y="11981"/>
                  </a:lnTo>
                  <a:cubicBezTo>
                    <a:pt x="5448" y="11828"/>
                    <a:pt x="5339" y="11716"/>
                    <a:pt x="5186" y="11716"/>
                  </a:cubicBezTo>
                  <a:lnTo>
                    <a:pt x="1050" y="11716"/>
                  </a:lnTo>
                  <a:lnTo>
                    <a:pt x="1050" y="3237"/>
                  </a:lnTo>
                  <a:cubicBezTo>
                    <a:pt x="1050" y="3085"/>
                    <a:pt x="1176" y="2975"/>
                    <a:pt x="1329" y="2975"/>
                  </a:cubicBezTo>
                  <a:lnTo>
                    <a:pt x="5727" y="2975"/>
                  </a:lnTo>
                  <a:lnTo>
                    <a:pt x="5727" y="3500"/>
                  </a:lnTo>
                  <a:lnTo>
                    <a:pt x="1853" y="3500"/>
                  </a:lnTo>
                  <a:cubicBezTo>
                    <a:pt x="1701" y="3500"/>
                    <a:pt x="1591" y="3626"/>
                    <a:pt x="1591" y="3765"/>
                  </a:cubicBezTo>
                  <a:lnTo>
                    <a:pt x="1591" y="10915"/>
                  </a:lnTo>
                  <a:cubicBezTo>
                    <a:pt x="1591" y="11068"/>
                    <a:pt x="1701" y="11191"/>
                    <a:pt x="1853" y="11191"/>
                  </a:cubicBezTo>
                  <a:lnTo>
                    <a:pt x="11702" y="11191"/>
                  </a:lnTo>
                  <a:cubicBezTo>
                    <a:pt x="11855" y="11191"/>
                    <a:pt x="11965" y="11068"/>
                    <a:pt x="11965" y="10915"/>
                  </a:cubicBezTo>
                  <a:lnTo>
                    <a:pt x="11965" y="3765"/>
                  </a:lnTo>
                  <a:cubicBezTo>
                    <a:pt x="11965" y="3626"/>
                    <a:pt x="11855" y="3500"/>
                    <a:pt x="11702" y="3500"/>
                  </a:cubicBezTo>
                  <a:lnTo>
                    <a:pt x="10484" y="3500"/>
                  </a:lnTo>
                  <a:lnTo>
                    <a:pt x="10484" y="2975"/>
                  </a:lnTo>
                  <a:close/>
                  <a:moveTo>
                    <a:pt x="13030" y="12243"/>
                  </a:moveTo>
                  <a:lnTo>
                    <a:pt x="13030" y="12768"/>
                  </a:lnTo>
                  <a:cubicBezTo>
                    <a:pt x="13030" y="12921"/>
                    <a:pt x="12904" y="13043"/>
                    <a:pt x="12768" y="13043"/>
                  </a:cubicBezTo>
                  <a:lnTo>
                    <a:pt x="788" y="13043"/>
                  </a:lnTo>
                  <a:cubicBezTo>
                    <a:pt x="652" y="13043"/>
                    <a:pt x="525" y="12921"/>
                    <a:pt x="525" y="12768"/>
                  </a:cubicBezTo>
                  <a:lnTo>
                    <a:pt x="525" y="12243"/>
                  </a:lnTo>
                  <a:lnTo>
                    <a:pt x="4994" y="12243"/>
                  </a:lnTo>
                  <a:cubicBezTo>
                    <a:pt x="5090" y="12409"/>
                    <a:pt x="5256" y="12506"/>
                    <a:pt x="5448" y="12506"/>
                  </a:cubicBezTo>
                  <a:lnTo>
                    <a:pt x="8104" y="12506"/>
                  </a:lnTo>
                  <a:cubicBezTo>
                    <a:pt x="8300" y="12506"/>
                    <a:pt x="8466" y="12409"/>
                    <a:pt x="8562" y="12243"/>
                  </a:cubicBezTo>
                  <a:close/>
                  <a:moveTo>
                    <a:pt x="5989" y="1"/>
                  </a:moveTo>
                  <a:cubicBezTo>
                    <a:pt x="5837" y="1"/>
                    <a:pt x="5727" y="127"/>
                    <a:pt x="5727" y="280"/>
                  </a:cubicBezTo>
                  <a:lnTo>
                    <a:pt x="5727" y="2451"/>
                  </a:lnTo>
                  <a:lnTo>
                    <a:pt x="1329" y="2451"/>
                  </a:lnTo>
                  <a:cubicBezTo>
                    <a:pt x="884" y="2451"/>
                    <a:pt x="525" y="2796"/>
                    <a:pt x="525" y="3237"/>
                  </a:cubicBezTo>
                  <a:lnTo>
                    <a:pt x="525" y="11716"/>
                  </a:lnTo>
                  <a:lnTo>
                    <a:pt x="263" y="11716"/>
                  </a:lnTo>
                  <a:cubicBezTo>
                    <a:pt x="110" y="11716"/>
                    <a:pt x="1" y="11828"/>
                    <a:pt x="1" y="11981"/>
                  </a:cubicBezTo>
                  <a:lnTo>
                    <a:pt x="1" y="12768"/>
                  </a:lnTo>
                  <a:cubicBezTo>
                    <a:pt x="1" y="13209"/>
                    <a:pt x="359" y="13571"/>
                    <a:pt x="788" y="13571"/>
                  </a:cubicBezTo>
                  <a:lnTo>
                    <a:pt x="12768" y="13571"/>
                  </a:lnTo>
                  <a:cubicBezTo>
                    <a:pt x="13210" y="13571"/>
                    <a:pt x="13555" y="13209"/>
                    <a:pt x="13555" y="12768"/>
                  </a:cubicBezTo>
                  <a:lnTo>
                    <a:pt x="13555" y="11981"/>
                  </a:lnTo>
                  <a:cubicBezTo>
                    <a:pt x="13555" y="11828"/>
                    <a:pt x="13445" y="11716"/>
                    <a:pt x="13293" y="11716"/>
                  </a:cubicBezTo>
                  <a:lnTo>
                    <a:pt x="13030" y="11716"/>
                  </a:lnTo>
                  <a:lnTo>
                    <a:pt x="13030" y="3237"/>
                  </a:lnTo>
                  <a:cubicBezTo>
                    <a:pt x="13030" y="2796"/>
                    <a:pt x="12668" y="2451"/>
                    <a:pt x="12240" y="2451"/>
                  </a:cubicBezTo>
                  <a:lnTo>
                    <a:pt x="10484" y="2451"/>
                  </a:lnTo>
                  <a:lnTo>
                    <a:pt x="10484" y="2172"/>
                  </a:lnTo>
                  <a:cubicBezTo>
                    <a:pt x="10484" y="2036"/>
                    <a:pt x="10375" y="1909"/>
                    <a:pt x="10222" y="1909"/>
                  </a:cubicBezTo>
                  <a:lnTo>
                    <a:pt x="8632" y="1909"/>
                  </a:lnTo>
                  <a:cubicBezTo>
                    <a:pt x="8492" y="1909"/>
                    <a:pt x="8370" y="2036"/>
                    <a:pt x="8370" y="2172"/>
                  </a:cubicBezTo>
                  <a:lnTo>
                    <a:pt x="8370" y="2451"/>
                  </a:lnTo>
                  <a:lnTo>
                    <a:pt x="7842" y="2451"/>
                  </a:lnTo>
                  <a:lnTo>
                    <a:pt x="7842" y="280"/>
                  </a:lnTo>
                  <a:cubicBezTo>
                    <a:pt x="7842" y="127"/>
                    <a:pt x="7719" y="1"/>
                    <a:pt x="7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25838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45" y="1"/>
                  </a:moveTo>
                  <a:cubicBezTo>
                    <a:pt x="0" y="1"/>
                    <a:pt x="0" y="512"/>
                    <a:pt x="345" y="528"/>
                  </a:cubicBezTo>
                  <a:lnTo>
                    <a:pt x="3542" y="528"/>
                  </a:lnTo>
                  <a:cubicBezTo>
                    <a:pt x="3678" y="528"/>
                    <a:pt x="3804" y="429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5838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45" y="1"/>
                  </a:moveTo>
                  <a:cubicBezTo>
                    <a:pt x="0" y="14"/>
                    <a:pt x="0" y="512"/>
                    <a:pt x="345" y="525"/>
                  </a:cubicBezTo>
                  <a:lnTo>
                    <a:pt x="3542" y="525"/>
                  </a:lnTo>
                  <a:cubicBezTo>
                    <a:pt x="3678" y="525"/>
                    <a:pt x="3804" y="442"/>
                    <a:pt x="3818" y="306"/>
                  </a:cubicBezTo>
                  <a:cubicBezTo>
                    <a:pt x="3844" y="140"/>
                    <a:pt x="372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2695550" y="3465950"/>
              <a:ext cx="96125" cy="13225"/>
            </a:xfrm>
            <a:custGeom>
              <a:rect b="b" l="l" r="r" t="t"/>
              <a:pathLst>
                <a:path extrusionOk="0" h="529" w="3845">
                  <a:moveTo>
                    <a:pt x="359" y="1"/>
                  </a:moveTo>
                  <a:cubicBezTo>
                    <a:pt x="14" y="1"/>
                    <a:pt x="0" y="512"/>
                    <a:pt x="359" y="528"/>
                  </a:cubicBezTo>
                  <a:lnTo>
                    <a:pt x="3556" y="528"/>
                  </a:lnTo>
                  <a:cubicBezTo>
                    <a:pt x="3692" y="528"/>
                    <a:pt x="3805" y="429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2695550" y="3492250"/>
              <a:ext cx="96125" cy="13150"/>
            </a:xfrm>
            <a:custGeom>
              <a:rect b="b" l="l" r="r" t="t"/>
              <a:pathLst>
                <a:path extrusionOk="0" h="526" w="3845">
                  <a:moveTo>
                    <a:pt x="359" y="1"/>
                  </a:moveTo>
                  <a:cubicBezTo>
                    <a:pt x="14" y="14"/>
                    <a:pt x="0" y="512"/>
                    <a:pt x="359" y="525"/>
                  </a:cubicBezTo>
                  <a:lnTo>
                    <a:pt x="3556" y="525"/>
                  </a:lnTo>
                  <a:cubicBezTo>
                    <a:pt x="3692" y="525"/>
                    <a:pt x="3805" y="442"/>
                    <a:pt x="3831" y="306"/>
                  </a:cubicBezTo>
                  <a:cubicBezTo>
                    <a:pt x="3844" y="140"/>
                    <a:pt x="37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34"/>
          <p:cNvSpPr txBox="1"/>
          <p:nvPr>
            <p:ph idx="9" type="title"/>
          </p:nvPr>
        </p:nvSpPr>
        <p:spPr>
          <a:xfrm>
            <a:off x="3844625" y="1229151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6" name="Google Shape;826;p34"/>
          <p:cNvSpPr txBox="1"/>
          <p:nvPr>
            <p:ph idx="14" type="title"/>
          </p:nvPr>
        </p:nvSpPr>
        <p:spPr>
          <a:xfrm>
            <a:off x="6239100" y="1229152"/>
            <a:ext cx="5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3" name="Google Shape;803;p34"/>
          <p:cNvSpPr txBox="1"/>
          <p:nvPr>
            <p:ph idx="7" type="title"/>
          </p:nvPr>
        </p:nvSpPr>
        <p:spPr>
          <a:xfrm>
            <a:off x="1450150" y="122915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27" name="Google Shape;827;p34"/>
          <p:cNvCxnSpPr>
            <a:stCxn id="826" idx="3"/>
            <a:endCxn id="807" idx="1"/>
          </p:cNvCxnSpPr>
          <p:nvPr/>
        </p:nvCxnSpPr>
        <p:spPr>
          <a:xfrm flipH="1" rot="10800000">
            <a:off x="6806100" y="1512502"/>
            <a:ext cx="3048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28" name="Google Shape;828;p34"/>
          <p:cNvSpPr txBox="1"/>
          <p:nvPr>
            <p:ph idx="1" type="subTitle"/>
          </p:nvPr>
        </p:nvSpPr>
        <p:spPr>
          <a:xfrm>
            <a:off x="1024750" y="324168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OLTP</a:t>
            </a:r>
            <a:endParaRPr/>
          </a:p>
        </p:txBody>
      </p:sp>
      <p:sp>
        <p:nvSpPr>
          <p:cNvPr id="829" name="Google Shape;829;p34"/>
          <p:cNvSpPr txBox="1"/>
          <p:nvPr>
            <p:ph idx="2" type="subTitle"/>
          </p:nvPr>
        </p:nvSpPr>
        <p:spPr>
          <a:xfrm>
            <a:off x="3419225" y="3193824"/>
            <a:ext cx="2305500" cy="7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Evidencia Técnica</a:t>
            </a:r>
            <a:endParaRPr/>
          </a:p>
        </p:txBody>
      </p:sp>
      <p:sp>
        <p:nvSpPr>
          <p:cNvPr id="830" name="Google Shape;830;p34"/>
          <p:cNvSpPr/>
          <p:nvPr/>
        </p:nvSpPr>
        <p:spPr>
          <a:xfrm>
            <a:off x="2321947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1" name="Google Shape;831;p34"/>
          <p:cNvCxnSpPr>
            <a:stCxn id="832" idx="3"/>
            <a:endCxn id="830" idx="1"/>
          </p:cNvCxnSpPr>
          <p:nvPr/>
        </p:nvCxnSpPr>
        <p:spPr>
          <a:xfrm>
            <a:off x="2017200" y="2958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833" name="Google Shape;833;p34"/>
          <p:cNvSpPr/>
          <p:nvPr/>
        </p:nvSpPr>
        <p:spPr>
          <a:xfrm>
            <a:off x="4716422" y="267468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4" name="Google Shape;834;p34"/>
          <p:cNvCxnSpPr>
            <a:stCxn id="835" idx="3"/>
            <a:endCxn id="833" idx="1"/>
          </p:cNvCxnSpPr>
          <p:nvPr/>
        </p:nvCxnSpPr>
        <p:spPr>
          <a:xfrm>
            <a:off x="4411625" y="2958199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836" name="Google Shape;836;p34"/>
          <p:cNvGrpSpPr/>
          <p:nvPr/>
        </p:nvGrpSpPr>
        <p:grpSpPr>
          <a:xfrm>
            <a:off x="4863535" y="2788538"/>
            <a:ext cx="272800" cy="339300"/>
            <a:chOff x="4108450" y="3256400"/>
            <a:chExt cx="272800" cy="339300"/>
          </a:xfrm>
        </p:grpSpPr>
        <p:sp>
          <p:nvSpPr>
            <p:cNvPr id="837" name="Google Shape;837;p34"/>
            <p:cNvSpPr/>
            <p:nvPr/>
          </p:nvSpPr>
          <p:spPr>
            <a:xfrm>
              <a:off x="4108450" y="3256400"/>
              <a:ext cx="272800" cy="339300"/>
            </a:xfrm>
            <a:custGeom>
              <a:rect b="b" l="l" r="r" t="t"/>
              <a:pathLst>
                <a:path extrusionOk="0" h="13572" w="10912">
                  <a:moveTo>
                    <a:pt x="8714" y="817"/>
                  </a:moveTo>
                  <a:lnTo>
                    <a:pt x="10069" y="2172"/>
                  </a:lnTo>
                  <a:lnTo>
                    <a:pt x="8714" y="2172"/>
                  </a:lnTo>
                  <a:lnTo>
                    <a:pt x="8714" y="817"/>
                  </a:lnTo>
                  <a:close/>
                  <a:moveTo>
                    <a:pt x="8190" y="1564"/>
                  </a:moveTo>
                  <a:lnTo>
                    <a:pt x="8190" y="2451"/>
                  </a:lnTo>
                  <a:cubicBezTo>
                    <a:pt x="8190" y="2587"/>
                    <a:pt x="8299" y="2713"/>
                    <a:pt x="8452" y="2713"/>
                  </a:cubicBezTo>
                  <a:lnTo>
                    <a:pt x="9322" y="2713"/>
                  </a:lnTo>
                  <a:lnTo>
                    <a:pt x="9322" y="10570"/>
                  </a:lnTo>
                  <a:lnTo>
                    <a:pt x="2961" y="10570"/>
                  </a:lnTo>
                  <a:lnTo>
                    <a:pt x="2961" y="1564"/>
                  </a:lnTo>
                  <a:close/>
                  <a:moveTo>
                    <a:pt x="8190" y="542"/>
                  </a:moveTo>
                  <a:lnTo>
                    <a:pt x="8190" y="1066"/>
                  </a:lnTo>
                  <a:lnTo>
                    <a:pt x="2696" y="1066"/>
                  </a:lnTo>
                  <a:cubicBezTo>
                    <a:pt x="2560" y="1066"/>
                    <a:pt x="2433" y="1192"/>
                    <a:pt x="2433" y="1329"/>
                  </a:cubicBezTo>
                  <a:lnTo>
                    <a:pt x="2433" y="10846"/>
                  </a:lnTo>
                  <a:cubicBezTo>
                    <a:pt x="2433" y="10985"/>
                    <a:pt x="2560" y="11108"/>
                    <a:pt x="2696" y="11108"/>
                  </a:cubicBezTo>
                  <a:lnTo>
                    <a:pt x="9584" y="11108"/>
                  </a:lnTo>
                  <a:cubicBezTo>
                    <a:pt x="9737" y="11108"/>
                    <a:pt x="9849" y="10985"/>
                    <a:pt x="9849" y="10846"/>
                  </a:cubicBezTo>
                  <a:lnTo>
                    <a:pt x="9849" y="2713"/>
                  </a:lnTo>
                  <a:lnTo>
                    <a:pt x="10387" y="2713"/>
                  </a:lnTo>
                  <a:lnTo>
                    <a:pt x="10387" y="11633"/>
                  </a:lnTo>
                  <a:lnTo>
                    <a:pt x="1909" y="11633"/>
                  </a:lnTo>
                  <a:lnTo>
                    <a:pt x="1909" y="542"/>
                  </a:lnTo>
                  <a:close/>
                  <a:moveTo>
                    <a:pt x="1368" y="1909"/>
                  </a:moveTo>
                  <a:lnTo>
                    <a:pt x="1368" y="11925"/>
                  </a:lnTo>
                  <a:cubicBezTo>
                    <a:pt x="1368" y="12077"/>
                    <a:pt x="1494" y="12187"/>
                    <a:pt x="1647" y="12187"/>
                  </a:cubicBezTo>
                  <a:lnTo>
                    <a:pt x="9003" y="12187"/>
                  </a:lnTo>
                  <a:lnTo>
                    <a:pt x="9003" y="13043"/>
                  </a:lnTo>
                  <a:lnTo>
                    <a:pt x="525" y="13043"/>
                  </a:lnTo>
                  <a:lnTo>
                    <a:pt x="525" y="1909"/>
                  </a:lnTo>
                  <a:close/>
                  <a:moveTo>
                    <a:pt x="1647" y="1"/>
                  </a:moveTo>
                  <a:cubicBezTo>
                    <a:pt x="1494" y="1"/>
                    <a:pt x="1368" y="127"/>
                    <a:pt x="1368" y="280"/>
                  </a:cubicBezTo>
                  <a:lnTo>
                    <a:pt x="1368" y="1385"/>
                  </a:lnTo>
                  <a:lnTo>
                    <a:pt x="262" y="1385"/>
                  </a:lnTo>
                  <a:cubicBezTo>
                    <a:pt x="110" y="1385"/>
                    <a:pt x="0" y="1508"/>
                    <a:pt x="0" y="1647"/>
                  </a:cubicBezTo>
                  <a:lnTo>
                    <a:pt x="0" y="13309"/>
                  </a:lnTo>
                  <a:cubicBezTo>
                    <a:pt x="0" y="13445"/>
                    <a:pt x="110" y="13571"/>
                    <a:pt x="262" y="13571"/>
                  </a:cubicBezTo>
                  <a:lnTo>
                    <a:pt x="9269" y="13571"/>
                  </a:lnTo>
                  <a:cubicBezTo>
                    <a:pt x="9418" y="13571"/>
                    <a:pt x="9531" y="13445"/>
                    <a:pt x="9531" y="13309"/>
                  </a:cubicBezTo>
                  <a:lnTo>
                    <a:pt x="9531" y="12187"/>
                  </a:lnTo>
                  <a:lnTo>
                    <a:pt x="10829" y="12187"/>
                  </a:lnTo>
                  <a:cubicBezTo>
                    <a:pt x="10872" y="12187"/>
                    <a:pt x="10912" y="12160"/>
                    <a:pt x="10912" y="12117"/>
                  </a:cubicBezTo>
                  <a:lnTo>
                    <a:pt x="10912" y="2228"/>
                  </a:lnTo>
                  <a:cubicBezTo>
                    <a:pt x="10912" y="2215"/>
                    <a:pt x="10898" y="2202"/>
                    <a:pt x="10885" y="2202"/>
                  </a:cubicBezTo>
                  <a:lnTo>
                    <a:pt x="10829" y="2202"/>
                  </a:lnTo>
                  <a:lnTo>
                    <a:pt x="8714" y="84"/>
                  </a:lnTo>
                  <a:cubicBezTo>
                    <a:pt x="8658" y="31"/>
                    <a:pt x="8605" y="1"/>
                    <a:pt x="8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4268525" y="3324075"/>
              <a:ext cx="59525" cy="59650"/>
            </a:xfrm>
            <a:custGeom>
              <a:rect b="b" l="l" r="r" t="t"/>
              <a:pathLst>
                <a:path extrusionOk="0" h="2386" w="2381">
                  <a:moveTo>
                    <a:pt x="542" y="560"/>
                  </a:moveTo>
                  <a:cubicBezTo>
                    <a:pt x="1189" y="670"/>
                    <a:pt x="1717" y="1194"/>
                    <a:pt x="1826" y="1858"/>
                  </a:cubicBezTo>
                  <a:lnTo>
                    <a:pt x="542" y="1858"/>
                  </a:lnTo>
                  <a:lnTo>
                    <a:pt x="542" y="560"/>
                  </a:lnTo>
                  <a:close/>
                  <a:moveTo>
                    <a:pt x="213" y="1"/>
                  </a:moveTo>
                  <a:cubicBezTo>
                    <a:pt x="97" y="1"/>
                    <a:pt x="1" y="81"/>
                    <a:pt x="1" y="212"/>
                  </a:cubicBezTo>
                  <a:lnTo>
                    <a:pt x="1" y="2120"/>
                  </a:lnTo>
                  <a:cubicBezTo>
                    <a:pt x="1" y="2260"/>
                    <a:pt x="127" y="2386"/>
                    <a:pt x="263" y="2386"/>
                  </a:cubicBezTo>
                  <a:lnTo>
                    <a:pt x="2119" y="2386"/>
                  </a:lnTo>
                  <a:cubicBezTo>
                    <a:pt x="2268" y="2386"/>
                    <a:pt x="2381" y="2260"/>
                    <a:pt x="2381" y="2120"/>
                  </a:cubicBezTo>
                  <a:cubicBezTo>
                    <a:pt x="2381" y="959"/>
                    <a:pt x="1438" y="6"/>
                    <a:pt x="263" y="6"/>
                  </a:cubicBezTo>
                  <a:cubicBezTo>
                    <a:pt x="246" y="3"/>
                    <a:pt x="229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4178650" y="3350850"/>
              <a:ext cx="123100" cy="105500"/>
            </a:xfrm>
            <a:custGeom>
              <a:rect b="b" l="l" r="r" t="t"/>
              <a:pathLst>
                <a:path extrusionOk="0" h="4220" w="4924">
                  <a:moveTo>
                    <a:pt x="2543" y="551"/>
                  </a:moveTo>
                  <a:lnTo>
                    <a:pt x="2543" y="1962"/>
                  </a:lnTo>
                  <a:lnTo>
                    <a:pt x="1328" y="2669"/>
                  </a:lnTo>
                  <a:cubicBezTo>
                    <a:pt x="967" y="1756"/>
                    <a:pt x="1591" y="704"/>
                    <a:pt x="2543" y="551"/>
                  </a:cubicBezTo>
                  <a:close/>
                  <a:moveTo>
                    <a:pt x="4356" y="2377"/>
                  </a:moveTo>
                  <a:cubicBezTo>
                    <a:pt x="4286" y="2752"/>
                    <a:pt x="4094" y="3084"/>
                    <a:pt x="3805" y="3333"/>
                  </a:cubicBezTo>
                  <a:lnTo>
                    <a:pt x="3250" y="2377"/>
                  </a:lnTo>
                  <a:close/>
                  <a:moveTo>
                    <a:pt x="2696" y="2477"/>
                  </a:moveTo>
                  <a:lnTo>
                    <a:pt x="3347" y="3609"/>
                  </a:lnTo>
                  <a:cubicBezTo>
                    <a:pt x="3182" y="3673"/>
                    <a:pt x="3004" y="3703"/>
                    <a:pt x="2825" y="3703"/>
                  </a:cubicBezTo>
                  <a:cubicBezTo>
                    <a:pt x="2346" y="3703"/>
                    <a:pt x="1858" y="3487"/>
                    <a:pt x="1577" y="3124"/>
                  </a:cubicBezTo>
                  <a:lnTo>
                    <a:pt x="2696" y="2477"/>
                  </a:lnTo>
                  <a:close/>
                  <a:moveTo>
                    <a:pt x="2809" y="0"/>
                  </a:moveTo>
                  <a:cubicBezTo>
                    <a:pt x="1" y="97"/>
                    <a:pt x="14" y="4120"/>
                    <a:pt x="2809" y="4220"/>
                  </a:cubicBezTo>
                  <a:cubicBezTo>
                    <a:pt x="3971" y="4220"/>
                    <a:pt x="4924" y="3277"/>
                    <a:pt x="4924" y="2115"/>
                  </a:cubicBezTo>
                  <a:cubicBezTo>
                    <a:pt x="4924" y="1962"/>
                    <a:pt x="4801" y="1839"/>
                    <a:pt x="4648" y="1839"/>
                  </a:cubicBezTo>
                  <a:lnTo>
                    <a:pt x="3071" y="1839"/>
                  </a:lnTo>
                  <a:lnTo>
                    <a:pt x="3071" y="263"/>
                  </a:lnTo>
                  <a:cubicBezTo>
                    <a:pt x="3071" y="110"/>
                    <a:pt x="2945" y="0"/>
                    <a:pt x="2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4195250" y="3310675"/>
              <a:ext cx="61925" cy="13550"/>
            </a:xfrm>
            <a:custGeom>
              <a:rect b="b" l="l" r="r" t="t"/>
              <a:pathLst>
                <a:path extrusionOk="0" h="542" w="2477">
                  <a:moveTo>
                    <a:pt x="276" y="1"/>
                  </a:moveTo>
                  <a:cubicBezTo>
                    <a:pt x="123" y="1"/>
                    <a:pt x="1" y="153"/>
                    <a:pt x="27" y="306"/>
                  </a:cubicBezTo>
                  <a:cubicBezTo>
                    <a:pt x="40" y="446"/>
                    <a:pt x="153" y="542"/>
                    <a:pt x="289" y="542"/>
                  </a:cubicBezTo>
                  <a:lnTo>
                    <a:pt x="2128" y="542"/>
                  </a:lnTo>
                  <a:cubicBezTo>
                    <a:pt x="2477" y="529"/>
                    <a:pt x="2477" y="17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419350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4"/>
                    <a:pt x="1" y="512"/>
                    <a:pt x="346" y="528"/>
                  </a:cubicBezTo>
                  <a:lnTo>
                    <a:pt x="2198" y="528"/>
                  </a:lnTo>
                  <a:cubicBezTo>
                    <a:pt x="2364" y="528"/>
                    <a:pt x="2491" y="389"/>
                    <a:pt x="2464" y="223"/>
                  </a:cubicBezTo>
                  <a:cubicBezTo>
                    <a:pt x="2447" y="97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419350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46" y="1"/>
                  </a:moveTo>
                  <a:cubicBezTo>
                    <a:pt x="1" y="18"/>
                    <a:pt x="1" y="529"/>
                    <a:pt x="346" y="529"/>
                  </a:cubicBezTo>
                  <a:lnTo>
                    <a:pt x="2198" y="529"/>
                  </a:lnTo>
                  <a:cubicBezTo>
                    <a:pt x="2364" y="529"/>
                    <a:pt x="2491" y="389"/>
                    <a:pt x="2464" y="223"/>
                  </a:cubicBezTo>
                  <a:cubicBezTo>
                    <a:pt x="2447" y="101"/>
                    <a:pt x="2325" y="1"/>
                    <a:pt x="2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4266450" y="349500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4"/>
                    <a:pt x="1" y="512"/>
                    <a:pt x="359" y="528"/>
                  </a:cubicBezTo>
                  <a:lnTo>
                    <a:pt x="2202" y="528"/>
                  </a:lnTo>
                  <a:cubicBezTo>
                    <a:pt x="2368" y="528"/>
                    <a:pt x="2490" y="389"/>
                    <a:pt x="2464" y="223"/>
                  </a:cubicBezTo>
                  <a:cubicBezTo>
                    <a:pt x="2451" y="97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4266450" y="3468350"/>
              <a:ext cx="62275" cy="13225"/>
            </a:xfrm>
            <a:custGeom>
              <a:rect b="b" l="l" r="r" t="t"/>
              <a:pathLst>
                <a:path extrusionOk="0" h="529" w="2491">
                  <a:moveTo>
                    <a:pt x="359" y="1"/>
                  </a:moveTo>
                  <a:cubicBezTo>
                    <a:pt x="1" y="18"/>
                    <a:pt x="1" y="529"/>
                    <a:pt x="359" y="529"/>
                  </a:cubicBezTo>
                  <a:lnTo>
                    <a:pt x="2202" y="529"/>
                  </a:lnTo>
                  <a:cubicBezTo>
                    <a:pt x="2368" y="529"/>
                    <a:pt x="2490" y="389"/>
                    <a:pt x="2464" y="223"/>
                  </a:cubicBezTo>
                  <a:cubicBezTo>
                    <a:pt x="2451" y="101"/>
                    <a:pt x="2324" y="1"/>
                    <a:pt x="2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34"/>
          <p:cNvGrpSpPr/>
          <p:nvPr/>
        </p:nvGrpSpPr>
        <p:grpSpPr>
          <a:xfrm>
            <a:off x="2435860" y="2805838"/>
            <a:ext cx="339200" cy="304700"/>
            <a:chOff x="2489475" y="2699700"/>
            <a:chExt cx="339200" cy="304700"/>
          </a:xfrm>
        </p:grpSpPr>
        <p:sp>
          <p:nvSpPr>
            <p:cNvPr id="846" name="Google Shape;846;p34"/>
            <p:cNvSpPr/>
            <p:nvPr/>
          </p:nvSpPr>
          <p:spPr>
            <a:xfrm>
              <a:off x="2489475" y="2699700"/>
              <a:ext cx="339200" cy="304700"/>
            </a:xfrm>
            <a:custGeom>
              <a:rect b="b" l="l" r="r" t="t"/>
              <a:pathLst>
                <a:path extrusionOk="0" h="12188" w="13568">
                  <a:moveTo>
                    <a:pt x="12765" y="539"/>
                  </a:moveTo>
                  <a:cubicBezTo>
                    <a:pt x="12917" y="539"/>
                    <a:pt x="13043" y="652"/>
                    <a:pt x="13043" y="804"/>
                  </a:cubicBezTo>
                  <a:lnTo>
                    <a:pt x="13043" y="1067"/>
                  </a:lnTo>
                  <a:lnTo>
                    <a:pt x="4509" y="1067"/>
                  </a:lnTo>
                  <a:cubicBezTo>
                    <a:pt x="4356" y="1067"/>
                    <a:pt x="4246" y="1189"/>
                    <a:pt x="4246" y="1329"/>
                  </a:cubicBezTo>
                  <a:cubicBezTo>
                    <a:pt x="4246" y="1770"/>
                    <a:pt x="3885" y="2132"/>
                    <a:pt x="3443" y="2132"/>
                  </a:cubicBezTo>
                  <a:lnTo>
                    <a:pt x="539" y="2132"/>
                  </a:lnTo>
                  <a:lnTo>
                    <a:pt x="539" y="804"/>
                  </a:lnTo>
                  <a:cubicBezTo>
                    <a:pt x="539" y="652"/>
                    <a:pt x="648" y="539"/>
                    <a:pt x="801" y="539"/>
                  </a:cubicBezTo>
                  <a:close/>
                  <a:moveTo>
                    <a:pt x="13043" y="1591"/>
                  </a:moveTo>
                  <a:lnTo>
                    <a:pt x="13043" y="11397"/>
                  </a:lnTo>
                  <a:cubicBezTo>
                    <a:pt x="13043" y="11537"/>
                    <a:pt x="12917" y="11659"/>
                    <a:pt x="12765" y="11659"/>
                  </a:cubicBezTo>
                  <a:lnTo>
                    <a:pt x="801" y="11659"/>
                  </a:lnTo>
                  <a:cubicBezTo>
                    <a:pt x="648" y="11659"/>
                    <a:pt x="539" y="11537"/>
                    <a:pt x="539" y="11397"/>
                  </a:cubicBezTo>
                  <a:lnTo>
                    <a:pt x="539" y="2657"/>
                  </a:lnTo>
                  <a:lnTo>
                    <a:pt x="3443" y="2657"/>
                  </a:lnTo>
                  <a:cubicBezTo>
                    <a:pt x="4094" y="2657"/>
                    <a:pt x="4618" y="2199"/>
                    <a:pt x="4744" y="1591"/>
                  </a:cubicBezTo>
                  <a:close/>
                  <a:moveTo>
                    <a:pt x="801" y="1"/>
                  </a:moveTo>
                  <a:cubicBezTo>
                    <a:pt x="359" y="1"/>
                    <a:pt x="1" y="360"/>
                    <a:pt x="1" y="804"/>
                  </a:cubicBezTo>
                  <a:lnTo>
                    <a:pt x="1" y="11397"/>
                  </a:lnTo>
                  <a:cubicBezTo>
                    <a:pt x="1" y="11842"/>
                    <a:pt x="359" y="12187"/>
                    <a:pt x="801" y="12187"/>
                  </a:cubicBezTo>
                  <a:lnTo>
                    <a:pt x="12765" y="12187"/>
                  </a:lnTo>
                  <a:cubicBezTo>
                    <a:pt x="13209" y="12187"/>
                    <a:pt x="13568" y="11842"/>
                    <a:pt x="13568" y="11397"/>
                  </a:cubicBezTo>
                  <a:lnTo>
                    <a:pt x="13568" y="804"/>
                  </a:lnTo>
                  <a:cubicBezTo>
                    <a:pt x="13568" y="360"/>
                    <a:pt x="13209" y="1"/>
                    <a:pt x="12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568975" y="2726100"/>
              <a:ext cx="13475" cy="13400"/>
            </a:xfrm>
            <a:custGeom>
              <a:rect b="b" l="l" r="r" t="t"/>
              <a:pathLst>
                <a:path extrusionOk="0" h="536" w="539">
                  <a:moveTo>
                    <a:pt x="270" y="1"/>
                  </a:moveTo>
                  <a:cubicBezTo>
                    <a:pt x="139" y="1"/>
                    <a:pt x="8" y="87"/>
                    <a:pt x="1" y="260"/>
                  </a:cubicBezTo>
                  <a:cubicBezTo>
                    <a:pt x="1" y="412"/>
                    <a:pt x="124" y="535"/>
                    <a:pt x="263" y="535"/>
                  </a:cubicBezTo>
                  <a:cubicBezTo>
                    <a:pt x="416" y="535"/>
                    <a:pt x="539" y="412"/>
                    <a:pt x="539" y="260"/>
                  </a:cubicBezTo>
                  <a:cubicBezTo>
                    <a:pt x="532" y="87"/>
                    <a:pt x="401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2542675" y="2726100"/>
              <a:ext cx="13225" cy="13400"/>
            </a:xfrm>
            <a:custGeom>
              <a:rect b="b" l="l" r="r" t="t"/>
              <a:pathLst>
                <a:path extrusionOk="0" h="536" w="529">
                  <a:moveTo>
                    <a:pt x="263" y="1"/>
                  </a:moveTo>
                  <a:cubicBezTo>
                    <a:pt x="135" y="1"/>
                    <a:pt x="7" y="87"/>
                    <a:pt x="1" y="260"/>
                  </a:cubicBezTo>
                  <a:cubicBezTo>
                    <a:pt x="1" y="412"/>
                    <a:pt x="113" y="535"/>
                    <a:pt x="263" y="535"/>
                  </a:cubicBezTo>
                  <a:cubicBezTo>
                    <a:pt x="402" y="535"/>
                    <a:pt x="528" y="412"/>
                    <a:pt x="528" y="260"/>
                  </a:cubicBezTo>
                  <a:cubicBezTo>
                    <a:pt x="520" y="87"/>
                    <a:pt x="391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2516050" y="2726100"/>
              <a:ext cx="13200" cy="13400"/>
            </a:xfrm>
            <a:custGeom>
              <a:rect b="b" l="l" r="r" t="t"/>
              <a:pathLst>
                <a:path extrusionOk="0" h="536" w="528">
                  <a:moveTo>
                    <a:pt x="265" y="1"/>
                  </a:moveTo>
                  <a:cubicBezTo>
                    <a:pt x="137" y="1"/>
                    <a:pt x="8" y="87"/>
                    <a:pt x="0" y="260"/>
                  </a:cubicBezTo>
                  <a:cubicBezTo>
                    <a:pt x="0" y="412"/>
                    <a:pt x="126" y="535"/>
                    <a:pt x="266" y="535"/>
                  </a:cubicBezTo>
                  <a:cubicBezTo>
                    <a:pt x="415" y="535"/>
                    <a:pt x="528" y="412"/>
                    <a:pt x="528" y="260"/>
                  </a:cubicBezTo>
                  <a:cubicBezTo>
                    <a:pt x="521" y="87"/>
                    <a:pt x="393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2516050" y="2779225"/>
              <a:ext cx="286000" cy="198850"/>
            </a:xfrm>
            <a:custGeom>
              <a:rect b="b" l="l" r="r" t="t"/>
              <a:pathLst>
                <a:path extrusionOk="0" h="7954" w="11440">
                  <a:moveTo>
                    <a:pt x="10915" y="528"/>
                  </a:moveTo>
                  <a:lnTo>
                    <a:pt x="10915" y="7416"/>
                  </a:lnTo>
                  <a:lnTo>
                    <a:pt x="528" y="7416"/>
                  </a:lnTo>
                  <a:lnTo>
                    <a:pt x="528" y="528"/>
                  </a:lnTo>
                  <a:close/>
                  <a:moveTo>
                    <a:pt x="266" y="0"/>
                  </a:moveTo>
                  <a:cubicBezTo>
                    <a:pt x="126" y="0"/>
                    <a:pt x="0" y="126"/>
                    <a:pt x="0" y="262"/>
                  </a:cubicBezTo>
                  <a:lnTo>
                    <a:pt x="0" y="7678"/>
                  </a:lnTo>
                  <a:cubicBezTo>
                    <a:pt x="0" y="7831"/>
                    <a:pt x="126" y="7954"/>
                    <a:pt x="266" y="7954"/>
                  </a:cubicBezTo>
                  <a:lnTo>
                    <a:pt x="11177" y="7954"/>
                  </a:lnTo>
                  <a:cubicBezTo>
                    <a:pt x="11330" y="7954"/>
                    <a:pt x="11439" y="7831"/>
                    <a:pt x="11439" y="7678"/>
                  </a:cubicBezTo>
                  <a:lnTo>
                    <a:pt x="11439" y="262"/>
                  </a:lnTo>
                  <a:cubicBezTo>
                    <a:pt x="11439" y="126"/>
                    <a:pt x="11330" y="0"/>
                    <a:pt x="1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38525" y="2805850"/>
              <a:ext cx="235225" cy="145600"/>
            </a:xfrm>
            <a:custGeom>
              <a:rect b="b" l="l" r="r" t="t"/>
              <a:pathLst>
                <a:path extrusionOk="0" h="5824" w="9409">
                  <a:moveTo>
                    <a:pt x="6032" y="512"/>
                  </a:moveTo>
                  <a:cubicBezTo>
                    <a:pt x="6225" y="512"/>
                    <a:pt x="6378" y="665"/>
                    <a:pt x="6378" y="857"/>
                  </a:cubicBezTo>
                  <a:cubicBezTo>
                    <a:pt x="6371" y="1086"/>
                    <a:pt x="6205" y="1201"/>
                    <a:pt x="6039" y="1201"/>
                  </a:cubicBezTo>
                  <a:cubicBezTo>
                    <a:pt x="5873" y="1201"/>
                    <a:pt x="5707" y="1086"/>
                    <a:pt x="5700" y="857"/>
                  </a:cubicBezTo>
                  <a:cubicBezTo>
                    <a:pt x="5700" y="665"/>
                    <a:pt x="5853" y="512"/>
                    <a:pt x="6032" y="512"/>
                  </a:cubicBezTo>
                  <a:close/>
                  <a:moveTo>
                    <a:pt x="1192" y="1481"/>
                  </a:moveTo>
                  <a:cubicBezTo>
                    <a:pt x="1385" y="1481"/>
                    <a:pt x="1538" y="1647"/>
                    <a:pt x="1538" y="1826"/>
                  </a:cubicBezTo>
                  <a:cubicBezTo>
                    <a:pt x="1531" y="2056"/>
                    <a:pt x="1365" y="2170"/>
                    <a:pt x="1199" y="2170"/>
                  </a:cubicBezTo>
                  <a:cubicBezTo>
                    <a:pt x="1033" y="2170"/>
                    <a:pt x="867" y="2056"/>
                    <a:pt x="860" y="1826"/>
                  </a:cubicBezTo>
                  <a:cubicBezTo>
                    <a:pt x="844" y="1647"/>
                    <a:pt x="1010" y="1481"/>
                    <a:pt x="1192" y="1481"/>
                  </a:cubicBezTo>
                  <a:close/>
                  <a:moveTo>
                    <a:pt x="3612" y="2949"/>
                  </a:moveTo>
                  <a:cubicBezTo>
                    <a:pt x="3805" y="2949"/>
                    <a:pt x="3958" y="3098"/>
                    <a:pt x="3958" y="3280"/>
                  </a:cubicBezTo>
                  <a:cubicBezTo>
                    <a:pt x="3951" y="3508"/>
                    <a:pt x="3785" y="3622"/>
                    <a:pt x="3619" y="3622"/>
                  </a:cubicBezTo>
                  <a:cubicBezTo>
                    <a:pt x="3453" y="3622"/>
                    <a:pt x="3287" y="3508"/>
                    <a:pt x="3280" y="3280"/>
                  </a:cubicBezTo>
                  <a:cubicBezTo>
                    <a:pt x="3280" y="3098"/>
                    <a:pt x="3433" y="2949"/>
                    <a:pt x="3612" y="2949"/>
                  </a:cubicBezTo>
                  <a:close/>
                  <a:moveTo>
                    <a:pt x="8452" y="2949"/>
                  </a:moveTo>
                  <a:cubicBezTo>
                    <a:pt x="8645" y="2949"/>
                    <a:pt x="8798" y="3098"/>
                    <a:pt x="8798" y="3280"/>
                  </a:cubicBezTo>
                  <a:cubicBezTo>
                    <a:pt x="8798" y="3473"/>
                    <a:pt x="8645" y="3626"/>
                    <a:pt x="8452" y="3626"/>
                  </a:cubicBezTo>
                  <a:cubicBezTo>
                    <a:pt x="8011" y="3612"/>
                    <a:pt x="8011" y="2962"/>
                    <a:pt x="8452" y="2949"/>
                  </a:cubicBezTo>
                  <a:close/>
                  <a:moveTo>
                    <a:pt x="1773" y="2490"/>
                  </a:moveTo>
                  <a:lnTo>
                    <a:pt x="2769" y="3085"/>
                  </a:lnTo>
                  <a:cubicBezTo>
                    <a:pt x="2656" y="3529"/>
                    <a:pt x="2935" y="3997"/>
                    <a:pt x="3333" y="4124"/>
                  </a:cubicBezTo>
                  <a:lnTo>
                    <a:pt x="3333" y="5299"/>
                  </a:lnTo>
                  <a:lnTo>
                    <a:pt x="1468" y="5299"/>
                  </a:lnTo>
                  <a:lnTo>
                    <a:pt x="1468" y="2670"/>
                  </a:lnTo>
                  <a:cubicBezTo>
                    <a:pt x="1577" y="2630"/>
                    <a:pt x="1674" y="2573"/>
                    <a:pt x="1773" y="2490"/>
                  </a:cubicBezTo>
                  <a:close/>
                  <a:moveTo>
                    <a:pt x="5644" y="1647"/>
                  </a:moveTo>
                  <a:cubicBezTo>
                    <a:pt x="5687" y="1661"/>
                    <a:pt x="5727" y="1687"/>
                    <a:pt x="5783" y="1704"/>
                  </a:cubicBezTo>
                  <a:lnTo>
                    <a:pt x="5783" y="5299"/>
                  </a:lnTo>
                  <a:lnTo>
                    <a:pt x="3901" y="5299"/>
                  </a:lnTo>
                  <a:lnTo>
                    <a:pt x="3901" y="4124"/>
                  </a:lnTo>
                  <a:cubicBezTo>
                    <a:pt x="4246" y="4011"/>
                    <a:pt x="4495" y="3679"/>
                    <a:pt x="4495" y="3294"/>
                  </a:cubicBezTo>
                  <a:cubicBezTo>
                    <a:pt x="4495" y="3141"/>
                    <a:pt x="4469" y="3015"/>
                    <a:pt x="4399" y="2892"/>
                  </a:cubicBezTo>
                  <a:lnTo>
                    <a:pt x="5644" y="1647"/>
                  </a:lnTo>
                  <a:close/>
                  <a:moveTo>
                    <a:pt x="6447" y="1647"/>
                  </a:moveTo>
                  <a:lnTo>
                    <a:pt x="7679" y="2892"/>
                  </a:lnTo>
                  <a:cubicBezTo>
                    <a:pt x="7430" y="3363"/>
                    <a:pt x="7692" y="3971"/>
                    <a:pt x="8190" y="4124"/>
                  </a:cubicBezTo>
                  <a:lnTo>
                    <a:pt x="8190" y="5299"/>
                  </a:lnTo>
                  <a:lnTo>
                    <a:pt x="6308" y="5299"/>
                  </a:lnTo>
                  <a:lnTo>
                    <a:pt x="6308" y="1704"/>
                  </a:lnTo>
                  <a:cubicBezTo>
                    <a:pt x="6351" y="1687"/>
                    <a:pt x="6404" y="1661"/>
                    <a:pt x="6447" y="1647"/>
                  </a:cubicBezTo>
                  <a:close/>
                  <a:moveTo>
                    <a:pt x="6015" y="1"/>
                  </a:moveTo>
                  <a:cubicBezTo>
                    <a:pt x="5387" y="1"/>
                    <a:pt x="4956" y="713"/>
                    <a:pt x="5259" y="1259"/>
                  </a:cubicBezTo>
                  <a:lnTo>
                    <a:pt x="4014" y="2517"/>
                  </a:lnTo>
                  <a:cubicBezTo>
                    <a:pt x="3894" y="2452"/>
                    <a:pt x="3757" y="2421"/>
                    <a:pt x="3620" y="2421"/>
                  </a:cubicBezTo>
                  <a:cubicBezTo>
                    <a:pt x="3408" y="2421"/>
                    <a:pt x="3196" y="2495"/>
                    <a:pt x="3045" y="2630"/>
                  </a:cubicBezTo>
                  <a:lnTo>
                    <a:pt x="2049" y="2036"/>
                  </a:lnTo>
                  <a:cubicBezTo>
                    <a:pt x="2170" y="1501"/>
                    <a:pt x="1754" y="970"/>
                    <a:pt x="1212" y="970"/>
                  </a:cubicBezTo>
                  <a:cubicBezTo>
                    <a:pt x="1206" y="970"/>
                    <a:pt x="1199" y="970"/>
                    <a:pt x="1192" y="970"/>
                  </a:cubicBezTo>
                  <a:cubicBezTo>
                    <a:pt x="196" y="983"/>
                    <a:pt x="1" y="2351"/>
                    <a:pt x="927" y="2670"/>
                  </a:cubicBezTo>
                  <a:lnTo>
                    <a:pt x="927" y="5299"/>
                  </a:lnTo>
                  <a:lnTo>
                    <a:pt x="595" y="5299"/>
                  </a:lnTo>
                  <a:cubicBezTo>
                    <a:pt x="236" y="5312"/>
                    <a:pt x="236" y="5810"/>
                    <a:pt x="595" y="5823"/>
                  </a:cubicBezTo>
                  <a:lnTo>
                    <a:pt x="9060" y="5823"/>
                  </a:lnTo>
                  <a:cubicBezTo>
                    <a:pt x="9408" y="5810"/>
                    <a:pt x="9408" y="5312"/>
                    <a:pt x="9060" y="5299"/>
                  </a:cubicBezTo>
                  <a:lnTo>
                    <a:pt x="8715" y="5299"/>
                  </a:lnTo>
                  <a:lnTo>
                    <a:pt x="8715" y="4124"/>
                  </a:lnTo>
                  <a:cubicBezTo>
                    <a:pt x="9076" y="4011"/>
                    <a:pt x="9325" y="3679"/>
                    <a:pt x="9325" y="3294"/>
                  </a:cubicBezTo>
                  <a:cubicBezTo>
                    <a:pt x="9336" y="2789"/>
                    <a:pt x="8905" y="2418"/>
                    <a:pt x="8446" y="2418"/>
                  </a:cubicBezTo>
                  <a:cubicBezTo>
                    <a:pt x="8313" y="2418"/>
                    <a:pt x="8178" y="2449"/>
                    <a:pt x="8051" y="2517"/>
                  </a:cubicBezTo>
                  <a:lnTo>
                    <a:pt x="6806" y="1259"/>
                  </a:lnTo>
                  <a:cubicBezTo>
                    <a:pt x="7108" y="713"/>
                    <a:pt x="6678" y="1"/>
                    <a:pt x="6050" y="1"/>
                  </a:cubicBezTo>
                  <a:cubicBezTo>
                    <a:pt x="6044" y="1"/>
                    <a:pt x="6038" y="1"/>
                    <a:pt x="6032" y="1"/>
                  </a:cubicBezTo>
                  <a:cubicBezTo>
                    <a:pt x="6027" y="1"/>
                    <a:pt x="6021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2" name="Google Shape;832;p34"/>
          <p:cNvSpPr txBox="1"/>
          <p:nvPr>
            <p:ph idx="8" type="title"/>
          </p:nvPr>
        </p:nvSpPr>
        <p:spPr>
          <a:xfrm>
            <a:off x="1450200" y="2674700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5" name="Google Shape;835;p34"/>
          <p:cNvSpPr txBox="1"/>
          <p:nvPr>
            <p:ph idx="13" type="title"/>
          </p:nvPr>
        </p:nvSpPr>
        <p:spPr>
          <a:xfrm>
            <a:off x="3844625" y="2674699"/>
            <a:ext cx="5670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52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</a:t>
            </a: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Hecho_Facturacion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31" name="Google Shape;1231;p52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almacena cada factura emitida con sus importes, consumos y conceptos cobrados.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52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la base para calcular la divergencia entre Facturación Real (FR) y Teórica (FT), excluyendo IGV.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desagregar importes en energéticos vs no energéticos, para transparencia y auditoría regulatoria.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 visibilidad al detalle por concepto (ej. alumbrado, reconexión, subsidios) gracias a la relación con Dim_Concepto.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ver el impacto económico directo de anomalías detectadas en consumos.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52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234" name="Google Shape;1234;p52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235" name="Google Shape;1235;p52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52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7" name="Google Shape;1237;p52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238" name="Google Shape;1238;p52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2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2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2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2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2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2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5" name="Google Shape;1245;p52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6" name="Google Shape;12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125" y="979025"/>
            <a:ext cx="41529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3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Hecho_Consumo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52" name="Google Shape;1252;p53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 la energía medida en los medidores (kWh, kVarh, kVA) por periodo y suministro.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53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Alimenta el cálculo de Facturación Teórica (FT) bajo la estructura tarifaria.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Contiene métricas de consumo atípico (z-robusto, estacionalidad), cruciales para detectar anomalías tempranas antes de la facturación.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Relacionado con el segmento y tarifa, ayuda a distinguir si las desviaciones son propias de un cliente, un grupo, o un error sistémico.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53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255" name="Google Shape;1255;p53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256" name="Google Shape;1256;p53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3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8" name="Google Shape;1258;p53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259" name="Google Shape;1259;p53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3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3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3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3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3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53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7" name="Google Shape;12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2200" y="1138450"/>
            <a:ext cx="3524000" cy="30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4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Hecho_Cobranza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3" name="Google Shape;1273;p54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almacena los pagos, fechas, importes pendientes y días de mora asociados a facturas.</a:t>
            </a:r>
            <a:endParaRPr/>
          </a:p>
        </p:txBody>
      </p:sp>
      <p:sp>
        <p:nvSpPr>
          <p:cNvPr id="1274" name="Google Shape;1274;p54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medir la morosidad asociada a anomalías (ej. si las facturas divergentes son más propensas a no ser pagadas).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Brinda la base para calcular el impacto financiero real de los errores de facturación.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Conecta con el área de Finanzas para ver cuánto capital se pierde o retrasa debido a problemas de medición/facturación.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4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276" name="Google Shape;1276;p54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277" name="Google Shape;1277;p54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54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9" name="Google Shape;1279;p54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280" name="Google Shape;1280;p54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4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4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54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8" name="Google Shape;12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975" y="1100154"/>
            <a:ext cx="3234500" cy="39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5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Hecho_Correcciones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94" name="Google Shape;1294;p55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 casos de ajustes a facturas, reclamos y tiempos de corrección.</a:t>
            </a:r>
            <a:endParaRPr/>
          </a:p>
        </p:txBody>
      </p:sp>
      <p:sp>
        <p:nvSpPr>
          <p:cNvPr id="1295" name="Google Shape;1295;p55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Distingue entre correcciones proactivas (antes del reclamo) y reactivas (después del reclamo), midiendo eficiencia en gestión.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calcular el tiempo promedio/mediano de regularización de una anomalía.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Refleja la calidad de procesos internos y su impacto en la satisfacción del cliente y en la reputación regulatoria.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5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297" name="Google Shape;1297;p55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298" name="Google Shape;1298;p55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55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0" name="Google Shape;1300;p55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301" name="Google Shape;1301;p55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55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9" name="Google Shape;13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800" y="1378425"/>
            <a:ext cx="39719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6"/>
          <p:cNvSpPr txBox="1"/>
          <p:nvPr/>
        </p:nvSpPr>
        <p:spPr>
          <a:xfrm>
            <a:off x="1757979" y="14485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Hechos del modelo Star</a:t>
            </a:r>
            <a:b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Hecho_Cortes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15" name="Google Shape;1315;p56"/>
          <p:cNvSpPr txBox="1"/>
          <p:nvPr>
            <p:ph idx="4294967295" type="subTitle"/>
          </p:nvPr>
        </p:nvSpPr>
        <p:spPr>
          <a:xfrm>
            <a:off x="1287276" y="1569463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guarda los eventos de interrupciones (programadas o fortuitas), clientes afectados y notificación asociada.</a:t>
            </a:r>
            <a:endParaRPr/>
          </a:p>
        </p:txBody>
      </p:sp>
      <p:sp>
        <p:nvSpPr>
          <p:cNvPr id="1316" name="Google Shape;1316;p56"/>
          <p:cNvSpPr txBox="1"/>
          <p:nvPr>
            <p:ph idx="4294967295" type="subTitle"/>
          </p:nvPr>
        </p:nvSpPr>
        <p:spPr>
          <a:xfrm>
            <a:off x="1287275" y="2717575"/>
            <a:ext cx="38709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calcular el índice de notificación oportuna (≥24h/48h).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 zonas o sectores con más cortes no notificados.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 cruzar cortes con reclamos posteriores y analizar si los eventos afectan indicadores de transparencia y satisfacción.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56"/>
          <p:cNvSpPr txBox="1"/>
          <p:nvPr>
            <p:ph idx="4294967295" type="subTitle"/>
          </p:nvPr>
        </p:nvSpPr>
        <p:spPr>
          <a:xfrm>
            <a:off x="1287276" y="1264363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Utilidad</a:t>
            </a:r>
            <a:endParaRPr/>
          </a:p>
        </p:txBody>
      </p:sp>
      <p:sp>
        <p:nvSpPr>
          <p:cNvPr id="1318" name="Google Shape;1318;p56"/>
          <p:cNvSpPr txBox="1"/>
          <p:nvPr>
            <p:ph idx="4294967295" type="subTitle"/>
          </p:nvPr>
        </p:nvSpPr>
        <p:spPr>
          <a:xfrm>
            <a:off x="1287276" y="2412538"/>
            <a:ext cx="2811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contexto</a:t>
            </a:r>
            <a:endParaRPr/>
          </a:p>
        </p:txBody>
      </p:sp>
      <p:sp>
        <p:nvSpPr>
          <p:cNvPr id="1319" name="Google Shape;1319;p56"/>
          <p:cNvSpPr/>
          <p:nvPr/>
        </p:nvSpPr>
        <p:spPr>
          <a:xfrm>
            <a:off x="720272" y="126436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6"/>
          <p:cNvSpPr/>
          <p:nvPr/>
        </p:nvSpPr>
        <p:spPr>
          <a:xfrm>
            <a:off x="720272" y="2412538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1" name="Google Shape;1321;p56"/>
          <p:cNvGrpSpPr/>
          <p:nvPr/>
        </p:nvGrpSpPr>
        <p:grpSpPr>
          <a:xfrm>
            <a:off x="834335" y="2550263"/>
            <a:ext cx="338875" cy="291550"/>
            <a:chOff x="4775850" y="2706275"/>
            <a:chExt cx="338875" cy="291550"/>
          </a:xfrm>
        </p:grpSpPr>
        <p:sp>
          <p:nvSpPr>
            <p:cNvPr id="1322" name="Google Shape;1322;p56"/>
            <p:cNvSpPr/>
            <p:nvPr/>
          </p:nvSpPr>
          <p:spPr>
            <a:xfrm>
              <a:off x="4775850" y="2706275"/>
              <a:ext cx="338875" cy="291550"/>
            </a:xfrm>
            <a:custGeom>
              <a:rect b="b" l="l" r="r" t="t"/>
              <a:pathLst>
                <a:path extrusionOk="0" h="11662" w="13555">
                  <a:moveTo>
                    <a:pt x="11964" y="1590"/>
                  </a:moveTo>
                  <a:lnTo>
                    <a:pt x="11964" y="7954"/>
                  </a:lnTo>
                  <a:lnTo>
                    <a:pt x="1590" y="7954"/>
                  </a:lnTo>
                  <a:lnTo>
                    <a:pt x="1590" y="1590"/>
                  </a:lnTo>
                  <a:close/>
                  <a:moveTo>
                    <a:pt x="12764" y="541"/>
                  </a:moveTo>
                  <a:cubicBezTo>
                    <a:pt x="12904" y="541"/>
                    <a:pt x="13030" y="651"/>
                    <a:pt x="13030" y="804"/>
                  </a:cubicBezTo>
                  <a:lnTo>
                    <a:pt x="13030" y="7954"/>
                  </a:lnTo>
                  <a:lnTo>
                    <a:pt x="12502" y="7954"/>
                  </a:lnTo>
                  <a:lnTo>
                    <a:pt x="12502" y="1328"/>
                  </a:lnTo>
                  <a:cubicBezTo>
                    <a:pt x="12502" y="1189"/>
                    <a:pt x="12379" y="1066"/>
                    <a:pt x="12226" y="1066"/>
                  </a:cubicBezTo>
                  <a:lnTo>
                    <a:pt x="1312" y="1066"/>
                  </a:lnTo>
                  <a:cubicBezTo>
                    <a:pt x="1175" y="1066"/>
                    <a:pt x="1049" y="1189"/>
                    <a:pt x="1049" y="1328"/>
                  </a:cubicBezTo>
                  <a:lnTo>
                    <a:pt x="1049" y="7954"/>
                  </a:lnTo>
                  <a:lnTo>
                    <a:pt x="525" y="7954"/>
                  </a:lnTo>
                  <a:lnTo>
                    <a:pt x="525" y="804"/>
                  </a:lnTo>
                  <a:cubicBezTo>
                    <a:pt x="525" y="651"/>
                    <a:pt x="648" y="541"/>
                    <a:pt x="787" y="541"/>
                  </a:cubicBezTo>
                  <a:close/>
                  <a:moveTo>
                    <a:pt x="13030" y="8478"/>
                  </a:moveTo>
                  <a:lnTo>
                    <a:pt x="13030" y="8741"/>
                  </a:lnTo>
                  <a:cubicBezTo>
                    <a:pt x="13030" y="8893"/>
                    <a:pt x="12904" y="9020"/>
                    <a:pt x="12764" y="9020"/>
                  </a:cubicBezTo>
                  <a:lnTo>
                    <a:pt x="787" y="9020"/>
                  </a:lnTo>
                  <a:cubicBezTo>
                    <a:pt x="648" y="9020"/>
                    <a:pt x="525" y="8893"/>
                    <a:pt x="525" y="8741"/>
                  </a:cubicBezTo>
                  <a:lnTo>
                    <a:pt x="525" y="8478"/>
                  </a:lnTo>
                  <a:close/>
                  <a:moveTo>
                    <a:pt x="7579" y="9544"/>
                  </a:moveTo>
                  <a:lnTo>
                    <a:pt x="8007" y="11134"/>
                  </a:lnTo>
                  <a:lnTo>
                    <a:pt x="5518" y="11134"/>
                  </a:lnTo>
                  <a:lnTo>
                    <a:pt x="5946" y="9544"/>
                  </a:lnTo>
                  <a:close/>
                  <a:moveTo>
                    <a:pt x="787" y="0"/>
                  </a:moveTo>
                  <a:cubicBezTo>
                    <a:pt x="346" y="0"/>
                    <a:pt x="0" y="359"/>
                    <a:pt x="0" y="804"/>
                  </a:cubicBezTo>
                  <a:lnTo>
                    <a:pt x="0" y="8741"/>
                  </a:lnTo>
                  <a:cubicBezTo>
                    <a:pt x="0" y="9186"/>
                    <a:pt x="346" y="9544"/>
                    <a:pt x="787" y="9544"/>
                  </a:cubicBezTo>
                  <a:lnTo>
                    <a:pt x="5408" y="9544"/>
                  </a:lnTo>
                  <a:lnTo>
                    <a:pt x="4980" y="11134"/>
                  </a:lnTo>
                  <a:lnTo>
                    <a:pt x="4648" y="11134"/>
                  </a:lnTo>
                  <a:cubicBezTo>
                    <a:pt x="4286" y="11147"/>
                    <a:pt x="4286" y="11645"/>
                    <a:pt x="4648" y="11662"/>
                  </a:cubicBezTo>
                  <a:lnTo>
                    <a:pt x="8880" y="11662"/>
                  </a:lnTo>
                  <a:cubicBezTo>
                    <a:pt x="9225" y="11645"/>
                    <a:pt x="9239" y="11147"/>
                    <a:pt x="8880" y="11134"/>
                  </a:cubicBezTo>
                  <a:lnTo>
                    <a:pt x="8562" y="11134"/>
                  </a:lnTo>
                  <a:lnTo>
                    <a:pt x="8133" y="9544"/>
                  </a:lnTo>
                  <a:lnTo>
                    <a:pt x="12764" y="9544"/>
                  </a:lnTo>
                  <a:cubicBezTo>
                    <a:pt x="13196" y="9544"/>
                    <a:pt x="13554" y="9186"/>
                    <a:pt x="13554" y="8741"/>
                  </a:cubicBezTo>
                  <a:lnTo>
                    <a:pt x="13554" y="804"/>
                  </a:lnTo>
                  <a:cubicBezTo>
                    <a:pt x="13554" y="359"/>
                    <a:pt x="13196" y="0"/>
                    <a:pt x="12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6"/>
            <p:cNvSpPr/>
            <p:nvPr/>
          </p:nvSpPr>
          <p:spPr>
            <a:xfrm>
              <a:off x="4901650" y="2759550"/>
              <a:ext cx="59200" cy="59450"/>
            </a:xfrm>
            <a:custGeom>
              <a:rect b="b" l="l" r="r" t="t"/>
              <a:pathLst>
                <a:path extrusionOk="0" h="2378" w="2368">
                  <a:moveTo>
                    <a:pt x="529" y="551"/>
                  </a:moveTo>
                  <a:cubicBezTo>
                    <a:pt x="1193" y="664"/>
                    <a:pt x="1704" y="1189"/>
                    <a:pt x="1813" y="1853"/>
                  </a:cubicBezTo>
                  <a:lnTo>
                    <a:pt x="529" y="1853"/>
                  </a:lnTo>
                  <a:lnTo>
                    <a:pt x="529" y="551"/>
                  </a:lnTo>
                  <a:close/>
                  <a:moveTo>
                    <a:pt x="263" y="0"/>
                  </a:moveTo>
                  <a:cubicBezTo>
                    <a:pt x="114" y="0"/>
                    <a:pt x="1" y="123"/>
                    <a:pt x="1" y="263"/>
                  </a:cubicBezTo>
                  <a:lnTo>
                    <a:pt x="1" y="2115"/>
                  </a:lnTo>
                  <a:cubicBezTo>
                    <a:pt x="1" y="2254"/>
                    <a:pt x="114" y="2377"/>
                    <a:pt x="263" y="2377"/>
                  </a:cubicBezTo>
                  <a:lnTo>
                    <a:pt x="2105" y="2377"/>
                  </a:lnTo>
                  <a:cubicBezTo>
                    <a:pt x="2255" y="2377"/>
                    <a:pt x="2368" y="2254"/>
                    <a:pt x="2368" y="2115"/>
                  </a:cubicBezTo>
                  <a:cubicBezTo>
                    <a:pt x="2368" y="953"/>
                    <a:pt x="142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6"/>
            <p:cNvSpPr/>
            <p:nvPr/>
          </p:nvSpPr>
          <p:spPr>
            <a:xfrm>
              <a:off x="4811125" y="2786175"/>
              <a:ext cx="122750" cy="105425"/>
            </a:xfrm>
            <a:custGeom>
              <a:rect b="b" l="l" r="r" t="t"/>
              <a:pathLst>
                <a:path extrusionOk="0" h="4217" w="4910">
                  <a:moveTo>
                    <a:pt x="2530" y="552"/>
                  </a:moveTo>
                  <a:lnTo>
                    <a:pt x="2530" y="1963"/>
                  </a:lnTo>
                  <a:lnTo>
                    <a:pt x="1311" y="2670"/>
                  </a:lnTo>
                  <a:cubicBezTo>
                    <a:pt x="953" y="1757"/>
                    <a:pt x="1577" y="691"/>
                    <a:pt x="2530" y="552"/>
                  </a:cubicBezTo>
                  <a:close/>
                  <a:moveTo>
                    <a:pt x="4369" y="2378"/>
                  </a:moveTo>
                  <a:cubicBezTo>
                    <a:pt x="4299" y="2753"/>
                    <a:pt x="4093" y="3085"/>
                    <a:pt x="3818" y="3334"/>
                  </a:cubicBezTo>
                  <a:lnTo>
                    <a:pt x="3263" y="2378"/>
                  </a:lnTo>
                  <a:close/>
                  <a:moveTo>
                    <a:pt x="2709" y="2474"/>
                  </a:moveTo>
                  <a:lnTo>
                    <a:pt x="3346" y="3596"/>
                  </a:lnTo>
                  <a:cubicBezTo>
                    <a:pt x="3176" y="3666"/>
                    <a:pt x="2993" y="3699"/>
                    <a:pt x="2810" y="3699"/>
                  </a:cubicBezTo>
                  <a:cubicBezTo>
                    <a:pt x="2340" y="3699"/>
                    <a:pt x="1867" y="3483"/>
                    <a:pt x="1590" y="3125"/>
                  </a:cubicBezTo>
                  <a:lnTo>
                    <a:pt x="2709" y="2474"/>
                  </a:lnTo>
                  <a:close/>
                  <a:moveTo>
                    <a:pt x="2792" y="1"/>
                  </a:moveTo>
                  <a:cubicBezTo>
                    <a:pt x="0" y="97"/>
                    <a:pt x="0" y="4121"/>
                    <a:pt x="2792" y="4217"/>
                  </a:cubicBezTo>
                  <a:cubicBezTo>
                    <a:pt x="3954" y="4217"/>
                    <a:pt x="4910" y="3277"/>
                    <a:pt x="4910" y="2102"/>
                  </a:cubicBezTo>
                  <a:cubicBezTo>
                    <a:pt x="4910" y="1963"/>
                    <a:pt x="4784" y="1840"/>
                    <a:pt x="4648" y="1840"/>
                  </a:cubicBezTo>
                  <a:lnTo>
                    <a:pt x="3054" y="1840"/>
                  </a:lnTo>
                  <a:lnTo>
                    <a:pt x="3054" y="263"/>
                  </a:lnTo>
                  <a:cubicBezTo>
                    <a:pt x="3054" y="111"/>
                    <a:pt x="2945" y="1"/>
                    <a:pt x="27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6"/>
            <p:cNvSpPr/>
            <p:nvPr/>
          </p:nvSpPr>
          <p:spPr>
            <a:xfrm>
              <a:off x="4977750" y="2852175"/>
              <a:ext cx="84025" cy="39850"/>
            </a:xfrm>
            <a:custGeom>
              <a:rect b="b" l="l" r="r" t="t"/>
              <a:pathLst>
                <a:path extrusionOk="0" h="1594" w="3361">
                  <a:moveTo>
                    <a:pt x="2836" y="528"/>
                  </a:moveTo>
                  <a:lnTo>
                    <a:pt x="2836" y="1052"/>
                  </a:lnTo>
                  <a:lnTo>
                    <a:pt x="525" y="1052"/>
                  </a:lnTo>
                  <a:lnTo>
                    <a:pt x="525" y="528"/>
                  </a:lnTo>
                  <a:close/>
                  <a:moveTo>
                    <a:pt x="263" y="0"/>
                  </a:moveTo>
                  <a:cubicBezTo>
                    <a:pt x="110" y="0"/>
                    <a:pt x="1" y="113"/>
                    <a:pt x="1" y="266"/>
                  </a:cubicBezTo>
                  <a:lnTo>
                    <a:pt x="1" y="1328"/>
                  </a:lnTo>
                  <a:cubicBezTo>
                    <a:pt x="1" y="1467"/>
                    <a:pt x="110" y="1593"/>
                    <a:pt x="263" y="1593"/>
                  </a:cubicBezTo>
                  <a:lnTo>
                    <a:pt x="3098" y="1593"/>
                  </a:lnTo>
                  <a:cubicBezTo>
                    <a:pt x="3238" y="1593"/>
                    <a:pt x="3360" y="1467"/>
                    <a:pt x="3360" y="1328"/>
                  </a:cubicBezTo>
                  <a:lnTo>
                    <a:pt x="3360" y="266"/>
                  </a:lnTo>
                  <a:cubicBezTo>
                    <a:pt x="3360" y="113"/>
                    <a:pt x="3238" y="0"/>
                    <a:pt x="3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6"/>
            <p:cNvSpPr/>
            <p:nvPr/>
          </p:nvSpPr>
          <p:spPr>
            <a:xfrm>
              <a:off x="4975350" y="2821050"/>
              <a:ext cx="88175" cy="13225"/>
            </a:xfrm>
            <a:custGeom>
              <a:rect b="b" l="l" r="r" t="t"/>
              <a:pathLst>
                <a:path extrusionOk="0" h="529" w="3527">
                  <a:moveTo>
                    <a:pt x="346" y="0"/>
                  </a:moveTo>
                  <a:cubicBezTo>
                    <a:pt x="1" y="17"/>
                    <a:pt x="1" y="515"/>
                    <a:pt x="346" y="528"/>
                  </a:cubicBezTo>
                  <a:lnTo>
                    <a:pt x="3181" y="528"/>
                  </a:lnTo>
                  <a:cubicBezTo>
                    <a:pt x="3526" y="515"/>
                    <a:pt x="3526" y="17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6"/>
            <p:cNvSpPr/>
            <p:nvPr/>
          </p:nvSpPr>
          <p:spPr>
            <a:xfrm>
              <a:off x="4975350" y="2790675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1"/>
                    <a:pt x="346" y="525"/>
                  </a:cubicBezTo>
                  <a:lnTo>
                    <a:pt x="3181" y="525"/>
                  </a:lnTo>
                  <a:cubicBezTo>
                    <a:pt x="3526" y="511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6"/>
            <p:cNvSpPr/>
            <p:nvPr/>
          </p:nvSpPr>
          <p:spPr>
            <a:xfrm>
              <a:off x="4975350" y="2759550"/>
              <a:ext cx="88175" cy="13125"/>
            </a:xfrm>
            <a:custGeom>
              <a:rect b="b" l="l" r="r" t="t"/>
              <a:pathLst>
                <a:path extrusionOk="0" h="525" w="3527">
                  <a:moveTo>
                    <a:pt x="346" y="0"/>
                  </a:moveTo>
                  <a:cubicBezTo>
                    <a:pt x="1" y="14"/>
                    <a:pt x="1" y="512"/>
                    <a:pt x="346" y="525"/>
                  </a:cubicBezTo>
                  <a:lnTo>
                    <a:pt x="3181" y="525"/>
                  </a:lnTo>
                  <a:cubicBezTo>
                    <a:pt x="3526" y="512"/>
                    <a:pt x="3526" y="14"/>
                    <a:pt x="3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56"/>
          <p:cNvSpPr/>
          <p:nvPr/>
        </p:nvSpPr>
        <p:spPr>
          <a:xfrm>
            <a:off x="852797" y="1378425"/>
            <a:ext cx="301950" cy="338875"/>
          </a:xfrm>
          <a:custGeom>
            <a:rect b="b" l="l" r="r" t="t"/>
            <a:pathLst>
              <a:path extrusionOk="0" h="13555" w="12078">
                <a:moveTo>
                  <a:pt x="7679" y="525"/>
                </a:moveTo>
                <a:cubicBezTo>
                  <a:pt x="7815" y="525"/>
                  <a:pt x="7941" y="651"/>
                  <a:pt x="7941" y="787"/>
                </a:cubicBezTo>
                <a:lnTo>
                  <a:pt x="7941" y="1050"/>
                </a:lnTo>
                <a:lnTo>
                  <a:pt x="5823" y="1050"/>
                </a:lnTo>
                <a:cubicBezTo>
                  <a:pt x="5671" y="1050"/>
                  <a:pt x="5561" y="1176"/>
                  <a:pt x="5561" y="1328"/>
                </a:cubicBezTo>
                <a:cubicBezTo>
                  <a:pt x="5561" y="1465"/>
                  <a:pt x="5438" y="1591"/>
                  <a:pt x="5299" y="1591"/>
                </a:cubicBezTo>
                <a:lnTo>
                  <a:pt x="3168" y="1591"/>
                </a:lnTo>
                <a:cubicBezTo>
                  <a:pt x="3032" y="1591"/>
                  <a:pt x="2906" y="1465"/>
                  <a:pt x="2906" y="1315"/>
                </a:cubicBezTo>
                <a:cubicBezTo>
                  <a:pt x="2906" y="1176"/>
                  <a:pt x="2796" y="1050"/>
                  <a:pt x="2643" y="1050"/>
                </a:cubicBezTo>
                <a:lnTo>
                  <a:pt x="525" y="1050"/>
                </a:lnTo>
                <a:lnTo>
                  <a:pt x="525" y="787"/>
                </a:lnTo>
                <a:cubicBezTo>
                  <a:pt x="525" y="651"/>
                  <a:pt x="638" y="525"/>
                  <a:pt x="791" y="525"/>
                </a:cubicBezTo>
                <a:close/>
                <a:moveTo>
                  <a:pt x="8204" y="5063"/>
                </a:moveTo>
                <a:cubicBezTo>
                  <a:pt x="8426" y="5063"/>
                  <a:pt x="8605" y="5229"/>
                  <a:pt x="8605" y="5448"/>
                </a:cubicBezTo>
                <a:cubicBezTo>
                  <a:pt x="8605" y="5671"/>
                  <a:pt x="8426" y="5850"/>
                  <a:pt x="8204" y="5850"/>
                </a:cubicBezTo>
                <a:cubicBezTo>
                  <a:pt x="7679" y="5836"/>
                  <a:pt x="7679" y="5076"/>
                  <a:pt x="8204" y="5063"/>
                </a:cubicBezTo>
                <a:close/>
                <a:moveTo>
                  <a:pt x="2906" y="6112"/>
                </a:moveTo>
                <a:cubicBezTo>
                  <a:pt x="3128" y="6112"/>
                  <a:pt x="3307" y="6295"/>
                  <a:pt x="3307" y="6514"/>
                </a:cubicBezTo>
                <a:cubicBezTo>
                  <a:pt x="3294" y="6778"/>
                  <a:pt x="3101" y="6910"/>
                  <a:pt x="2907" y="6910"/>
                </a:cubicBezTo>
                <a:cubicBezTo>
                  <a:pt x="2713" y="6910"/>
                  <a:pt x="2519" y="6778"/>
                  <a:pt x="2504" y="6514"/>
                </a:cubicBezTo>
                <a:cubicBezTo>
                  <a:pt x="2504" y="6295"/>
                  <a:pt x="2683" y="6112"/>
                  <a:pt x="2906" y="6112"/>
                </a:cubicBezTo>
                <a:close/>
                <a:moveTo>
                  <a:pt x="5299" y="3443"/>
                </a:moveTo>
                <a:lnTo>
                  <a:pt x="5299" y="7221"/>
                </a:lnTo>
                <a:cubicBezTo>
                  <a:pt x="5160" y="7261"/>
                  <a:pt x="5037" y="7330"/>
                  <a:pt x="4940" y="7413"/>
                </a:cubicBezTo>
                <a:lnTo>
                  <a:pt x="3805" y="6749"/>
                </a:lnTo>
                <a:cubicBezTo>
                  <a:pt x="3945" y="6265"/>
                  <a:pt x="3639" y="5753"/>
                  <a:pt x="3168" y="5631"/>
                </a:cubicBezTo>
                <a:lnTo>
                  <a:pt x="3168" y="3443"/>
                </a:lnTo>
                <a:close/>
                <a:moveTo>
                  <a:pt x="5555" y="7710"/>
                </a:moveTo>
                <a:cubicBezTo>
                  <a:pt x="5749" y="7710"/>
                  <a:pt x="5943" y="7842"/>
                  <a:pt x="5950" y="8104"/>
                </a:cubicBezTo>
                <a:cubicBezTo>
                  <a:pt x="5950" y="8326"/>
                  <a:pt x="5784" y="8505"/>
                  <a:pt x="5561" y="8505"/>
                </a:cubicBezTo>
                <a:cubicBezTo>
                  <a:pt x="5339" y="8505"/>
                  <a:pt x="5160" y="8326"/>
                  <a:pt x="5160" y="8104"/>
                </a:cubicBezTo>
                <a:cubicBezTo>
                  <a:pt x="5166" y="7842"/>
                  <a:pt x="5360" y="7710"/>
                  <a:pt x="5555" y="7710"/>
                </a:cubicBezTo>
                <a:close/>
                <a:moveTo>
                  <a:pt x="10851" y="7710"/>
                </a:moveTo>
                <a:cubicBezTo>
                  <a:pt x="11045" y="7710"/>
                  <a:pt x="11239" y="7842"/>
                  <a:pt x="11248" y="8104"/>
                </a:cubicBezTo>
                <a:cubicBezTo>
                  <a:pt x="11248" y="8326"/>
                  <a:pt x="11082" y="8505"/>
                  <a:pt x="10859" y="8505"/>
                </a:cubicBezTo>
                <a:cubicBezTo>
                  <a:pt x="10637" y="8505"/>
                  <a:pt x="10458" y="8326"/>
                  <a:pt x="10458" y="8104"/>
                </a:cubicBezTo>
                <a:cubicBezTo>
                  <a:pt x="10464" y="7842"/>
                  <a:pt x="10658" y="7710"/>
                  <a:pt x="10851" y="7710"/>
                </a:cubicBezTo>
                <a:close/>
                <a:moveTo>
                  <a:pt x="3530" y="7191"/>
                </a:moveTo>
                <a:lnTo>
                  <a:pt x="4662" y="7871"/>
                </a:lnTo>
                <a:cubicBezTo>
                  <a:pt x="4525" y="8353"/>
                  <a:pt x="4828" y="8867"/>
                  <a:pt x="5299" y="8990"/>
                </a:cubicBezTo>
                <a:lnTo>
                  <a:pt x="5299" y="10650"/>
                </a:lnTo>
                <a:lnTo>
                  <a:pt x="3168" y="10650"/>
                </a:lnTo>
                <a:lnTo>
                  <a:pt x="3168" y="7400"/>
                </a:lnTo>
                <a:cubicBezTo>
                  <a:pt x="3307" y="7357"/>
                  <a:pt x="3430" y="7290"/>
                  <a:pt x="3530" y="7191"/>
                </a:cubicBezTo>
                <a:close/>
                <a:moveTo>
                  <a:pt x="7941" y="1591"/>
                </a:moveTo>
                <a:lnTo>
                  <a:pt x="7941" y="4565"/>
                </a:lnTo>
                <a:cubicBezTo>
                  <a:pt x="7400" y="4718"/>
                  <a:pt x="7111" y="5395"/>
                  <a:pt x="7387" y="5893"/>
                </a:cubicBezTo>
                <a:lnTo>
                  <a:pt x="6003" y="7290"/>
                </a:lnTo>
                <a:cubicBezTo>
                  <a:pt x="5950" y="7261"/>
                  <a:pt x="5880" y="7234"/>
                  <a:pt x="5823" y="7221"/>
                </a:cubicBezTo>
                <a:lnTo>
                  <a:pt x="5823" y="3181"/>
                </a:lnTo>
                <a:cubicBezTo>
                  <a:pt x="5823" y="3028"/>
                  <a:pt x="5701" y="2905"/>
                  <a:pt x="5561" y="2905"/>
                </a:cubicBezTo>
                <a:lnTo>
                  <a:pt x="2906" y="2905"/>
                </a:lnTo>
                <a:cubicBezTo>
                  <a:pt x="2766" y="2905"/>
                  <a:pt x="2643" y="3028"/>
                  <a:pt x="2643" y="3181"/>
                </a:cubicBezTo>
                <a:lnTo>
                  <a:pt x="2643" y="5631"/>
                </a:lnTo>
                <a:cubicBezTo>
                  <a:pt x="1770" y="5893"/>
                  <a:pt x="1770" y="7138"/>
                  <a:pt x="2643" y="7400"/>
                </a:cubicBezTo>
                <a:lnTo>
                  <a:pt x="2643" y="10650"/>
                </a:lnTo>
                <a:lnTo>
                  <a:pt x="1853" y="10650"/>
                </a:lnTo>
                <a:cubicBezTo>
                  <a:pt x="1730" y="10650"/>
                  <a:pt x="1604" y="10733"/>
                  <a:pt x="1591" y="10872"/>
                </a:cubicBezTo>
                <a:cubicBezTo>
                  <a:pt x="1564" y="11038"/>
                  <a:pt x="1687" y="11174"/>
                  <a:pt x="1853" y="11174"/>
                </a:cubicBezTo>
                <a:lnTo>
                  <a:pt x="6614" y="11174"/>
                </a:lnTo>
                <a:cubicBezTo>
                  <a:pt x="6736" y="11174"/>
                  <a:pt x="6862" y="11078"/>
                  <a:pt x="6876" y="10955"/>
                </a:cubicBezTo>
                <a:cubicBezTo>
                  <a:pt x="6902" y="10789"/>
                  <a:pt x="6779" y="10650"/>
                  <a:pt x="6614" y="10650"/>
                </a:cubicBezTo>
                <a:lnTo>
                  <a:pt x="5823" y="10650"/>
                </a:lnTo>
                <a:lnTo>
                  <a:pt x="5823" y="8990"/>
                </a:lnTo>
                <a:cubicBezTo>
                  <a:pt x="6365" y="8837"/>
                  <a:pt x="6653" y="8160"/>
                  <a:pt x="6378" y="7662"/>
                </a:cubicBezTo>
                <a:lnTo>
                  <a:pt x="7762" y="6265"/>
                </a:lnTo>
                <a:cubicBezTo>
                  <a:pt x="7815" y="6295"/>
                  <a:pt x="7885" y="6321"/>
                  <a:pt x="7941" y="6348"/>
                </a:cubicBezTo>
                <a:lnTo>
                  <a:pt x="7941" y="11964"/>
                </a:lnTo>
                <a:lnTo>
                  <a:pt x="525" y="11964"/>
                </a:lnTo>
                <a:lnTo>
                  <a:pt x="525" y="1591"/>
                </a:lnTo>
                <a:lnTo>
                  <a:pt x="2421" y="1591"/>
                </a:lnTo>
                <a:cubicBezTo>
                  <a:pt x="2534" y="1896"/>
                  <a:pt x="2823" y="2115"/>
                  <a:pt x="3168" y="2115"/>
                </a:cubicBezTo>
                <a:lnTo>
                  <a:pt x="5299" y="2115"/>
                </a:lnTo>
                <a:cubicBezTo>
                  <a:pt x="5644" y="2115"/>
                  <a:pt x="5936" y="1896"/>
                  <a:pt x="6046" y="1591"/>
                </a:cubicBezTo>
                <a:close/>
                <a:moveTo>
                  <a:pt x="7941" y="12502"/>
                </a:moveTo>
                <a:lnTo>
                  <a:pt x="7941" y="12768"/>
                </a:lnTo>
                <a:cubicBezTo>
                  <a:pt x="7941" y="12904"/>
                  <a:pt x="7815" y="13030"/>
                  <a:pt x="7679" y="13030"/>
                </a:cubicBezTo>
                <a:lnTo>
                  <a:pt x="791" y="13030"/>
                </a:lnTo>
                <a:cubicBezTo>
                  <a:pt x="638" y="13030"/>
                  <a:pt x="525" y="12904"/>
                  <a:pt x="525" y="12768"/>
                </a:cubicBezTo>
                <a:lnTo>
                  <a:pt x="525" y="12502"/>
                </a:lnTo>
                <a:close/>
                <a:moveTo>
                  <a:pt x="791" y="1"/>
                </a:moveTo>
                <a:cubicBezTo>
                  <a:pt x="346" y="1"/>
                  <a:pt x="1" y="359"/>
                  <a:pt x="1" y="787"/>
                </a:cubicBezTo>
                <a:lnTo>
                  <a:pt x="1" y="12768"/>
                </a:lnTo>
                <a:cubicBezTo>
                  <a:pt x="1" y="13209"/>
                  <a:pt x="346" y="13555"/>
                  <a:pt x="791" y="13555"/>
                </a:cubicBezTo>
                <a:lnTo>
                  <a:pt x="7679" y="13555"/>
                </a:lnTo>
                <a:cubicBezTo>
                  <a:pt x="8121" y="13555"/>
                  <a:pt x="8466" y="13209"/>
                  <a:pt x="8466" y="12768"/>
                </a:cubicBezTo>
                <a:lnTo>
                  <a:pt x="8466" y="6348"/>
                </a:lnTo>
                <a:cubicBezTo>
                  <a:pt x="8536" y="6321"/>
                  <a:pt x="8592" y="6295"/>
                  <a:pt x="8645" y="6265"/>
                </a:cubicBezTo>
                <a:lnTo>
                  <a:pt x="10043" y="7662"/>
                </a:lnTo>
                <a:cubicBezTo>
                  <a:pt x="9700" y="8252"/>
                  <a:pt x="10161" y="9033"/>
                  <a:pt x="10842" y="9033"/>
                </a:cubicBezTo>
                <a:cubicBezTo>
                  <a:pt x="10848" y="9033"/>
                  <a:pt x="10854" y="9033"/>
                  <a:pt x="10859" y="9033"/>
                </a:cubicBezTo>
                <a:cubicBezTo>
                  <a:pt x="12078" y="8977"/>
                  <a:pt x="12078" y="7221"/>
                  <a:pt x="10859" y="7178"/>
                </a:cubicBezTo>
                <a:cubicBezTo>
                  <a:pt x="10693" y="7178"/>
                  <a:pt x="10541" y="7221"/>
                  <a:pt x="10418" y="7290"/>
                </a:cubicBezTo>
                <a:lnTo>
                  <a:pt x="9020" y="5893"/>
                </a:lnTo>
                <a:cubicBezTo>
                  <a:pt x="9309" y="5395"/>
                  <a:pt x="9020" y="4718"/>
                  <a:pt x="8466" y="4565"/>
                </a:cubicBezTo>
                <a:lnTo>
                  <a:pt x="8466" y="787"/>
                </a:lnTo>
                <a:cubicBezTo>
                  <a:pt x="8466" y="359"/>
                  <a:pt x="8121" y="1"/>
                  <a:pt x="767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0" name="Google Shape;13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75" y="1378425"/>
            <a:ext cx="43910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7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INV. DE FUENTES OLTP</a:t>
            </a:r>
            <a:endParaRPr/>
          </a:p>
        </p:txBody>
      </p:sp>
      <p:sp>
        <p:nvSpPr>
          <p:cNvPr id="1336" name="Google Shape;1336;p57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337" name="Google Shape;1337;p57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338" name="Google Shape;1338;p57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339" name="Google Shape;1339;p5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40" name="Google Shape;1340;p5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1" name="Google Shape;1341;p57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342" name="Google Shape;1342;p5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3" name="Google Shape;1343;p5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4" name="Google Shape;1344;p57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345" name="Google Shape;1345;p5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6" name="Google Shape;1346;p5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7" name="Google Shape;1347;p57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348" name="Google Shape;1348;p57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49" name="Google Shape;1349;p57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0" name="Google Shape;1350;p57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351" name="Google Shape;1351;p57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52" name="Google Shape;1352;p57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3" name="Google Shape;1353;p57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354" name="Google Shape;1354;p5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5" name="Google Shape;1355;p5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58"/>
          <p:cNvSpPr txBox="1"/>
          <p:nvPr/>
        </p:nvSpPr>
        <p:spPr>
          <a:xfrm>
            <a:off x="3325054" y="174510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OLTP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aphicFrame>
        <p:nvGraphicFramePr>
          <p:cNvPr id="1361" name="Google Shape;1361;p58"/>
          <p:cNvGraphicFramePr/>
          <p:nvPr/>
        </p:nvGraphicFramePr>
        <p:xfrm>
          <a:off x="347575" y="25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{7127D24D-17F7-4EE8-8DA8-5D82AD4BCC5C}</a:tableStyleId>
              </a:tblPr>
              <a:tblGrid>
                <a:gridCol w="1331625"/>
                <a:gridCol w="896100"/>
                <a:gridCol w="795675"/>
                <a:gridCol w="2221600"/>
                <a:gridCol w="921075"/>
                <a:gridCol w="2435200"/>
              </a:tblGrid>
              <a:tr h="76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Área usuaria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Tecnología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Frecuencia actualización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Observaciones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320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 Comercial de Facturación (Billing)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Comercial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Core OLTP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Ingesta/ETL con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análisis en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Diario / Mensual (cierre)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Fuente primaria de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Contiene facturas, conceptos (energéticos/no energéticos), IGV, notas de crédito. Separar IGV para divergencia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 vs FR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sin impuestos. Normalizar catálogo de conceptos.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13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HES/MDM (Medición)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Operaciones / Medición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Medición inteligente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 para VEE y series;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análisis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Casi tiempo real / Diario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KWh, kW, kVA y eventos. Base para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detección temprana de anomalías (z-robusto, estacionalidad). Reglas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VEE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obligatorias.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13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Sistema de Cobranzas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Finanzas / Comercial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pagos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Pagos, fechas, moras, refinanciaciones. Cruce con facturas (factura_id) para </a:t>
                      </a: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morosidad en anomalías</a:t>
                      </a: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Cuidar integridad referencial y fechas.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9"/>
          <p:cNvSpPr txBox="1"/>
          <p:nvPr/>
        </p:nvSpPr>
        <p:spPr>
          <a:xfrm>
            <a:off x="3325054" y="1745100"/>
            <a:ext cx="54864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350" lIns="114350" spcFirstLastPara="1" rIns="114350" wrap="square" tIns="114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OLTP</a:t>
            </a:r>
            <a:endParaRPr sz="2501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graphicFrame>
        <p:nvGraphicFramePr>
          <p:cNvPr id="1367" name="Google Shape;1367;p59"/>
          <p:cNvGraphicFramePr/>
          <p:nvPr/>
        </p:nvGraphicFramePr>
        <p:xfrm>
          <a:off x="129450" y="20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{7127D24D-17F7-4EE8-8DA8-5D82AD4BCC5C}</a:tableStyleId>
              </a:tblPr>
              <a:tblGrid>
                <a:gridCol w="1022425"/>
                <a:gridCol w="993075"/>
                <a:gridCol w="1180100"/>
                <a:gridCol w="2195275"/>
                <a:gridCol w="886925"/>
                <a:gridCol w="2451425"/>
              </a:tblGrid>
              <a:tr h="117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Reclamos y Correcciones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Atención al Cliente / Comercial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de casos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Reclamos, correcciones, tiempos. Distinguir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proactiva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vs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reactiva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calcular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días de regularización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687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OMS – Interrupciones (Cortes)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Operaciones / Atención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Registro de cortes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real / Diario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Cortes programados/fortuitos, zonas y clientes afectados. KPI de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notificación oportuna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(≥24/48h). Requiere cruce con maestro de clientes.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58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Catálogo de Tarifas y Conceptos Regulatorios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Regulación / Comercial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Maestro de referencia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(repositorio maestro); mantenimiento con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Parquet); consulta en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 / Power BI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Según pliego (mensual/anual)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Parámetros para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y clasificación de conceptos.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Versionado y vigencia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indispensables.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" name="Google Shape;1372;p60"/>
          <p:cNvGraphicFramePr/>
          <p:nvPr/>
        </p:nvGraphicFramePr>
        <p:xfrm>
          <a:off x="334775" y="64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{7127D24D-17F7-4EE8-8DA8-5D82AD4BCC5C}</a:tableStyleId>
              </a:tblPr>
              <a:tblGrid>
                <a:gridCol w="896300"/>
                <a:gridCol w="869825"/>
                <a:gridCol w="905975"/>
                <a:gridCol w="2059250"/>
                <a:gridCol w="1075350"/>
                <a:gridCol w="2667750"/>
              </a:tblGrid>
              <a:tr h="157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Maestro de Clientes y Suministros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Comercial / Regulación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Maestro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CSV, Parquet, Feather, JSON);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 / Excel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Diario / Semanal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Suministro, cliente, medidor, sucursal/sector, segmento. Usar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SCD2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para historia (cambios de tarifa/segmento/dirección).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  <a:tr h="190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Diccionario Semántico y Catálogos de Negocio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 / Gobierno de Datos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Repositorio semántico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PostgreSQL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(metadata); edición/repaso en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validaciones con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Python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(outputs: CSV/JSON para linaje); visualización en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 BI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Según actualizaciones de BI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Estandariza nombres, definiciones, unidades y responsables. Base de 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veracidad y reproducibilidad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KPIs.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1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EVIDENCIA TÉCNICA</a:t>
            </a:r>
            <a:endParaRPr/>
          </a:p>
        </p:txBody>
      </p:sp>
      <p:sp>
        <p:nvSpPr>
          <p:cNvPr id="1378" name="Google Shape;1378;p61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379" name="Google Shape;1379;p61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380" name="Google Shape;1380;p61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381" name="Google Shape;1381;p6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82" name="Google Shape;1382;p6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3" name="Google Shape;1383;p61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384" name="Google Shape;1384;p6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85" name="Google Shape;1385;p6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6" name="Google Shape;1386;p61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387" name="Google Shape;1387;p6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88" name="Google Shape;1388;p6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9" name="Google Shape;1389;p61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390" name="Google Shape;1390;p61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1" name="Google Shape;1391;p61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2" name="Google Shape;1392;p61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393" name="Google Shape;1393;p61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394" name="Google Shape;1394;p61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61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396" name="Google Shape;1396;p6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97" name="Google Shape;1397;p6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5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DEL NEGOCIO</a:t>
            </a:r>
            <a:endParaRPr/>
          </a:p>
        </p:txBody>
      </p:sp>
      <p:sp>
        <p:nvSpPr>
          <p:cNvPr id="857" name="Google Shape;857;p3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58" name="Google Shape;858;p35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859" name="Google Shape;859;p35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860" name="Google Shape;860;p3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61" name="Google Shape;861;p3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2" name="Google Shape;862;p35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863" name="Google Shape;863;p3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64" name="Google Shape;864;p3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5" name="Google Shape;865;p35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866" name="Google Shape;866;p35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67" name="Google Shape;867;p35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35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869" name="Google Shape;869;p35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0" name="Google Shape;870;p35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35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872" name="Google Shape;872;p3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873" name="Google Shape;873;p3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4" name="Google Shape;874;p35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875" name="Google Shape;875;p3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6" name="Google Shape;876;p3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2"/>
          <p:cNvSpPr txBox="1"/>
          <p:nvPr>
            <p:ph type="title"/>
          </p:nvPr>
        </p:nvSpPr>
        <p:spPr>
          <a:xfrm>
            <a:off x="720000" y="272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 ARCHIVOS</a:t>
            </a:r>
            <a:endParaRPr/>
          </a:p>
        </p:txBody>
      </p:sp>
      <p:sp>
        <p:nvSpPr>
          <p:cNvPr id="1403" name="Google Shape;1403;p62"/>
          <p:cNvSpPr txBox="1"/>
          <p:nvPr>
            <p:ph idx="1" type="subTitle"/>
          </p:nvPr>
        </p:nvSpPr>
        <p:spPr>
          <a:xfrm>
            <a:off x="221788" y="931650"/>
            <a:ext cx="3040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1.- Encendemos nuestra máquina virtual.</a:t>
            </a:r>
            <a:endParaRPr/>
          </a:p>
        </p:txBody>
      </p:sp>
      <p:pic>
        <p:nvPicPr>
          <p:cNvPr id="1404" name="Google Shape;140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5" y="1289938"/>
            <a:ext cx="2903327" cy="153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62"/>
          <p:cNvSpPr txBox="1"/>
          <p:nvPr>
            <p:ph idx="1" type="subTitle"/>
          </p:nvPr>
        </p:nvSpPr>
        <p:spPr>
          <a:xfrm>
            <a:off x="6195600" y="845575"/>
            <a:ext cx="2813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2.- Abrimos nuestro distribuidor de hadoop Hortonworks (localhost:1080)</a:t>
            </a:r>
            <a:endParaRPr/>
          </a:p>
        </p:txBody>
      </p:sp>
      <p:pic>
        <p:nvPicPr>
          <p:cNvPr id="1406" name="Google Shape;140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488" y="1355800"/>
            <a:ext cx="2903326" cy="1388966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62"/>
          <p:cNvSpPr txBox="1"/>
          <p:nvPr>
            <p:ph idx="1" type="subTitle"/>
          </p:nvPr>
        </p:nvSpPr>
        <p:spPr>
          <a:xfrm>
            <a:off x="2854350" y="2841600"/>
            <a:ext cx="34353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3.- Abrimos nuestro herramienta web Ambari</a:t>
            </a:r>
            <a:endParaRPr/>
          </a:p>
        </p:txBody>
      </p:sp>
      <p:pic>
        <p:nvPicPr>
          <p:cNvPr id="1408" name="Google Shape;140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0300" y="3272520"/>
            <a:ext cx="3435300" cy="163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3"/>
          <p:cNvSpPr txBox="1"/>
          <p:nvPr>
            <p:ph type="title"/>
          </p:nvPr>
        </p:nvSpPr>
        <p:spPr>
          <a:xfrm>
            <a:off x="720000" y="272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CARGA DE ARCHIVOS</a:t>
            </a:r>
            <a:endParaRPr/>
          </a:p>
        </p:txBody>
      </p:sp>
      <p:sp>
        <p:nvSpPr>
          <p:cNvPr id="1414" name="Google Shape;1414;p63"/>
          <p:cNvSpPr txBox="1"/>
          <p:nvPr>
            <p:ph idx="1" type="subTitle"/>
          </p:nvPr>
        </p:nvSpPr>
        <p:spPr>
          <a:xfrm>
            <a:off x="221788" y="931650"/>
            <a:ext cx="3040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.- Ingresamos a la opción de File View</a:t>
            </a:r>
            <a:endParaRPr/>
          </a:p>
        </p:txBody>
      </p:sp>
      <p:sp>
        <p:nvSpPr>
          <p:cNvPr id="1415" name="Google Shape;1415;p63"/>
          <p:cNvSpPr txBox="1"/>
          <p:nvPr>
            <p:ph idx="1" type="subTitle"/>
          </p:nvPr>
        </p:nvSpPr>
        <p:spPr>
          <a:xfrm>
            <a:off x="6195600" y="845575"/>
            <a:ext cx="2813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5.- </a:t>
            </a:r>
            <a:r>
              <a:rPr lang="en"/>
              <a:t>Creamos nuestro directorio</a:t>
            </a:r>
            <a:endParaRPr/>
          </a:p>
        </p:txBody>
      </p:sp>
      <p:sp>
        <p:nvSpPr>
          <p:cNvPr id="1416" name="Google Shape;1416;p63"/>
          <p:cNvSpPr txBox="1"/>
          <p:nvPr>
            <p:ph idx="1" type="subTitle"/>
          </p:nvPr>
        </p:nvSpPr>
        <p:spPr>
          <a:xfrm>
            <a:off x="2854350" y="2841600"/>
            <a:ext cx="34353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6.- Subimos nuestros archivos con los datos .csv</a:t>
            </a:r>
            <a:endParaRPr/>
          </a:p>
        </p:txBody>
      </p:sp>
      <p:pic>
        <p:nvPicPr>
          <p:cNvPr id="1417" name="Google Shape;141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1316150"/>
            <a:ext cx="3563545" cy="14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700" y="1188225"/>
            <a:ext cx="3431295" cy="16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9650" y="3166725"/>
            <a:ext cx="4164701" cy="19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64"/>
          <p:cNvSpPr txBox="1"/>
          <p:nvPr>
            <p:ph type="title"/>
          </p:nvPr>
        </p:nvSpPr>
        <p:spPr>
          <a:xfrm>
            <a:off x="720000" y="272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</a:t>
            </a:r>
            <a:r>
              <a:rPr lang="en"/>
              <a:t> DE TABLA</a:t>
            </a:r>
            <a:endParaRPr/>
          </a:p>
        </p:txBody>
      </p:sp>
      <p:sp>
        <p:nvSpPr>
          <p:cNvPr id="1425" name="Google Shape;1425;p64"/>
          <p:cNvSpPr txBox="1"/>
          <p:nvPr>
            <p:ph idx="1" type="subTitle"/>
          </p:nvPr>
        </p:nvSpPr>
        <p:spPr>
          <a:xfrm>
            <a:off x="221788" y="931650"/>
            <a:ext cx="3040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1.- Ingresamos a la opción de Hive View</a:t>
            </a:r>
            <a:endParaRPr/>
          </a:p>
        </p:txBody>
      </p:sp>
      <p:sp>
        <p:nvSpPr>
          <p:cNvPr id="1426" name="Google Shape;1426;p64"/>
          <p:cNvSpPr txBox="1"/>
          <p:nvPr>
            <p:ph idx="1" type="subTitle"/>
          </p:nvPr>
        </p:nvSpPr>
        <p:spPr>
          <a:xfrm>
            <a:off x="5802050" y="845575"/>
            <a:ext cx="3206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2.- Ingresamos el script de creación de tabla</a:t>
            </a:r>
            <a:endParaRPr/>
          </a:p>
        </p:txBody>
      </p:sp>
      <p:sp>
        <p:nvSpPr>
          <p:cNvPr id="1427" name="Google Shape;1427;p64"/>
          <p:cNvSpPr txBox="1"/>
          <p:nvPr>
            <p:ph idx="1" type="subTitle"/>
          </p:nvPr>
        </p:nvSpPr>
        <p:spPr>
          <a:xfrm>
            <a:off x="928225" y="3476475"/>
            <a:ext cx="34353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3.- Actualizamos la página y verificamos su creación</a:t>
            </a:r>
            <a:endParaRPr/>
          </a:p>
        </p:txBody>
      </p:sp>
      <p:pic>
        <p:nvPicPr>
          <p:cNvPr id="1428" name="Google Shape;142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0" y="1258975"/>
            <a:ext cx="4032125" cy="19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9" name="Google Shape;142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550" y="1258975"/>
            <a:ext cx="3903075" cy="18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0" name="Google Shape;143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950" y="3341574"/>
            <a:ext cx="3435299" cy="17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6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Tarifa con mayor consumo total</a:t>
            </a:r>
            <a:endParaRPr/>
          </a:p>
        </p:txBody>
      </p:sp>
      <p:pic>
        <p:nvPicPr>
          <p:cNvPr id="1436" name="Google Shape;1436;p65"/>
          <p:cNvPicPr preferRelativeResize="0"/>
          <p:nvPr/>
        </p:nvPicPr>
        <p:blipFill rotWithShape="1">
          <a:blip r:embed="rId3">
            <a:alphaModFix/>
          </a:blip>
          <a:srcRect b="56022" l="27593" r="13294" t="9116"/>
          <a:stretch/>
        </p:blipFill>
        <p:spPr>
          <a:xfrm>
            <a:off x="451950" y="1582863"/>
            <a:ext cx="3389575" cy="25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65"/>
          <p:cNvPicPr preferRelativeResize="0"/>
          <p:nvPr/>
        </p:nvPicPr>
        <p:blipFill rotWithShape="1">
          <a:blip r:embed="rId3">
            <a:alphaModFix/>
          </a:blip>
          <a:srcRect b="26063" l="27971" r="12916" t="46150"/>
          <a:stretch/>
        </p:blipFill>
        <p:spPr>
          <a:xfrm>
            <a:off x="4726000" y="1614075"/>
            <a:ext cx="4150299" cy="25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66"/>
          <p:cNvSpPr txBox="1"/>
          <p:nvPr>
            <p:ph type="title"/>
          </p:nvPr>
        </p:nvSpPr>
        <p:spPr>
          <a:xfrm>
            <a:off x="2291700" y="1645325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Muchas Gracias</a:t>
            </a:r>
            <a:endParaRPr sz="6900"/>
          </a:p>
        </p:txBody>
      </p:sp>
      <p:grpSp>
        <p:nvGrpSpPr>
          <p:cNvPr id="1443" name="Google Shape;1443;p66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1444" name="Google Shape;1444;p6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1445" name="Google Shape;1445;p6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6" name="Google Shape;1446;p6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7" name="Google Shape;1447;p6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1448" name="Google Shape;1448;p6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49" name="Google Shape;1449;p6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Google Shape;1450;p6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1451" name="Google Shape;1451;p6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52" name="Google Shape;1452;p6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3" name="Google Shape;1453;p6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1454" name="Google Shape;1454;p6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55" name="Google Shape;1455;p6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66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1457" name="Google Shape;1457;p6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458" name="Google Shape;1458;p6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6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1460" name="Google Shape;1460;p6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1" name="Google Shape;1461;p6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 del Negocio</a:t>
            </a:r>
            <a:endParaRPr/>
          </a:p>
        </p:txBody>
      </p:sp>
      <p:sp>
        <p:nvSpPr>
          <p:cNvPr id="882" name="Google Shape;882;p36"/>
          <p:cNvSpPr txBox="1"/>
          <p:nvPr>
            <p:ph idx="1" type="subTitle"/>
          </p:nvPr>
        </p:nvSpPr>
        <p:spPr>
          <a:xfrm>
            <a:off x="720000" y="1170700"/>
            <a:ext cx="2359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¿Qué segmentos/tarifas priorizar por impacto en ingresos y satisfacción del cliente en el próximo trimestre?</a:t>
            </a:r>
            <a:endParaRPr sz="1000"/>
          </a:p>
        </p:txBody>
      </p:sp>
      <p:sp>
        <p:nvSpPr>
          <p:cNvPr id="883" name="Google Shape;883;p36"/>
          <p:cNvSpPr txBox="1"/>
          <p:nvPr>
            <p:ph idx="2" type="subTitle"/>
          </p:nvPr>
        </p:nvSpPr>
        <p:spPr>
          <a:xfrm>
            <a:off x="720000" y="22304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¿Cuáles son los principales motivos de contacto y reclamo vinculados a facturación e interrupciones y cómo reducirlos?</a:t>
            </a:r>
            <a:endParaRPr sz="1000"/>
          </a:p>
        </p:txBody>
      </p:sp>
      <p:sp>
        <p:nvSpPr>
          <p:cNvPr id="884" name="Google Shape;884;p36"/>
          <p:cNvSpPr txBox="1"/>
          <p:nvPr>
            <p:ph idx="3" type="subTitle"/>
          </p:nvPr>
        </p:nvSpPr>
        <p:spPr>
          <a:xfrm>
            <a:off x="720000" y="3585900"/>
            <a:ext cx="23595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¿Qué cohortes muestran mayor probabilidad de atraso y cómo inciden cargos adicionales y cortes/reconexiones en el pago oportuno?</a:t>
            </a:r>
            <a:endParaRPr sz="1000"/>
          </a:p>
        </p:txBody>
      </p:sp>
      <p:sp>
        <p:nvSpPr>
          <p:cNvPr id="885" name="Google Shape;885;p36"/>
          <p:cNvSpPr txBox="1"/>
          <p:nvPr>
            <p:ph idx="4" type="subTitle"/>
          </p:nvPr>
        </p:nvSpPr>
        <p:spPr>
          <a:xfrm>
            <a:off x="6276100" y="1141975"/>
            <a:ext cx="23595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¿Qué patrones de perfil de carga y eventos (manipulación, lectura estimada) anteceden reclamos por cobro excesivo?</a:t>
            </a:r>
            <a:endParaRPr sz="1000"/>
          </a:p>
        </p:txBody>
      </p:sp>
      <p:sp>
        <p:nvSpPr>
          <p:cNvPr id="886" name="Google Shape;886;p36"/>
          <p:cNvSpPr txBox="1"/>
          <p:nvPr>
            <p:ph idx="5" type="subTitle"/>
          </p:nvPr>
        </p:nvSpPr>
        <p:spPr>
          <a:xfrm>
            <a:off x="6276100" y="2273100"/>
            <a:ext cx="23595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¿Qué clientes presentan desajustes entre consumo validado y montos facturados por concepto (energía, demanda, alumbrado, reconexión)?</a:t>
            </a:r>
            <a:endParaRPr sz="1000"/>
          </a:p>
        </p:txBody>
      </p:sp>
      <p:sp>
        <p:nvSpPr>
          <p:cNvPr id="887" name="Google Shape;887;p36"/>
          <p:cNvSpPr txBox="1"/>
          <p:nvPr>
            <p:ph idx="6" type="subTitle"/>
          </p:nvPr>
        </p:nvSpPr>
        <p:spPr>
          <a:xfrm>
            <a:off x="6276103" y="3709500"/>
            <a:ext cx="2359500" cy="8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¿Qué clientes y zonas concentran mayor tiempo sin suministro y qué efecto tiene en reclamos, compensaciones y facturación?</a:t>
            </a:r>
            <a:endParaRPr sz="1000"/>
          </a:p>
        </p:txBody>
      </p:sp>
      <p:sp>
        <p:nvSpPr>
          <p:cNvPr id="888" name="Google Shape;888;p36"/>
          <p:cNvSpPr txBox="1"/>
          <p:nvPr>
            <p:ph idx="2" type="subTitle"/>
          </p:nvPr>
        </p:nvSpPr>
        <p:spPr>
          <a:xfrm>
            <a:off x="3392250" y="1811225"/>
            <a:ext cx="23595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¿En qué zonas/segmentos se concentran anomalías de consumo vs. factura y cuál es su impacto económico estimado?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89" name="Google Shape;889;p36"/>
          <p:cNvGrpSpPr/>
          <p:nvPr/>
        </p:nvGrpSpPr>
        <p:grpSpPr>
          <a:xfrm>
            <a:off x="376443" y="1318387"/>
            <a:ext cx="343566" cy="298943"/>
            <a:chOff x="889275" y="861850"/>
            <a:chExt cx="487950" cy="424575"/>
          </a:xfrm>
        </p:grpSpPr>
        <p:sp>
          <p:nvSpPr>
            <p:cNvPr id="890" name="Google Shape;890;p36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6"/>
          <p:cNvGrpSpPr/>
          <p:nvPr/>
        </p:nvGrpSpPr>
        <p:grpSpPr>
          <a:xfrm>
            <a:off x="376443" y="2501687"/>
            <a:ext cx="343566" cy="298943"/>
            <a:chOff x="889275" y="861850"/>
            <a:chExt cx="487950" cy="424575"/>
          </a:xfrm>
        </p:grpSpPr>
        <p:sp>
          <p:nvSpPr>
            <p:cNvPr id="895" name="Google Shape;895;p36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9" name="Google Shape;899;p36"/>
          <p:cNvGrpSpPr/>
          <p:nvPr/>
        </p:nvGrpSpPr>
        <p:grpSpPr>
          <a:xfrm>
            <a:off x="376443" y="3980787"/>
            <a:ext cx="343566" cy="298943"/>
            <a:chOff x="889275" y="861850"/>
            <a:chExt cx="487950" cy="424575"/>
          </a:xfrm>
        </p:grpSpPr>
        <p:sp>
          <p:nvSpPr>
            <p:cNvPr id="900" name="Google Shape;900;p36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4" name="Google Shape;904;p36"/>
          <p:cNvGrpSpPr/>
          <p:nvPr/>
        </p:nvGrpSpPr>
        <p:grpSpPr>
          <a:xfrm>
            <a:off x="4400218" y="1593037"/>
            <a:ext cx="343566" cy="298943"/>
            <a:chOff x="889275" y="861850"/>
            <a:chExt cx="487950" cy="424575"/>
          </a:xfrm>
        </p:grpSpPr>
        <p:sp>
          <p:nvSpPr>
            <p:cNvPr id="905" name="Google Shape;905;p36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9" name="Google Shape;909;p36"/>
          <p:cNvGrpSpPr/>
          <p:nvPr/>
        </p:nvGrpSpPr>
        <p:grpSpPr>
          <a:xfrm>
            <a:off x="8635593" y="1341487"/>
            <a:ext cx="343566" cy="298943"/>
            <a:chOff x="889275" y="861850"/>
            <a:chExt cx="487950" cy="424575"/>
          </a:xfrm>
        </p:grpSpPr>
        <p:sp>
          <p:nvSpPr>
            <p:cNvPr id="910" name="Google Shape;910;p36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4" name="Google Shape;914;p36"/>
          <p:cNvGrpSpPr/>
          <p:nvPr/>
        </p:nvGrpSpPr>
        <p:grpSpPr>
          <a:xfrm>
            <a:off x="8635593" y="2482787"/>
            <a:ext cx="343566" cy="298943"/>
            <a:chOff x="889275" y="861850"/>
            <a:chExt cx="487950" cy="424575"/>
          </a:xfrm>
        </p:grpSpPr>
        <p:sp>
          <p:nvSpPr>
            <p:cNvPr id="915" name="Google Shape;915;p36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9" name="Google Shape;919;p36"/>
          <p:cNvGrpSpPr/>
          <p:nvPr/>
        </p:nvGrpSpPr>
        <p:grpSpPr>
          <a:xfrm>
            <a:off x="8635593" y="3980787"/>
            <a:ext cx="343566" cy="298943"/>
            <a:chOff x="889275" y="861850"/>
            <a:chExt cx="487950" cy="424575"/>
          </a:xfrm>
        </p:grpSpPr>
        <p:sp>
          <p:nvSpPr>
            <p:cNvPr id="920" name="Google Shape;920;p36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24" name="Google Shape;924;p36"/>
          <p:cNvSpPr txBox="1"/>
          <p:nvPr>
            <p:ph idx="2" type="subTitle"/>
          </p:nvPr>
        </p:nvSpPr>
        <p:spPr>
          <a:xfrm>
            <a:off x="3392250" y="3413700"/>
            <a:ext cx="23595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¿Qué canal resuelve más rápido las consultas/reclamos de facturación y cortes? ¿Dónde reasignar recursos?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925" name="Google Shape;925;p36"/>
          <p:cNvGrpSpPr/>
          <p:nvPr/>
        </p:nvGrpSpPr>
        <p:grpSpPr>
          <a:xfrm>
            <a:off x="4400218" y="3195512"/>
            <a:ext cx="343566" cy="298943"/>
            <a:chOff x="889275" y="861850"/>
            <a:chExt cx="487950" cy="424575"/>
          </a:xfrm>
        </p:grpSpPr>
        <p:sp>
          <p:nvSpPr>
            <p:cNvPr id="926" name="Google Shape;926;p36"/>
            <p:cNvSpPr/>
            <p:nvPr/>
          </p:nvSpPr>
          <p:spPr>
            <a:xfrm>
              <a:off x="1319225" y="1031700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1"/>
                  </a:moveTo>
                  <a:cubicBezTo>
                    <a:pt x="255" y="1"/>
                    <a:pt x="1" y="251"/>
                    <a:pt x="1" y="565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5"/>
                  </a:cubicBezTo>
                  <a:cubicBezTo>
                    <a:pt x="2265" y="251"/>
                    <a:pt x="2012" y="1"/>
                    <a:pt x="170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1314475" y="946725"/>
              <a:ext cx="62750" cy="56700"/>
            </a:xfrm>
            <a:custGeom>
              <a:rect b="b" l="l" r="r" t="t"/>
              <a:pathLst>
                <a:path extrusionOk="0" h="2268" w="2510">
                  <a:moveTo>
                    <a:pt x="1889" y="0"/>
                  </a:moveTo>
                  <a:cubicBezTo>
                    <a:pt x="1744" y="0"/>
                    <a:pt x="1599" y="55"/>
                    <a:pt x="1489" y="166"/>
                  </a:cubicBezTo>
                  <a:lnTo>
                    <a:pt x="357" y="1298"/>
                  </a:lnTo>
                  <a:cubicBezTo>
                    <a:pt x="1" y="1657"/>
                    <a:pt x="251" y="2267"/>
                    <a:pt x="759" y="2267"/>
                  </a:cubicBezTo>
                  <a:cubicBezTo>
                    <a:pt x="906" y="2267"/>
                    <a:pt x="1051" y="2207"/>
                    <a:pt x="1157" y="2101"/>
                  </a:cubicBezTo>
                  <a:lnTo>
                    <a:pt x="2289" y="969"/>
                  </a:lnTo>
                  <a:cubicBezTo>
                    <a:pt x="2510" y="745"/>
                    <a:pt x="2510" y="389"/>
                    <a:pt x="2289" y="166"/>
                  </a:cubicBezTo>
                  <a:cubicBezTo>
                    <a:pt x="2179" y="55"/>
                    <a:pt x="2034" y="0"/>
                    <a:pt x="188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1317875" y="1088250"/>
              <a:ext cx="59350" cy="56675"/>
            </a:xfrm>
            <a:custGeom>
              <a:rect b="b" l="l" r="r" t="t"/>
              <a:pathLst>
                <a:path extrusionOk="0" h="2267" w="2374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1" y="390"/>
                    <a:pt x="1" y="746"/>
                    <a:pt x="221" y="969"/>
                  </a:cubicBezTo>
                  <a:lnTo>
                    <a:pt x="1353" y="2102"/>
                  </a:lnTo>
                  <a:cubicBezTo>
                    <a:pt x="1463" y="2212"/>
                    <a:pt x="1608" y="2267"/>
                    <a:pt x="1753" y="2267"/>
                  </a:cubicBezTo>
                  <a:cubicBezTo>
                    <a:pt x="1898" y="2267"/>
                    <a:pt x="2043" y="2212"/>
                    <a:pt x="2153" y="2102"/>
                  </a:cubicBezTo>
                  <a:cubicBezTo>
                    <a:pt x="2374" y="1878"/>
                    <a:pt x="2374" y="1522"/>
                    <a:pt x="2153" y="1298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889275" y="861850"/>
              <a:ext cx="400700" cy="424575"/>
            </a:xfrm>
            <a:custGeom>
              <a:rect b="b" l="l" r="r" t="t"/>
              <a:pathLst>
                <a:path extrusionOk="0" h="16983" w="16028">
                  <a:moveTo>
                    <a:pt x="4668" y="4530"/>
                  </a:moveTo>
                  <a:lnTo>
                    <a:pt x="4668" y="10191"/>
                  </a:lnTo>
                  <a:lnTo>
                    <a:pt x="4104" y="10191"/>
                  </a:lnTo>
                  <a:cubicBezTo>
                    <a:pt x="2539" y="10191"/>
                    <a:pt x="1271" y="8923"/>
                    <a:pt x="1271" y="7359"/>
                  </a:cubicBezTo>
                  <a:cubicBezTo>
                    <a:pt x="1271" y="5795"/>
                    <a:pt x="2539" y="4530"/>
                    <a:pt x="4104" y="4530"/>
                  </a:cubicBezTo>
                  <a:close/>
                  <a:moveTo>
                    <a:pt x="6972" y="4530"/>
                  </a:moveTo>
                  <a:lnTo>
                    <a:pt x="6972" y="10191"/>
                  </a:lnTo>
                  <a:lnTo>
                    <a:pt x="5800" y="10191"/>
                  </a:lnTo>
                  <a:lnTo>
                    <a:pt x="5800" y="4530"/>
                  </a:lnTo>
                  <a:close/>
                  <a:moveTo>
                    <a:pt x="12633" y="1565"/>
                  </a:moveTo>
                  <a:lnTo>
                    <a:pt x="12633" y="13153"/>
                  </a:lnTo>
                  <a:lnTo>
                    <a:pt x="8104" y="10436"/>
                  </a:lnTo>
                  <a:lnTo>
                    <a:pt x="8104" y="4282"/>
                  </a:lnTo>
                  <a:lnTo>
                    <a:pt x="12633" y="1565"/>
                  </a:lnTo>
                  <a:close/>
                  <a:moveTo>
                    <a:pt x="14330" y="1133"/>
                  </a:moveTo>
                  <a:cubicBezTo>
                    <a:pt x="14644" y="1133"/>
                    <a:pt x="14898" y="1384"/>
                    <a:pt x="14898" y="1698"/>
                  </a:cubicBezTo>
                  <a:lnTo>
                    <a:pt x="14898" y="13021"/>
                  </a:lnTo>
                  <a:cubicBezTo>
                    <a:pt x="14898" y="13335"/>
                    <a:pt x="14644" y="13588"/>
                    <a:pt x="14330" y="13588"/>
                  </a:cubicBezTo>
                  <a:lnTo>
                    <a:pt x="13766" y="13588"/>
                  </a:lnTo>
                  <a:lnTo>
                    <a:pt x="13766" y="1133"/>
                  </a:lnTo>
                  <a:close/>
                  <a:moveTo>
                    <a:pt x="5800" y="11324"/>
                  </a:moveTo>
                  <a:lnTo>
                    <a:pt x="5800" y="15285"/>
                  </a:lnTo>
                  <a:cubicBezTo>
                    <a:pt x="5800" y="15599"/>
                    <a:pt x="5547" y="15850"/>
                    <a:pt x="5236" y="15850"/>
                  </a:cubicBezTo>
                  <a:cubicBezTo>
                    <a:pt x="4922" y="15850"/>
                    <a:pt x="4668" y="15599"/>
                    <a:pt x="4668" y="15285"/>
                  </a:cubicBezTo>
                  <a:lnTo>
                    <a:pt x="4668" y="11324"/>
                  </a:lnTo>
                  <a:close/>
                  <a:moveTo>
                    <a:pt x="13132" y="1"/>
                  </a:moveTo>
                  <a:lnTo>
                    <a:pt x="13098" y="7"/>
                  </a:lnTo>
                  <a:lnTo>
                    <a:pt x="13074" y="10"/>
                  </a:lnTo>
                  <a:cubicBezTo>
                    <a:pt x="13065" y="10"/>
                    <a:pt x="13056" y="16"/>
                    <a:pt x="13047" y="19"/>
                  </a:cubicBezTo>
                  <a:cubicBezTo>
                    <a:pt x="13038" y="22"/>
                    <a:pt x="13029" y="22"/>
                    <a:pt x="13020" y="25"/>
                  </a:cubicBezTo>
                  <a:lnTo>
                    <a:pt x="12996" y="34"/>
                  </a:lnTo>
                  <a:lnTo>
                    <a:pt x="12966" y="46"/>
                  </a:lnTo>
                  <a:lnTo>
                    <a:pt x="12947" y="58"/>
                  </a:lnTo>
                  <a:cubicBezTo>
                    <a:pt x="12935" y="61"/>
                    <a:pt x="12926" y="67"/>
                    <a:pt x="12917" y="73"/>
                  </a:cubicBezTo>
                  <a:lnTo>
                    <a:pt x="12908" y="79"/>
                  </a:lnTo>
                  <a:lnTo>
                    <a:pt x="7380" y="3398"/>
                  </a:lnTo>
                  <a:lnTo>
                    <a:pt x="4104" y="3398"/>
                  </a:lnTo>
                  <a:cubicBezTo>
                    <a:pt x="2023" y="3398"/>
                    <a:pt x="299" y="5001"/>
                    <a:pt x="151" y="7075"/>
                  </a:cubicBezTo>
                  <a:cubicBezTo>
                    <a:pt x="0" y="9150"/>
                    <a:pt x="1480" y="10986"/>
                    <a:pt x="3536" y="11281"/>
                  </a:cubicBezTo>
                  <a:lnTo>
                    <a:pt x="3536" y="15285"/>
                  </a:lnTo>
                  <a:cubicBezTo>
                    <a:pt x="3536" y="16224"/>
                    <a:pt x="4297" y="16982"/>
                    <a:pt x="5236" y="16982"/>
                  </a:cubicBezTo>
                  <a:cubicBezTo>
                    <a:pt x="6172" y="16982"/>
                    <a:pt x="6933" y="16224"/>
                    <a:pt x="6933" y="15285"/>
                  </a:cubicBezTo>
                  <a:lnTo>
                    <a:pt x="6933" y="11324"/>
                  </a:lnTo>
                  <a:lnTo>
                    <a:pt x="7380" y="11324"/>
                  </a:lnTo>
                  <a:lnTo>
                    <a:pt x="12908" y="14639"/>
                  </a:lnTo>
                  <a:cubicBezTo>
                    <a:pt x="12911" y="14642"/>
                    <a:pt x="12914" y="14642"/>
                    <a:pt x="12920" y="14645"/>
                  </a:cubicBezTo>
                  <a:lnTo>
                    <a:pt x="12935" y="14654"/>
                  </a:lnTo>
                  <a:cubicBezTo>
                    <a:pt x="12947" y="14660"/>
                    <a:pt x="12963" y="14666"/>
                    <a:pt x="12975" y="14672"/>
                  </a:cubicBezTo>
                  <a:lnTo>
                    <a:pt x="12984" y="14675"/>
                  </a:lnTo>
                  <a:cubicBezTo>
                    <a:pt x="12996" y="14681"/>
                    <a:pt x="13011" y="14687"/>
                    <a:pt x="13023" y="14690"/>
                  </a:cubicBezTo>
                  <a:lnTo>
                    <a:pt x="13038" y="14696"/>
                  </a:lnTo>
                  <a:cubicBezTo>
                    <a:pt x="13053" y="14699"/>
                    <a:pt x="13068" y="14702"/>
                    <a:pt x="13083" y="14708"/>
                  </a:cubicBezTo>
                  <a:cubicBezTo>
                    <a:pt x="13101" y="14712"/>
                    <a:pt x="13117" y="14715"/>
                    <a:pt x="13135" y="14715"/>
                  </a:cubicBezTo>
                  <a:lnTo>
                    <a:pt x="13144" y="14715"/>
                  </a:lnTo>
                  <a:cubicBezTo>
                    <a:pt x="13162" y="14715"/>
                    <a:pt x="13180" y="14718"/>
                    <a:pt x="13198" y="14718"/>
                  </a:cubicBezTo>
                  <a:lnTo>
                    <a:pt x="14330" y="14718"/>
                  </a:lnTo>
                  <a:cubicBezTo>
                    <a:pt x="15266" y="14718"/>
                    <a:pt x="16027" y="13957"/>
                    <a:pt x="16027" y="13021"/>
                  </a:cubicBezTo>
                  <a:lnTo>
                    <a:pt x="16027" y="1698"/>
                  </a:lnTo>
                  <a:cubicBezTo>
                    <a:pt x="16027" y="759"/>
                    <a:pt x="15266" y="1"/>
                    <a:pt x="14330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30" name="Google Shape;930;p36"/>
          <p:cNvGrpSpPr/>
          <p:nvPr/>
        </p:nvGrpSpPr>
        <p:grpSpPr>
          <a:xfrm>
            <a:off x="805928" y="1848125"/>
            <a:ext cx="343561" cy="345359"/>
            <a:chOff x="-3852025" y="2764950"/>
            <a:chExt cx="291450" cy="293000"/>
          </a:xfrm>
        </p:grpSpPr>
        <p:sp>
          <p:nvSpPr>
            <p:cNvPr id="931" name="Google Shape;931;p3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36"/>
          <p:cNvSpPr txBox="1"/>
          <p:nvPr>
            <p:ph idx="7" type="subTitle"/>
          </p:nvPr>
        </p:nvSpPr>
        <p:spPr>
          <a:xfrm>
            <a:off x="1149500" y="1899300"/>
            <a:ext cx="1929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Facturación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34" name="Google Shape;934;p36"/>
          <p:cNvGrpSpPr/>
          <p:nvPr/>
        </p:nvGrpSpPr>
        <p:grpSpPr>
          <a:xfrm>
            <a:off x="805928" y="3108825"/>
            <a:ext cx="343561" cy="345359"/>
            <a:chOff x="-3852025" y="2764950"/>
            <a:chExt cx="291450" cy="293000"/>
          </a:xfrm>
        </p:grpSpPr>
        <p:sp>
          <p:nvSpPr>
            <p:cNvPr id="935" name="Google Shape;935;p3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7" name="Google Shape;937;p36"/>
          <p:cNvSpPr txBox="1"/>
          <p:nvPr>
            <p:ph idx="7" type="subTitle"/>
          </p:nvPr>
        </p:nvSpPr>
        <p:spPr>
          <a:xfrm>
            <a:off x="1149500" y="3160000"/>
            <a:ext cx="1929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Reclamos, Interrupciones, Facturación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38" name="Google Shape;938;p36"/>
          <p:cNvGrpSpPr/>
          <p:nvPr/>
        </p:nvGrpSpPr>
        <p:grpSpPr>
          <a:xfrm>
            <a:off x="805928" y="4550100"/>
            <a:ext cx="343561" cy="345359"/>
            <a:chOff x="-3852025" y="2764950"/>
            <a:chExt cx="291450" cy="293000"/>
          </a:xfrm>
        </p:grpSpPr>
        <p:sp>
          <p:nvSpPr>
            <p:cNvPr id="939" name="Google Shape;939;p3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36"/>
          <p:cNvSpPr txBox="1"/>
          <p:nvPr>
            <p:ph idx="7" type="subTitle"/>
          </p:nvPr>
        </p:nvSpPr>
        <p:spPr>
          <a:xfrm>
            <a:off x="1149500" y="4601275"/>
            <a:ext cx="1929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Cobranzas</a:t>
            </a: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, Facturación, Catálogo Tarifas y Conceptos Regulatorios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42" name="Google Shape;942;p36"/>
          <p:cNvGrpSpPr/>
          <p:nvPr/>
        </p:nvGrpSpPr>
        <p:grpSpPr>
          <a:xfrm>
            <a:off x="3478266" y="2614925"/>
            <a:ext cx="343561" cy="345359"/>
            <a:chOff x="-3852025" y="2764950"/>
            <a:chExt cx="291450" cy="293000"/>
          </a:xfrm>
        </p:grpSpPr>
        <p:sp>
          <p:nvSpPr>
            <p:cNvPr id="943" name="Google Shape;943;p3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5" name="Google Shape;945;p36"/>
          <p:cNvSpPr txBox="1"/>
          <p:nvPr>
            <p:ph idx="7" type="subTitle"/>
          </p:nvPr>
        </p:nvSpPr>
        <p:spPr>
          <a:xfrm>
            <a:off x="3821838" y="2666100"/>
            <a:ext cx="1929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Facturación, Clientes, Suministros, HES/MDM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46" name="Google Shape;946;p36"/>
          <p:cNvGrpSpPr/>
          <p:nvPr/>
        </p:nvGrpSpPr>
        <p:grpSpPr>
          <a:xfrm>
            <a:off x="3478278" y="4075025"/>
            <a:ext cx="343561" cy="345359"/>
            <a:chOff x="-3852025" y="2764950"/>
            <a:chExt cx="291450" cy="293000"/>
          </a:xfrm>
        </p:grpSpPr>
        <p:sp>
          <p:nvSpPr>
            <p:cNvPr id="947" name="Google Shape;947;p3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36"/>
          <p:cNvSpPr txBox="1"/>
          <p:nvPr>
            <p:ph idx="7" type="subTitle"/>
          </p:nvPr>
        </p:nvSpPr>
        <p:spPr>
          <a:xfrm>
            <a:off x="3821850" y="4126200"/>
            <a:ext cx="1929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Reclamos y Cortes, OMS-Interrupciones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50" name="Google Shape;950;p36"/>
          <p:cNvGrpSpPr/>
          <p:nvPr/>
        </p:nvGrpSpPr>
        <p:grpSpPr>
          <a:xfrm>
            <a:off x="6362128" y="1945687"/>
            <a:ext cx="343561" cy="345359"/>
            <a:chOff x="-3852025" y="2764950"/>
            <a:chExt cx="291450" cy="293000"/>
          </a:xfrm>
        </p:grpSpPr>
        <p:sp>
          <p:nvSpPr>
            <p:cNvPr id="951" name="Google Shape;951;p3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36"/>
          <p:cNvSpPr txBox="1"/>
          <p:nvPr>
            <p:ph idx="7" type="subTitle"/>
          </p:nvPr>
        </p:nvSpPr>
        <p:spPr>
          <a:xfrm>
            <a:off x="6705700" y="1996863"/>
            <a:ext cx="1929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Reclamos y Cortes</a:t>
            </a: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, HES/MDM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54" name="Google Shape;954;p36"/>
          <p:cNvGrpSpPr/>
          <p:nvPr/>
        </p:nvGrpSpPr>
        <p:grpSpPr>
          <a:xfrm>
            <a:off x="6362128" y="3172300"/>
            <a:ext cx="343561" cy="345359"/>
            <a:chOff x="-3852025" y="2764950"/>
            <a:chExt cx="291450" cy="293000"/>
          </a:xfrm>
        </p:grpSpPr>
        <p:sp>
          <p:nvSpPr>
            <p:cNvPr id="955" name="Google Shape;955;p3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36"/>
          <p:cNvSpPr txBox="1"/>
          <p:nvPr>
            <p:ph idx="7" type="subTitle"/>
          </p:nvPr>
        </p:nvSpPr>
        <p:spPr>
          <a:xfrm>
            <a:off x="6705700" y="3223475"/>
            <a:ext cx="1929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HES/MDM</a:t>
            </a: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, Facturación, Catálogo Tarifas y Conceptos Regulatorios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958" name="Google Shape;958;p36"/>
          <p:cNvGrpSpPr/>
          <p:nvPr/>
        </p:nvGrpSpPr>
        <p:grpSpPr>
          <a:xfrm>
            <a:off x="6362128" y="4550100"/>
            <a:ext cx="343561" cy="345359"/>
            <a:chOff x="-3852025" y="2764950"/>
            <a:chExt cx="291450" cy="293000"/>
          </a:xfrm>
        </p:grpSpPr>
        <p:sp>
          <p:nvSpPr>
            <p:cNvPr id="959" name="Google Shape;959;p36"/>
            <p:cNvSpPr/>
            <p:nvPr/>
          </p:nvSpPr>
          <p:spPr>
            <a:xfrm>
              <a:off x="-3852025" y="2764950"/>
              <a:ext cx="291450" cy="293000"/>
            </a:xfrm>
            <a:custGeom>
              <a:rect b="b" l="l" r="r" t="t"/>
              <a:pathLst>
                <a:path extrusionOk="0" h="11720" w="11658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-3707100" y="2937425"/>
              <a:ext cx="103200" cy="67775"/>
            </a:xfrm>
            <a:custGeom>
              <a:rect b="b" l="l" r="r" t="t"/>
              <a:pathLst>
                <a:path extrusionOk="0" h="2711" w="4128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4650" lIns="74650" spcFirstLastPara="1" rIns="74650" wrap="square" tIns="74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36"/>
          <p:cNvSpPr txBox="1"/>
          <p:nvPr>
            <p:ph idx="7" type="subTitle"/>
          </p:nvPr>
        </p:nvSpPr>
        <p:spPr>
          <a:xfrm>
            <a:off x="6705700" y="4601275"/>
            <a:ext cx="1929900" cy="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 SemiBold"/>
                <a:ea typeface="Raleway SemiBold"/>
                <a:cs typeface="Raleway SemiBold"/>
                <a:sym typeface="Raleway SemiBold"/>
              </a:rPr>
              <a:t>Reclamos y Cortes, OMS-Interrupciones, Facturación</a:t>
            </a:r>
            <a:endParaRPr sz="1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7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KPI’S DEFINIDOS</a:t>
            </a:r>
            <a:endParaRPr/>
          </a:p>
        </p:txBody>
      </p:sp>
      <p:sp>
        <p:nvSpPr>
          <p:cNvPr id="967" name="Google Shape;967;p37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68" name="Google Shape;968;p37"/>
          <p:cNvGrpSpPr/>
          <p:nvPr/>
        </p:nvGrpSpPr>
        <p:grpSpPr>
          <a:xfrm flipH="1">
            <a:off x="6775879" y="3868746"/>
            <a:ext cx="3599787" cy="1044104"/>
            <a:chOff x="-1431671" y="656496"/>
            <a:chExt cx="3599787" cy="1044104"/>
          </a:xfrm>
        </p:grpSpPr>
        <p:grpSp>
          <p:nvGrpSpPr>
            <p:cNvPr id="969" name="Google Shape;969;p37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970" name="Google Shape;970;p3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1" name="Google Shape;971;p3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4" name="Google Shape;974;p3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5" name="Google Shape;975;p37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976" name="Google Shape;976;p3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77" name="Google Shape;977;p3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0" name="Google Shape;980;p37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1" name="Google Shape;981;p37"/>
            <p:cNvGrpSpPr/>
            <p:nvPr/>
          </p:nvGrpSpPr>
          <p:grpSpPr>
            <a:xfrm>
              <a:off x="-856882" y="656496"/>
              <a:ext cx="2430997" cy="185534"/>
              <a:chOff x="1748547" y="1392116"/>
              <a:chExt cx="5911958" cy="451312"/>
            </a:xfrm>
          </p:grpSpPr>
          <p:sp>
            <p:nvSpPr>
              <p:cNvPr id="982" name="Google Shape;982;p37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983" name="Google Shape;983;p37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985" name="Google Shape;985;p3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6" name="Google Shape;986;p3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1" name="Google Shape;991;p38"/>
          <p:cNvGraphicFramePr/>
          <p:nvPr/>
        </p:nvGraphicFramePr>
        <p:xfrm>
          <a:off x="1577538" y="84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{CF2D20E8-1E60-40B2-932F-B0CD64BCAB5F}</a:tableStyleId>
              </a:tblPr>
              <a:tblGrid>
                <a:gridCol w="1708350"/>
                <a:gridCol w="4280575"/>
              </a:tblGrid>
              <a:tr h="65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Objetivo estratégico asociado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Garantizar exactitud en la facturación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Definición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Porcentaje de suministros cuya factura difiere significativamente de la facturación esperada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Fórmula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(# Suministros con |FR – FT| / FT &gt; θ) ÷ (# Suministros) × 100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i="1" lang="en" sz="1100"/>
                        <a:t>Aclaración: Se aplica antes de IGV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Unidad de medida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Frecuencia de medición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Mensual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Fuente de datos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Sistema de Facturación, HES/MDM, Maestro de Clientes y Suministros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Responsable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Área Comercial / Facturación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Meta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≤ 2%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Umbrales (semáforo)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Verde ≤ 2% | Amarillo 2–5% | Rojo &gt; 5%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2" name="Google Shape;992;p38"/>
          <p:cNvSpPr txBox="1"/>
          <p:nvPr/>
        </p:nvSpPr>
        <p:spPr>
          <a:xfrm>
            <a:off x="1577675" y="55975"/>
            <a:ext cx="5988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Tasa de divergencia de facturación teórica vs. real</a:t>
            </a:r>
            <a:endParaRPr b="1"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7" name="Google Shape;997;p39"/>
          <p:cNvGraphicFramePr/>
          <p:nvPr/>
        </p:nvGraphicFramePr>
        <p:xfrm>
          <a:off x="1706400" y="8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{CF2D20E8-1E60-40B2-932F-B0CD64BCAB5F}</a:tableStyleId>
              </a:tblPr>
              <a:tblGrid>
                <a:gridCol w="1550900"/>
                <a:gridCol w="4180300"/>
              </a:tblGrid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Objetivo estratégico asociado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Transparentar la estructura tarifaria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Definición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Porcentaje de la factura correspondiente a cargos adicionales (alumbrado público, reconexiones, subsidios)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Fórmula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(Σ Cargos no energéticos ÷ Σ Factura Total) × 100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Unidad de medida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Frecuencia de medición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Mensual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Fuente de datos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Sistema de Facturación, Sistema de Cobranzas, Catálogo de Tarifas y Conceptos Regulatorios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Responsable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Área Comercial / Regulación y Comercial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Meta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≤ 15%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Umbrales (semáforo)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Verde ≤ 15% | Amarillo 15–20% | Rojo &gt; 20%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8" name="Google Shape;998;p39"/>
          <p:cNvSpPr txBox="1"/>
          <p:nvPr/>
        </p:nvSpPr>
        <p:spPr>
          <a:xfrm>
            <a:off x="1706400" y="0"/>
            <a:ext cx="57312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Proporción de cargos no energéticos sobre la factura</a:t>
            </a:r>
            <a:endParaRPr b="1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" name="Google Shape;1003;p40"/>
          <p:cNvGraphicFramePr/>
          <p:nvPr/>
        </p:nvGraphicFramePr>
        <p:xfrm>
          <a:off x="1706400" y="82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{CF2D20E8-1E60-40B2-932F-B0CD64BCAB5F}</a:tableStyleId>
              </a:tblPr>
              <a:tblGrid>
                <a:gridCol w="1625500"/>
                <a:gridCol w="4105700"/>
              </a:tblGrid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Objetivo estratégico asociado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Resolver discrepancias de facturación sin necesidad de reclamo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Definición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Tiempo promedio en días para identificar y corregir facturas anómalas detectadas por el sistema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Fórmula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Σ (Tiempo de corrección) ÷ # Facturas corregidas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Unidad de medida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Días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Frecuencia de medición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Mensual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Fuente de datos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Sistema de Facturación, Gestión de Reclamos y Correcciones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Responsable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Área Comercial / Analítica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Meta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≤ 1 día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Umbrales (semáforo)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Verde ≤ 1 | Amarillo 1–3 | Rojo &gt; 3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4" name="Google Shape;1004;p40"/>
          <p:cNvSpPr txBox="1"/>
          <p:nvPr/>
        </p:nvSpPr>
        <p:spPr>
          <a:xfrm>
            <a:off x="1706400" y="147925"/>
            <a:ext cx="57312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Tiempo promedio de regularización de facturación anómala</a:t>
            </a:r>
            <a:endParaRPr b="1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9" name="Google Shape;1009;p41"/>
          <p:cNvGraphicFramePr/>
          <p:nvPr/>
        </p:nvGraphicFramePr>
        <p:xfrm>
          <a:off x="1706400" y="73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{CF2D20E8-1E60-40B2-932F-B0CD64BCAB5F}</a:tableStyleId>
              </a:tblPr>
              <a:tblGrid>
                <a:gridCol w="1756025"/>
                <a:gridCol w="3975175"/>
              </a:tblGrid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Objetivo estratégico asociado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Reducir riesgo financiero por impagos en clientes con facturación irregular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Definición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Porcentaje de facturas vencidas en clientes con consumos o facturación atípica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Fórmula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(# Facturas vencidas en consumos anómalos ÷ # Facturas totales) × 100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Unidad de medida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Frecuencia de medición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Mensual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Fuente de datos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Sistema de Facturación, Sistema de Cobranzas, HES/MDM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Responsable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Área Comercial / Cobranzas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Meta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≤ 2%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n" sz="1100"/>
                        <a:t>Umbrales (semáforo)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1100"/>
                        <a:t>Verde ≤ 2% | Amarillo 2–5% | Rojo &gt; 5%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0" name="Google Shape;1010;p41"/>
          <p:cNvSpPr txBox="1"/>
          <p:nvPr/>
        </p:nvSpPr>
        <p:spPr>
          <a:xfrm>
            <a:off x="1706400" y="168075"/>
            <a:ext cx="57312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Tasa de morosidad en facturación anómala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