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Raleway SemiBold"/>
      <p:regular r:id="rId46"/>
      <p:bold r:id="rId47"/>
      <p:italic r:id="rId48"/>
      <p:boldItalic r:id="rId49"/>
    </p:embeddedFont>
    <p:embeddedFont>
      <p:font typeface="Poppins"/>
      <p:regular r:id="rId50"/>
      <p:bold r:id="rId51"/>
      <p:italic r:id="rId52"/>
      <p:boldItalic r:id="rId53"/>
    </p:embeddedFont>
    <p:embeddedFont>
      <p:font typeface="Anaheim"/>
      <p:regular r:id="rId54"/>
      <p:bold r:id="rId55"/>
    </p:embeddedFont>
    <p:embeddedFont>
      <p:font typeface="Poppins Black"/>
      <p:bold r:id="rId56"/>
      <p:boldItalic r:id="rId57"/>
    </p:embeddedFont>
    <p:embeddedFont>
      <p:font typeface="Barlow ExtraBold"/>
      <p:bold r:id="rId58"/>
      <p:boldItalic r:id="rId59"/>
    </p:embeddedFont>
    <p:embeddedFont>
      <p:font typeface="Barlow SemiBold"/>
      <p:regular r:id="rId60"/>
      <p:bold r:id="rId61"/>
      <p:italic r:id="rId62"/>
      <p:boldItalic r:id="rId63"/>
    </p:embeddedFont>
    <p:embeddedFont>
      <p:font typeface="Barlow"/>
      <p:regular r:id="rId64"/>
      <p:bold r:id="rId65"/>
      <p:italic r:id="rId66"/>
      <p:boldItalic r:id="rId67"/>
    </p:embeddedFont>
    <p:embeddedFont>
      <p:font typeface="Poppins ExtraBold"/>
      <p:bold r:id="rId68"/>
      <p:boldItalic r:id="rId69"/>
    </p:embeddedFont>
    <p:embeddedFont>
      <p:font typeface="Barlow Black"/>
      <p:bold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  <p:ext uri="GoogleSlidesCustomDataVersion2">
      <go:slidesCustomData xmlns:go="http://customooxmlschemas.google.com/" r:id="rId72" roundtripDataSignature="AMtx7mizCj85koy8/VDRpkUPYsGs0uY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30D744-31A4-4EBF-A9F7-3A6B9EBEE729}">
  <a:tblStyle styleId="{0930D744-31A4-4EBF-A9F7-3A6B9EBEE7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2C83BDA-F37A-471A-8B63-02959727F24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regular.fntdata"/><Relationship Id="rId41" Type="http://schemas.openxmlformats.org/officeDocument/2006/relationships/slide" Target="slides/slide35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RalewaySemiBold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SemiBold-italic.fntdata"/><Relationship Id="rId47" Type="http://schemas.openxmlformats.org/officeDocument/2006/relationships/font" Target="fonts/RalewaySemiBold-bold.fntdata"/><Relationship Id="rId49" Type="http://schemas.openxmlformats.org/officeDocument/2006/relationships/font" Target="fonts/Raleway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customschemas.google.com/relationships/presentationmetadata" Target="meta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BarlowBlack-boldItalic.fntdata"/><Relationship Id="rId70" Type="http://schemas.openxmlformats.org/officeDocument/2006/relationships/font" Target="fonts/BarlowBlack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BarlowSemiBold-italic.fntdata"/><Relationship Id="rId61" Type="http://schemas.openxmlformats.org/officeDocument/2006/relationships/font" Target="fonts/BarlowSemiBold-bold.fntdata"/><Relationship Id="rId20" Type="http://schemas.openxmlformats.org/officeDocument/2006/relationships/slide" Target="slides/slide14.xml"/><Relationship Id="rId64" Type="http://schemas.openxmlformats.org/officeDocument/2006/relationships/font" Target="fonts/Barlow-regular.fntdata"/><Relationship Id="rId63" Type="http://schemas.openxmlformats.org/officeDocument/2006/relationships/font" Target="fonts/BarlowSemiBold-boldItalic.fntdata"/><Relationship Id="rId22" Type="http://schemas.openxmlformats.org/officeDocument/2006/relationships/slide" Target="slides/slide16.xml"/><Relationship Id="rId66" Type="http://schemas.openxmlformats.org/officeDocument/2006/relationships/font" Target="fonts/Barlow-italic.fntdata"/><Relationship Id="rId21" Type="http://schemas.openxmlformats.org/officeDocument/2006/relationships/slide" Target="slides/slide15.xml"/><Relationship Id="rId65" Type="http://schemas.openxmlformats.org/officeDocument/2006/relationships/font" Target="fonts/Barlow-bold.fntdata"/><Relationship Id="rId24" Type="http://schemas.openxmlformats.org/officeDocument/2006/relationships/slide" Target="slides/slide18.xml"/><Relationship Id="rId68" Type="http://schemas.openxmlformats.org/officeDocument/2006/relationships/font" Target="fonts/PoppinsExtraBold-bold.fntdata"/><Relationship Id="rId23" Type="http://schemas.openxmlformats.org/officeDocument/2006/relationships/slide" Target="slides/slide17.xml"/><Relationship Id="rId67" Type="http://schemas.openxmlformats.org/officeDocument/2006/relationships/font" Target="fonts/Barlow-boldItalic.fntdata"/><Relationship Id="rId60" Type="http://schemas.openxmlformats.org/officeDocument/2006/relationships/font" Target="fonts/BarlowSemiBo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oppinsExtra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-bold.fntdata"/><Relationship Id="rId50" Type="http://schemas.openxmlformats.org/officeDocument/2006/relationships/font" Target="fonts/Poppins-regular.fntdata"/><Relationship Id="rId53" Type="http://schemas.openxmlformats.org/officeDocument/2006/relationships/font" Target="fonts/Poppins-boldItalic.fntdata"/><Relationship Id="rId52" Type="http://schemas.openxmlformats.org/officeDocument/2006/relationships/font" Target="fonts/Poppins-italic.fntdata"/><Relationship Id="rId11" Type="http://schemas.openxmlformats.org/officeDocument/2006/relationships/slide" Target="slides/slide5.xml"/><Relationship Id="rId55" Type="http://schemas.openxmlformats.org/officeDocument/2006/relationships/font" Target="fonts/Anaheim-bold.fntdata"/><Relationship Id="rId10" Type="http://schemas.openxmlformats.org/officeDocument/2006/relationships/slide" Target="slides/slide4.xml"/><Relationship Id="rId54" Type="http://schemas.openxmlformats.org/officeDocument/2006/relationships/font" Target="fonts/Anaheim-regular.fntdata"/><Relationship Id="rId13" Type="http://schemas.openxmlformats.org/officeDocument/2006/relationships/slide" Target="slides/slide7.xml"/><Relationship Id="rId57" Type="http://schemas.openxmlformats.org/officeDocument/2006/relationships/font" Target="fonts/PoppinsBlack-boldItalic.fntdata"/><Relationship Id="rId12" Type="http://schemas.openxmlformats.org/officeDocument/2006/relationships/slide" Target="slides/slide6.xml"/><Relationship Id="rId56" Type="http://schemas.openxmlformats.org/officeDocument/2006/relationships/font" Target="fonts/PoppinsBlack-bold.fntdata"/><Relationship Id="rId15" Type="http://schemas.openxmlformats.org/officeDocument/2006/relationships/slide" Target="slides/slide9.xml"/><Relationship Id="rId59" Type="http://schemas.openxmlformats.org/officeDocument/2006/relationships/font" Target="fonts/BarlowExtraBold-boldItalic.fntdata"/><Relationship Id="rId14" Type="http://schemas.openxmlformats.org/officeDocument/2006/relationships/slide" Target="slides/slide8.xml"/><Relationship Id="rId58" Type="http://schemas.openxmlformats.org/officeDocument/2006/relationships/font" Target="fonts/BarlowExtra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6" name="Google Shape;1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0" name="Google Shape;1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1" name="Google Shape;12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2" name="Google Shape;1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3" name="Google Shape;13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8765354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8" name="Google Shape;1358;g38765354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5" name="Google Shape;13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0" name="Google Shape;14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5" name="Google Shape;14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6" name="Google Shape;14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8" name="Google Shape;1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6"/>
          <p:cNvGrpSpPr/>
          <p:nvPr/>
        </p:nvGrpSpPr>
        <p:grpSpPr>
          <a:xfrm>
            <a:off x="-6782" y="-1232671"/>
            <a:ext cx="9807906" cy="7974473"/>
            <a:chOff x="-6782" y="-1232671"/>
            <a:chExt cx="9807906" cy="7974473"/>
          </a:xfrm>
        </p:grpSpPr>
        <p:sp>
          <p:nvSpPr>
            <p:cNvPr id="10" name="Google Shape;10;p36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6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6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36"/>
          <p:cNvGrpSpPr/>
          <p:nvPr/>
        </p:nvGrpSpPr>
        <p:grpSpPr>
          <a:xfrm>
            <a:off x="-885529" y="302485"/>
            <a:ext cx="10998540" cy="4878739"/>
            <a:chOff x="-885529" y="302485"/>
            <a:chExt cx="10998540" cy="4878739"/>
          </a:xfrm>
        </p:grpSpPr>
        <p:sp>
          <p:nvSpPr>
            <p:cNvPr id="14" name="Google Shape;14;p36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6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6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6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6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6"/>
          <p:cNvGrpSpPr/>
          <p:nvPr/>
        </p:nvGrpSpPr>
        <p:grpSpPr>
          <a:xfrm>
            <a:off x="-689412" y="-2417039"/>
            <a:ext cx="11168659" cy="9105554"/>
            <a:chOff x="-689412" y="-2417039"/>
            <a:chExt cx="11168659" cy="9105554"/>
          </a:xfrm>
        </p:grpSpPr>
        <p:grpSp>
          <p:nvGrpSpPr>
            <p:cNvPr id="20" name="Google Shape;20;p36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36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6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36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36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6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36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6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6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 rot="10800000">
            <a:off x="-984941" y="165545"/>
            <a:ext cx="3074608" cy="453955"/>
            <a:chOff x="5478797" y="847321"/>
            <a:chExt cx="3074608" cy="453955"/>
          </a:xfrm>
        </p:grpSpPr>
        <p:grpSp>
          <p:nvGrpSpPr>
            <p:cNvPr id="232" name="Google Shape;232;p45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233" name="Google Shape;233;p45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4" name="Google Shape;234;p45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45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236" name="Google Shape;236;p4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7" name="Google Shape;237;p4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" name="Google Shape;238;p45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239" name="Google Shape;239;p4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0" name="Google Shape;240;p4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1" name="Google Shape;241;p45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45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244" name="Google Shape;244;p45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5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6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249" name="Google Shape;249;p46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6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6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46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253" name="Google Shape;253;p46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254" name="Google Shape;254;p46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6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46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257" name="Google Shape;257;p46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6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9" name="Google Shape;259;p46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260" name="Google Shape;260;p46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6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6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46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4" name="Google Shape;264;p46"/>
          <p:cNvGrpSpPr/>
          <p:nvPr/>
        </p:nvGrpSpPr>
        <p:grpSpPr>
          <a:xfrm>
            <a:off x="-1892403" y="831971"/>
            <a:ext cx="12928869" cy="3635054"/>
            <a:chOff x="-1892403" y="831971"/>
            <a:chExt cx="12928869" cy="3635054"/>
          </a:xfrm>
        </p:grpSpPr>
        <p:grpSp>
          <p:nvGrpSpPr>
            <p:cNvPr id="265" name="Google Shape;265;p46"/>
            <p:cNvGrpSpPr/>
            <p:nvPr/>
          </p:nvGrpSpPr>
          <p:grpSpPr>
            <a:xfrm flipH="1">
              <a:off x="7436679" y="831971"/>
              <a:ext cx="3599787" cy="1044103"/>
              <a:chOff x="-1431671" y="656496"/>
              <a:chExt cx="3599787" cy="1044103"/>
            </a:xfrm>
          </p:grpSpPr>
          <p:grpSp>
            <p:nvGrpSpPr>
              <p:cNvPr id="266" name="Google Shape;266;p46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267" name="Google Shape;267;p46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68" name="Google Shape;268;p46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9" name="Google Shape;269;p46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270" name="Google Shape;270;p46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271" name="Google Shape;271;p46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" name="Google Shape;272;p46"/>
              <p:cNvGrpSpPr/>
              <p:nvPr/>
            </p:nvGrpSpPr>
            <p:grpSpPr>
              <a:xfrm>
                <a:off x="-1431671" y="12010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273" name="Google Shape;273;p46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274" name="Google Shape;274;p46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46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276" name="Google Shape;276;p46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277" name="Google Shape;277;p46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8" name="Google Shape;278;p46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279" name="Google Shape;279;p46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280" name="Google Shape;280;p46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" name="Google Shape;281;p46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282" name="Google Shape;282;p46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3" name="Google Shape;283;p46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4" name="Google Shape;284;p46"/>
            <p:cNvGrpSpPr/>
            <p:nvPr/>
          </p:nvGrpSpPr>
          <p:grpSpPr>
            <a:xfrm>
              <a:off x="-1892403" y="3926990"/>
              <a:ext cx="3427062" cy="540035"/>
              <a:chOff x="-1366378" y="3596340"/>
              <a:chExt cx="3427062" cy="540035"/>
            </a:xfrm>
          </p:grpSpPr>
          <p:grpSp>
            <p:nvGrpSpPr>
              <p:cNvPr id="285" name="Google Shape;285;p46"/>
              <p:cNvGrpSpPr/>
              <p:nvPr/>
            </p:nvGrpSpPr>
            <p:grpSpPr>
              <a:xfrm>
                <a:off x="-1366378" y="4034012"/>
                <a:ext cx="3070084" cy="102363"/>
                <a:chOff x="1779150" y="2604263"/>
                <a:chExt cx="3811875" cy="127112"/>
              </a:xfrm>
            </p:grpSpPr>
            <p:sp>
              <p:nvSpPr>
                <p:cNvPr id="286" name="Google Shape;286;p46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287" name="Google Shape;287;p46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288;p46"/>
              <p:cNvGrpSpPr/>
              <p:nvPr/>
            </p:nvGrpSpPr>
            <p:grpSpPr>
              <a:xfrm flipH="1">
                <a:off x="-949619" y="3596340"/>
                <a:ext cx="3010303" cy="380634"/>
                <a:chOff x="5446772" y="1743190"/>
                <a:chExt cx="3010303" cy="380634"/>
              </a:xfrm>
            </p:grpSpPr>
            <p:grpSp>
              <p:nvGrpSpPr>
                <p:cNvPr id="289" name="Google Shape;289;p46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290" name="Google Shape;290;p46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91" name="Google Shape;291;p46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2" name="Google Shape;292;p46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293" name="Google Shape;293;p46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294" name="Google Shape;294;p46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5" name="Google Shape;295;p46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296" name="Google Shape;296;p46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97" name="Google Shape;297;p46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47"/>
          <p:cNvGrpSpPr/>
          <p:nvPr/>
        </p:nvGrpSpPr>
        <p:grpSpPr>
          <a:xfrm>
            <a:off x="-427508" y="-1247071"/>
            <a:ext cx="9750025" cy="7678775"/>
            <a:chOff x="-427509" y="-1247071"/>
            <a:chExt cx="9750025" cy="7678775"/>
          </a:xfrm>
        </p:grpSpPr>
        <p:sp>
          <p:nvSpPr>
            <p:cNvPr id="300" name="Google Shape;300;p47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47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47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5" name="Google Shape;305;p47"/>
          <p:cNvGrpSpPr/>
          <p:nvPr/>
        </p:nvGrpSpPr>
        <p:grpSpPr>
          <a:xfrm>
            <a:off x="-427494" y="7"/>
            <a:ext cx="9851066" cy="5168274"/>
            <a:chOff x="-427494" y="7"/>
            <a:chExt cx="9851066" cy="5168274"/>
          </a:xfrm>
        </p:grpSpPr>
        <p:sp>
          <p:nvSpPr>
            <p:cNvPr id="306" name="Google Shape;306;p47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7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47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311" name="Google Shape;311;p47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312" name="Google Shape;312;p47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7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" name="Google Shape;314;p47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47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317" name="Google Shape;317;p47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7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49"/>
          <p:cNvGrpSpPr/>
          <p:nvPr/>
        </p:nvGrpSpPr>
        <p:grpSpPr>
          <a:xfrm flipH="1" rot="10800000">
            <a:off x="-3394" y="-2273838"/>
            <a:ext cx="9804518" cy="8448223"/>
            <a:chOff x="-3394" y="-1706421"/>
            <a:chExt cx="9804518" cy="8448223"/>
          </a:xfrm>
        </p:grpSpPr>
        <p:sp>
          <p:nvSpPr>
            <p:cNvPr id="324" name="Google Shape;324;p49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9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9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49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49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29" name="Google Shape;329;p49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330" name="Google Shape;330;p49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49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333" name="Google Shape;333;p49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334" name="Google Shape;334;p4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9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49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337" name="Google Shape;337;p49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9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9" name="Google Shape;339;p49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9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51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344" name="Google Shape;344;p51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1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1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51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348" name="Google Shape;348;p51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1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51"/>
          <p:cNvGrpSpPr/>
          <p:nvPr/>
        </p:nvGrpSpPr>
        <p:grpSpPr>
          <a:xfrm>
            <a:off x="-641180" y="447742"/>
            <a:ext cx="10174670" cy="4695754"/>
            <a:chOff x="-641180" y="447742"/>
            <a:chExt cx="10174670" cy="4695754"/>
          </a:xfrm>
        </p:grpSpPr>
        <p:sp>
          <p:nvSpPr>
            <p:cNvPr id="351" name="Google Shape;351;p51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1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51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5" name="Google Shape;355;p51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56" name="Google Shape;356;p51"/>
          <p:cNvGrpSpPr/>
          <p:nvPr/>
        </p:nvGrpSpPr>
        <p:grpSpPr>
          <a:xfrm>
            <a:off x="-689412" y="-1311142"/>
            <a:ext cx="10419597" cy="8141307"/>
            <a:chOff x="-689412" y="-1311142"/>
            <a:chExt cx="10419597" cy="8141307"/>
          </a:xfrm>
        </p:grpSpPr>
        <p:sp>
          <p:nvSpPr>
            <p:cNvPr id="357" name="Google Shape;357;p51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1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4" name="Google Shape;364;p52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65" name="Google Shape;365;p52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366" name="Google Shape;366;p52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52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2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52"/>
          <p:cNvGrpSpPr/>
          <p:nvPr/>
        </p:nvGrpSpPr>
        <p:grpSpPr>
          <a:xfrm flipH="1">
            <a:off x="-1397466" y="738820"/>
            <a:ext cx="3010303" cy="380634"/>
            <a:chOff x="5446772" y="1743190"/>
            <a:chExt cx="3010303" cy="380634"/>
          </a:xfrm>
        </p:grpSpPr>
        <p:grpSp>
          <p:nvGrpSpPr>
            <p:cNvPr id="371" name="Google Shape;371;p52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72" name="Google Shape;372;p5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3" name="Google Shape;373;p5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52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75" name="Google Shape;375;p5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76" name="Google Shape;376;p5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52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78" name="Google Shape;378;p5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9" name="Google Shape;379;p5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2" name="Google Shape;382;p53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83" name="Google Shape;383;p53"/>
          <p:cNvGrpSpPr/>
          <p:nvPr/>
        </p:nvGrpSpPr>
        <p:grpSpPr>
          <a:xfrm>
            <a:off x="-213475" y="-435968"/>
            <a:ext cx="10430912" cy="6926994"/>
            <a:chOff x="-213475" y="-435968"/>
            <a:chExt cx="10430912" cy="6926994"/>
          </a:xfrm>
        </p:grpSpPr>
        <p:sp>
          <p:nvSpPr>
            <p:cNvPr id="384" name="Google Shape;384;p53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3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53"/>
          <p:cNvGrpSpPr/>
          <p:nvPr/>
        </p:nvGrpSpPr>
        <p:grpSpPr>
          <a:xfrm flipH="1">
            <a:off x="-1986736" y="257018"/>
            <a:ext cx="3567725" cy="692435"/>
            <a:chOff x="5803750" y="1590790"/>
            <a:chExt cx="3567725" cy="692435"/>
          </a:xfrm>
        </p:grpSpPr>
        <p:grpSp>
          <p:nvGrpSpPr>
            <p:cNvPr id="387" name="Google Shape;387;p53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388" name="Google Shape;388;p5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89" name="Google Shape;389;p5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5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91" name="Google Shape;391;p5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92" name="Google Shape;392;p5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53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6" cy="412439"/>
            </a:xfrm>
          </p:grpSpPr>
          <p:sp>
            <p:nvSpPr>
              <p:cNvPr id="394" name="Google Shape;394;p53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95" name="Google Shape;395;p53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5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97" name="Google Shape;397;p5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98" name="Google Shape;398;p5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9" name="Google Shape;399;p53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53"/>
          <p:cNvGrpSpPr/>
          <p:nvPr/>
        </p:nvGrpSpPr>
        <p:grpSpPr>
          <a:xfrm>
            <a:off x="-1754525" y="-2478031"/>
            <a:ext cx="12821147" cy="8256734"/>
            <a:chOff x="-1754525" y="-2478031"/>
            <a:chExt cx="12821147" cy="8256734"/>
          </a:xfrm>
        </p:grpSpPr>
        <p:sp>
          <p:nvSpPr>
            <p:cNvPr id="401" name="Google Shape;401;p53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4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4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54"/>
          <p:cNvGrpSpPr/>
          <p:nvPr/>
        </p:nvGrpSpPr>
        <p:grpSpPr>
          <a:xfrm>
            <a:off x="6644522" y="4451415"/>
            <a:ext cx="3427062" cy="540035"/>
            <a:chOff x="5446772" y="1743190"/>
            <a:chExt cx="3427062" cy="540035"/>
          </a:xfrm>
        </p:grpSpPr>
        <p:grpSp>
          <p:nvGrpSpPr>
            <p:cNvPr id="408" name="Google Shape;408;p54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409" name="Google Shape;409;p5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0" name="Google Shape;410;p5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54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412" name="Google Shape;412;p5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3" name="Google Shape;413;p5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4" name="Google Shape;414;p5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15" name="Google Shape;415;p5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6" name="Google Shape;416;p5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54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418" name="Google Shape;418;p5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9" name="Google Shape;419;p5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54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421" name="Google Shape;421;p54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54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4" name="Google Shape;424;p54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7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32" name="Google Shape;32;p37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7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7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5" name="Google Shape;35;p37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7" name="Google Shape;37;p37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0" name="Google Shape;40;p37"/>
          <p:cNvGrpSpPr/>
          <p:nvPr/>
        </p:nvGrpSpPr>
        <p:grpSpPr>
          <a:xfrm rot="10800000">
            <a:off x="-2096303" y="3730191"/>
            <a:ext cx="3010303" cy="380634"/>
            <a:chOff x="5446772" y="1743190"/>
            <a:chExt cx="3010303" cy="380634"/>
          </a:xfrm>
        </p:grpSpPr>
        <p:grpSp>
          <p:nvGrpSpPr>
            <p:cNvPr id="41" name="Google Shape;41;p3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42" name="Google Shape;42;p3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" name="Google Shape;43;p3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3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5" name="Google Shape;45;p3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" name="Google Shape;46;p3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" name="Google Shape;47;p3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" name="Google Shape;49;p3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" name="Google Shape;5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37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" name="Google Shape;54;p37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37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37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" name="Google Shape;57;p37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7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55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427" name="Google Shape;427;p55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5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55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1" name="Google Shape;431;p55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5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55"/>
          <p:cNvGrpSpPr/>
          <p:nvPr/>
        </p:nvGrpSpPr>
        <p:grpSpPr>
          <a:xfrm flipH="1">
            <a:off x="7324525" y="151290"/>
            <a:ext cx="3296400" cy="703084"/>
            <a:chOff x="-12" y="3628590"/>
            <a:chExt cx="3296400" cy="703084"/>
          </a:xfrm>
        </p:grpSpPr>
        <p:grpSp>
          <p:nvGrpSpPr>
            <p:cNvPr id="434" name="Google Shape;434;p55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35" name="Google Shape;435;p5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36" name="Google Shape;436;p5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7" name="Google Shape;437;p55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38" name="Google Shape;438;p5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39" name="Google Shape;439;p5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55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441" name="Google Shape;441;p5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42" name="Google Shape;442;p5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55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44" name="Google Shape;444;p5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5" name="Google Shape;445;p5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56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448" name="Google Shape;448;p56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6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56"/>
          <p:cNvGrpSpPr/>
          <p:nvPr/>
        </p:nvGrpSpPr>
        <p:grpSpPr>
          <a:xfrm>
            <a:off x="-1296841" y="259345"/>
            <a:ext cx="11980095" cy="4549229"/>
            <a:chOff x="-1296841" y="259345"/>
            <a:chExt cx="11980095" cy="4549229"/>
          </a:xfrm>
        </p:grpSpPr>
        <p:grpSp>
          <p:nvGrpSpPr>
            <p:cNvPr id="451" name="Google Shape;451;p56"/>
            <p:cNvGrpSpPr/>
            <p:nvPr/>
          </p:nvGrpSpPr>
          <p:grpSpPr>
            <a:xfrm rot="10800000">
              <a:off x="-1296841" y="259345"/>
              <a:ext cx="3074608" cy="453955"/>
              <a:chOff x="5478797" y="847321"/>
              <a:chExt cx="3074608" cy="453955"/>
            </a:xfrm>
          </p:grpSpPr>
          <p:grpSp>
            <p:nvGrpSpPr>
              <p:cNvPr id="452" name="Google Shape;452;p56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453" name="Google Shape;453;p56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54" name="Google Shape;454;p56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5" name="Google Shape;455;p56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456" name="Google Shape;456;p56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57" name="Google Shape;457;p56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8" name="Google Shape;458;p56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459" name="Google Shape;459;p56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60" name="Google Shape;460;p56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1" name="Google Shape;461;p56"/>
            <p:cNvGrpSpPr/>
            <p:nvPr/>
          </p:nvGrpSpPr>
          <p:grpSpPr>
            <a:xfrm flipH="1">
              <a:off x="7083467" y="3764471"/>
              <a:ext cx="3599787" cy="1044103"/>
              <a:chOff x="-1431671" y="656496"/>
              <a:chExt cx="3599787" cy="1044103"/>
            </a:xfrm>
          </p:grpSpPr>
          <p:grpSp>
            <p:nvGrpSpPr>
              <p:cNvPr id="462" name="Google Shape;462;p56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463" name="Google Shape;463;p56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64" name="Google Shape;464;p56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5" name="Google Shape;465;p56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466" name="Google Shape;466;p56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67" name="Google Shape;467;p56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8" name="Google Shape;468;p56"/>
              <p:cNvGrpSpPr/>
              <p:nvPr/>
            </p:nvGrpSpPr>
            <p:grpSpPr>
              <a:xfrm>
                <a:off x="-1431671" y="12010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469" name="Google Shape;469;p56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70" name="Google Shape;470;p56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1" name="Google Shape;471;p56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472" name="Google Shape;472;p56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73" name="Google Shape;473;p56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" name="Google Shape;474;p56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475" name="Google Shape;475;p56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76" name="Google Shape;476;p56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7" name="Google Shape;477;p56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478" name="Google Shape;478;p56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9" name="Google Shape;479;p56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80" name="Google Shape;480;p56"/>
          <p:cNvGrpSpPr/>
          <p:nvPr/>
        </p:nvGrpSpPr>
        <p:grpSpPr>
          <a:xfrm>
            <a:off x="-2546154" y="-635197"/>
            <a:ext cx="12379563" cy="6575224"/>
            <a:chOff x="-2546154" y="-635197"/>
            <a:chExt cx="12379563" cy="6575224"/>
          </a:xfrm>
        </p:grpSpPr>
        <p:sp>
          <p:nvSpPr>
            <p:cNvPr id="481" name="Google Shape;481;p56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p56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83" name="Google Shape;483;p56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6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5" name="Google Shape;485;p56"/>
          <p:cNvGrpSpPr/>
          <p:nvPr/>
        </p:nvGrpSpPr>
        <p:grpSpPr>
          <a:xfrm>
            <a:off x="-281888" y="-10703"/>
            <a:ext cx="10398364" cy="4440281"/>
            <a:chOff x="-281888" y="-10703"/>
            <a:chExt cx="10398364" cy="4440281"/>
          </a:xfrm>
        </p:grpSpPr>
        <p:sp>
          <p:nvSpPr>
            <p:cNvPr id="486" name="Google Shape;486;p56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56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57"/>
          <p:cNvGrpSpPr/>
          <p:nvPr/>
        </p:nvGrpSpPr>
        <p:grpSpPr>
          <a:xfrm>
            <a:off x="-706235" y="-1528931"/>
            <a:ext cx="9861884" cy="9150481"/>
            <a:chOff x="-706235" y="-1528931"/>
            <a:chExt cx="9861884" cy="9150481"/>
          </a:xfrm>
        </p:grpSpPr>
        <p:sp>
          <p:nvSpPr>
            <p:cNvPr id="493" name="Google Shape;493;p57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7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57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7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57"/>
          <p:cNvGrpSpPr/>
          <p:nvPr/>
        </p:nvGrpSpPr>
        <p:grpSpPr>
          <a:xfrm>
            <a:off x="7632064" y="4367465"/>
            <a:ext cx="3894036" cy="692435"/>
            <a:chOff x="5477439" y="1590790"/>
            <a:chExt cx="3894036" cy="692435"/>
          </a:xfrm>
        </p:grpSpPr>
        <p:grpSp>
          <p:nvGrpSpPr>
            <p:cNvPr id="498" name="Google Shape;498;p57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499" name="Google Shape;499;p5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0" name="Google Shape;500;p5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57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2" name="Google Shape;502;p57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3" name="Google Shape;503;p57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4" name="Google Shape;504;p5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5" name="Google Shape;505;p5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6" name="Google Shape;506;p5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57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08" name="Google Shape;508;p57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9" name="Google Shape;509;p57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0" name="Google Shape;51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57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57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3" name="Google Shape;513;p57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14" name="Google Shape;514;p57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58"/>
          <p:cNvGrpSpPr/>
          <p:nvPr/>
        </p:nvGrpSpPr>
        <p:grpSpPr>
          <a:xfrm>
            <a:off x="-1123779" y="-1437185"/>
            <a:ext cx="12025151" cy="8843535"/>
            <a:chOff x="-1123779" y="-1437185"/>
            <a:chExt cx="12025151" cy="8843535"/>
          </a:xfrm>
        </p:grpSpPr>
        <p:sp>
          <p:nvSpPr>
            <p:cNvPr id="517" name="Google Shape;517;p58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8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58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58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58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58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5" name="Google Shape;525;p58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6" name="Google Shape;526;p58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27" name="Google Shape;527;p58"/>
          <p:cNvGrpSpPr/>
          <p:nvPr/>
        </p:nvGrpSpPr>
        <p:grpSpPr>
          <a:xfrm flipH="1" rot="10800000">
            <a:off x="-1469087" y="4289941"/>
            <a:ext cx="3296400" cy="703084"/>
            <a:chOff x="-12" y="3628590"/>
            <a:chExt cx="3296400" cy="703084"/>
          </a:xfrm>
        </p:grpSpPr>
        <p:grpSp>
          <p:nvGrpSpPr>
            <p:cNvPr id="528" name="Google Shape;528;p5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29" name="Google Shape;529;p5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0" name="Google Shape;530;p5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5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32" name="Google Shape;532;p5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3" name="Google Shape;533;p5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58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535" name="Google Shape;535;p5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36" name="Google Shape;536;p5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7" name="Google Shape;537;p5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38" name="Google Shape;538;p5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9" name="Google Shape;539;p5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0" name="Google Shape;540;p58"/>
          <p:cNvGrpSpPr/>
          <p:nvPr/>
        </p:nvGrpSpPr>
        <p:grpSpPr>
          <a:xfrm>
            <a:off x="-592558" y="-10342"/>
            <a:ext cx="7481573" cy="5159024"/>
            <a:chOff x="-592558" y="-10342"/>
            <a:chExt cx="7481573" cy="5159024"/>
          </a:xfrm>
        </p:grpSpPr>
        <p:sp>
          <p:nvSpPr>
            <p:cNvPr id="541" name="Google Shape;541;p58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8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58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6" name="Google Shape;546;p59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7" name="Google Shape;547;p59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8" name="Google Shape;548;p59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59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59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51" name="Google Shape;551;p59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52" name="Google Shape;552;p59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53" name="Google Shape;553;p59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54" name="Google Shape;554;p59"/>
          <p:cNvGrpSpPr/>
          <p:nvPr/>
        </p:nvGrpSpPr>
        <p:grpSpPr>
          <a:xfrm>
            <a:off x="-1014025" y="-964868"/>
            <a:ext cx="10158024" cy="7826894"/>
            <a:chOff x="-1014025" y="-964868"/>
            <a:chExt cx="10158024" cy="7826894"/>
          </a:xfrm>
        </p:grpSpPr>
        <p:sp>
          <p:nvSpPr>
            <p:cNvPr id="555" name="Google Shape;555;p59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59"/>
          <p:cNvGrpSpPr/>
          <p:nvPr/>
        </p:nvGrpSpPr>
        <p:grpSpPr>
          <a:xfrm flipH="1">
            <a:off x="-2799911" y="4184068"/>
            <a:ext cx="3894036" cy="692435"/>
            <a:chOff x="5477439" y="1590790"/>
            <a:chExt cx="3894036" cy="692435"/>
          </a:xfrm>
        </p:grpSpPr>
        <p:grpSp>
          <p:nvGrpSpPr>
            <p:cNvPr id="558" name="Google Shape;558;p59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559" name="Google Shape;559;p5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60" name="Google Shape;560;p5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1" name="Google Shape;561;p59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62" name="Google Shape;562;p59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3" name="Google Shape;563;p59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59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65" name="Google Shape;565;p5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66" name="Google Shape;566;p5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59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68" name="Google Shape;568;p59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9" name="Google Shape;569;p59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0" name="Google Shape;570;p59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59"/>
          <p:cNvGrpSpPr/>
          <p:nvPr/>
        </p:nvGrpSpPr>
        <p:grpSpPr>
          <a:xfrm>
            <a:off x="-2689610" y="-2478031"/>
            <a:ext cx="13399307" cy="8256734"/>
            <a:chOff x="-2689610" y="-2478031"/>
            <a:chExt cx="13399307" cy="8256734"/>
          </a:xfrm>
        </p:grpSpPr>
        <p:sp>
          <p:nvSpPr>
            <p:cNvPr id="572" name="Google Shape;572;p59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9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60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76" name="Google Shape;576;p60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0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0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60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80" name="Google Shape;580;p60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0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0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60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0"/>
          <p:cNvSpPr txBox="1"/>
          <p:nvPr>
            <p:ph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85" name="Google Shape;585;p60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6" name="Google Shape;586;p60"/>
          <p:cNvSpPr txBox="1"/>
          <p:nvPr>
            <p:ph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87" name="Google Shape;587;p60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8" name="Google Shape;588;p60"/>
          <p:cNvSpPr txBox="1"/>
          <p:nvPr>
            <p:ph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89" name="Google Shape;589;p60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90" name="Google Shape;590;p60"/>
          <p:cNvGrpSpPr/>
          <p:nvPr/>
        </p:nvGrpSpPr>
        <p:grpSpPr>
          <a:xfrm>
            <a:off x="-955172" y="-1359417"/>
            <a:ext cx="11011936" cy="8170457"/>
            <a:chOff x="-955172" y="-1359417"/>
            <a:chExt cx="11011936" cy="8170457"/>
          </a:xfrm>
        </p:grpSpPr>
        <p:sp>
          <p:nvSpPr>
            <p:cNvPr id="591" name="Google Shape;591;p60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0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0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0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60"/>
          <p:cNvGrpSpPr/>
          <p:nvPr/>
        </p:nvGrpSpPr>
        <p:grpSpPr>
          <a:xfrm>
            <a:off x="-3334298" y="835002"/>
            <a:ext cx="14148598" cy="3523278"/>
            <a:chOff x="-3334298" y="835002"/>
            <a:chExt cx="14148598" cy="3523278"/>
          </a:xfrm>
        </p:grpSpPr>
        <p:grpSp>
          <p:nvGrpSpPr>
            <p:cNvPr id="596" name="Google Shape;596;p60"/>
            <p:cNvGrpSpPr/>
            <p:nvPr/>
          </p:nvGrpSpPr>
          <p:grpSpPr>
            <a:xfrm flipH="1">
              <a:off x="7517900" y="835002"/>
              <a:ext cx="3296400" cy="703084"/>
              <a:chOff x="-12" y="3628590"/>
              <a:chExt cx="3296400" cy="703084"/>
            </a:xfrm>
          </p:grpSpPr>
          <p:grpSp>
            <p:nvGrpSpPr>
              <p:cNvPr id="597" name="Google Shape;597;p60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98" name="Google Shape;598;p60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99" name="Google Shape;599;p60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0" name="Google Shape;600;p60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601" name="Google Shape;601;p60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02" name="Google Shape;602;p60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3" name="Google Shape;603;p60"/>
              <p:cNvGrpSpPr/>
              <p:nvPr/>
            </p:nvGrpSpPr>
            <p:grpSpPr>
              <a:xfrm>
                <a:off x="226304" y="37648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604" name="Google Shape;604;p60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05" name="Google Shape;605;p60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6" name="Google Shape;606;p60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607" name="Google Shape;607;p60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08" name="Google Shape;608;p60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9" name="Google Shape;609;p60"/>
            <p:cNvGrpSpPr/>
            <p:nvPr/>
          </p:nvGrpSpPr>
          <p:grpSpPr>
            <a:xfrm flipH="1">
              <a:off x="-3334298" y="3816365"/>
              <a:ext cx="4555891" cy="541915"/>
              <a:chOff x="5950034" y="3380465"/>
              <a:chExt cx="4555891" cy="541915"/>
            </a:xfrm>
          </p:grpSpPr>
          <p:grpSp>
            <p:nvGrpSpPr>
              <p:cNvPr id="610" name="Google Shape;610;p60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611" name="Google Shape;611;p60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12" name="Google Shape;612;p60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3" name="Google Shape;613;p60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614" name="Google Shape;614;p60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15" name="Google Shape;615;p60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6" name="Google Shape;616;p60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617" name="Google Shape;617;p60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18" name="Google Shape;618;p60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9" name="Google Shape;619;p60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620" name="Google Shape;620;p60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21" name="Google Shape;621;p60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61"/>
          <p:cNvGrpSpPr/>
          <p:nvPr/>
        </p:nvGrpSpPr>
        <p:grpSpPr>
          <a:xfrm flipH="1">
            <a:off x="-254387" y="-883043"/>
            <a:ext cx="10284849" cy="7556894"/>
            <a:chOff x="-1900475" y="-883043"/>
            <a:chExt cx="10284849" cy="7556894"/>
          </a:xfrm>
        </p:grpSpPr>
        <p:sp>
          <p:nvSpPr>
            <p:cNvPr id="624" name="Google Shape;624;p61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25" name="Google Shape;625;p61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26" name="Google Shape;626;p61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27" name="Google Shape;627;p61"/>
          <p:cNvGrpSpPr/>
          <p:nvPr/>
        </p:nvGrpSpPr>
        <p:grpSpPr>
          <a:xfrm>
            <a:off x="-1129385" y="-2478031"/>
            <a:ext cx="12010982" cy="8673259"/>
            <a:chOff x="-1129385" y="-2478031"/>
            <a:chExt cx="12010982" cy="8673259"/>
          </a:xfrm>
        </p:grpSpPr>
        <p:sp>
          <p:nvSpPr>
            <p:cNvPr id="628" name="Google Shape;628;p61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29" name="Google Shape;629;p61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30" name="Google Shape;630;p61"/>
          <p:cNvGrpSpPr/>
          <p:nvPr/>
        </p:nvGrpSpPr>
        <p:grpSpPr>
          <a:xfrm>
            <a:off x="-1765037" y="118040"/>
            <a:ext cx="3296400" cy="703084"/>
            <a:chOff x="-12" y="3628590"/>
            <a:chExt cx="3296400" cy="703084"/>
          </a:xfrm>
        </p:grpSpPr>
        <p:grpSp>
          <p:nvGrpSpPr>
            <p:cNvPr id="631" name="Google Shape;631;p6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32" name="Google Shape;632;p6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33" name="Google Shape;633;p6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4" name="Google Shape;634;p6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35" name="Google Shape;635;p6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36" name="Google Shape;636;p6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6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638" name="Google Shape;638;p6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39" name="Google Shape;639;p6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6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6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42" name="Google Shape;642;p6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3" name="Google Shape;643;p61"/>
          <p:cNvSpPr txBox="1"/>
          <p:nvPr>
            <p:ph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44" name="Google Shape;644;p61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61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46" name="Google Shape;646;p61"/>
          <p:cNvSpPr txBox="1"/>
          <p:nvPr>
            <p:ph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47" name="Google Shape;647;p61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8" name="Google Shape;648;p61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49" name="Google Shape;649;p61"/>
          <p:cNvSpPr txBox="1"/>
          <p:nvPr>
            <p:ph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0" name="Google Shape;650;p61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1" name="Google Shape;651;p61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52" name="Google Shape;652;p6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55" name="Google Shape;655;p62"/>
          <p:cNvGrpSpPr/>
          <p:nvPr/>
        </p:nvGrpSpPr>
        <p:grpSpPr>
          <a:xfrm flipH="1" rot="10800000">
            <a:off x="7632084" y="158866"/>
            <a:ext cx="3010303" cy="380634"/>
            <a:chOff x="5446772" y="1743190"/>
            <a:chExt cx="3010303" cy="380634"/>
          </a:xfrm>
        </p:grpSpPr>
        <p:grpSp>
          <p:nvGrpSpPr>
            <p:cNvPr id="656" name="Google Shape;656;p62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6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58" name="Google Shape;658;p6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9" name="Google Shape;659;p62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6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61" name="Google Shape;661;p6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2" name="Google Shape;662;p62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63" name="Google Shape;663;p6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64" name="Google Shape;664;p6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5" name="Google Shape;665;p62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66" name="Google Shape;666;p62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62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2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63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3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63"/>
          <p:cNvGrpSpPr/>
          <p:nvPr/>
        </p:nvGrpSpPr>
        <p:grpSpPr>
          <a:xfrm>
            <a:off x="-1690350" y="187965"/>
            <a:ext cx="3296400" cy="703084"/>
            <a:chOff x="-12" y="3628590"/>
            <a:chExt cx="3296400" cy="703084"/>
          </a:xfrm>
        </p:grpSpPr>
        <p:grpSp>
          <p:nvGrpSpPr>
            <p:cNvPr id="675" name="Google Shape;675;p63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6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77" name="Google Shape;677;p6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63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6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80" name="Google Shape;680;p6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1" name="Google Shape;681;p63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682" name="Google Shape;682;p6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83" name="Google Shape;683;p6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63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6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86" name="Google Shape;686;p6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7" name="Google Shape;687;p63"/>
          <p:cNvGrpSpPr/>
          <p:nvPr/>
        </p:nvGrpSpPr>
        <p:grpSpPr>
          <a:xfrm>
            <a:off x="-2028096" y="-665229"/>
            <a:ext cx="5371750" cy="7430144"/>
            <a:chOff x="-2028096" y="-665229"/>
            <a:chExt cx="5371750" cy="7430144"/>
          </a:xfrm>
        </p:grpSpPr>
        <p:sp>
          <p:nvSpPr>
            <p:cNvPr id="688" name="Google Shape;688;p63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3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4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64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4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4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64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64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7" name="Google Shape;697;p64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64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9" name="Google Shape;699;p64"/>
              <p:cNvGrpSpPr/>
              <p:nvPr/>
            </p:nvGrpSpPr>
            <p:grpSpPr>
              <a:xfrm>
                <a:off x="117004" y="4911501"/>
                <a:ext cx="7144002" cy="231995"/>
                <a:chOff x="117004" y="4911501"/>
                <a:chExt cx="7144002" cy="231995"/>
              </a:xfrm>
            </p:grpSpPr>
            <p:sp>
              <p:nvSpPr>
                <p:cNvPr id="700" name="Google Shape;700;p64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64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02" name="Google Shape;702;p64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64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4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4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4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64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64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6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8"/>
          <p:cNvGrpSpPr/>
          <p:nvPr/>
        </p:nvGrpSpPr>
        <p:grpSpPr>
          <a:xfrm>
            <a:off x="-642935" y="-1483293"/>
            <a:ext cx="10417533" cy="7928896"/>
            <a:chOff x="-642935" y="-1483293"/>
            <a:chExt cx="10417533" cy="7928896"/>
          </a:xfrm>
        </p:grpSpPr>
        <p:sp>
          <p:nvSpPr>
            <p:cNvPr id="61" name="Google Shape;61;p38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8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8"/>
          <p:cNvGrpSpPr/>
          <p:nvPr/>
        </p:nvGrpSpPr>
        <p:grpSpPr>
          <a:xfrm>
            <a:off x="-732996" y="7"/>
            <a:ext cx="7266639" cy="5159850"/>
            <a:chOff x="-732996" y="7"/>
            <a:chExt cx="7266639" cy="5159850"/>
          </a:xfrm>
        </p:grpSpPr>
        <p:sp>
          <p:nvSpPr>
            <p:cNvPr id="64" name="Google Shape;64;p38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8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8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38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38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69" name="Google Shape;69;p38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70" name="Google Shape;70;p38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8"/>
          <p:cNvGrpSpPr/>
          <p:nvPr/>
        </p:nvGrpSpPr>
        <p:grpSpPr>
          <a:xfrm flipH="1">
            <a:off x="-1344316" y="539496"/>
            <a:ext cx="3074608" cy="453955"/>
            <a:chOff x="5478797" y="847321"/>
            <a:chExt cx="3074608" cy="453955"/>
          </a:xfrm>
        </p:grpSpPr>
        <p:grpSp>
          <p:nvGrpSpPr>
            <p:cNvPr id="73" name="Google Shape;73;p38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74" name="Google Shape;74;p38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5" name="Google Shape;75;p38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8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77" name="Google Shape;77;p3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8" name="Google Shape;78;p3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38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80" name="Google Shape;80;p3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65"/>
          <p:cNvGrpSpPr/>
          <p:nvPr/>
        </p:nvGrpSpPr>
        <p:grpSpPr>
          <a:xfrm rot="10800000">
            <a:off x="-1889528" y="158866"/>
            <a:ext cx="3010303" cy="380634"/>
            <a:chOff x="5446772" y="1743190"/>
            <a:chExt cx="3010303" cy="380634"/>
          </a:xfrm>
        </p:grpSpPr>
        <p:grpSp>
          <p:nvGrpSpPr>
            <p:cNvPr id="712" name="Google Shape;712;p6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6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14" name="Google Shape;714;p6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6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6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7" name="Google Shape;717;p6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p6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6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20" name="Google Shape;720;p6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1" name="Google Shape;721;p65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65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5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p65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5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66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66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6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66"/>
          <p:cNvGrpSpPr/>
          <p:nvPr/>
        </p:nvGrpSpPr>
        <p:grpSpPr>
          <a:xfrm flipH="1">
            <a:off x="7391104" y="241540"/>
            <a:ext cx="3296400" cy="703084"/>
            <a:chOff x="-12" y="3628590"/>
            <a:chExt cx="3296400" cy="703084"/>
          </a:xfrm>
        </p:grpSpPr>
        <p:grpSp>
          <p:nvGrpSpPr>
            <p:cNvPr id="731" name="Google Shape;731;p6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6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33" name="Google Shape;733;p6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4" name="Google Shape;734;p6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6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36" name="Google Shape;736;p6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6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738" name="Google Shape;738;p6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39" name="Google Shape;739;p6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6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6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42" name="Google Shape;742;p6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3" name="Google Shape;743;p66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66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6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66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6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1" name="Google Shape;91;p39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2" name="Google Shape;92;p39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3" name="Google Shape;93;p39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4" name="Google Shape;94;p39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95" name="Google Shape;95;p39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96" name="Google Shape;96;p39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97" name="Google Shape;97;p39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39"/>
          <p:cNvGrpSpPr/>
          <p:nvPr/>
        </p:nvGrpSpPr>
        <p:grpSpPr>
          <a:xfrm flipH="1" rot="10800000">
            <a:off x="8041939" y="144569"/>
            <a:ext cx="3894036" cy="692435"/>
            <a:chOff x="5477439" y="1590790"/>
            <a:chExt cx="3894036" cy="692435"/>
          </a:xfrm>
        </p:grpSpPr>
        <p:grpSp>
          <p:nvGrpSpPr>
            <p:cNvPr id="100" name="Google Shape;100;p39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101" name="Google Shape;101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2" name="Google Shape;102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39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104" name="Google Shape;104;p39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5" name="Google Shape;105;p39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39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107" name="Google Shape;107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8" name="Google Shape;108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39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110" name="Google Shape;110;p39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1" name="Google Shape;111;p39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" name="Google Shape;112;p39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9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114" name="Google Shape;114;p39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9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0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118" name="Google Shape;118;p40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119" name="Google Shape;119;p40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0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Google Shape;121;p40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40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40"/>
          <p:cNvGrpSpPr/>
          <p:nvPr/>
        </p:nvGrpSpPr>
        <p:grpSpPr>
          <a:xfrm flipH="1" rot="10800000">
            <a:off x="-1576500" y="4252466"/>
            <a:ext cx="3296400" cy="703084"/>
            <a:chOff x="-12" y="3628590"/>
            <a:chExt cx="3296400" cy="703084"/>
          </a:xfrm>
        </p:grpSpPr>
        <p:grpSp>
          <p:nvGrpSpPr>
            <p:cNvPr id="124" name="Google Shape;124;p40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5" name="Google Shape;125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6" name="Google Shape;126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40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8" name="Google Shape;128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9" name="Google Shape;129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0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31" name="Google Shape;131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2" name="Google Shape;132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40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4" name="Google Shape;134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" name="Google Shape;135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40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2" name="Google Shape;142;p41"/>
          <p:cNvGrpSpPr/>
          <p:nvPr/>
        </p:nvGrpSpPr>
        <p:grpSpPr>
          <a:xfrm rot="10800000">
            <a:off x="-106737" y="-1645007"/>
            <a:ext cx="9548249" cy="7357519"/>
            <a:chOff x="-1311525" y="-1414418"/>
            <a:chExt cx="9548249" cy="7357519"/>
          </a:xfrm>
        </p:grpSpPr>
        <p:sp>
          <p:nvSpPr>
            <p:cNvPr id="143" name="Google Shape;143;p4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1"/>
          <p:cNvGrpSpPr/>
          <p:nvPr/>
        </p:nvGrpSpPr>
        <p:grpSpPr>
          <a:xfrm rot="10800000">
            <a:off x="-1228535" y="-1130233"/>
            <a:ext cx="11726682" cy="8568909"/>
            <a:chOff x="-2306160" y="-3140581"/>
            <a:chExt cx="11726682" cy="8568909"/>
          </a:xfrm>
        </p:grpSpPr>
        <p:sp>
          <p:nvSpPr>
            <p:cNvPr id="147" name="Google Shape;147;p4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1"/>
          <p:cNvGrpSpPr/>
          <p:nvPr/>
        </p:nvGrpSpPr>
        <p:grpSpPr>
          <a:xfrm flipH="1" rot="10800000">
            <a:off x="-1315487" y="4349470"/>
            <a:ext cx="3296400" cy="703084"/>
            <a:chOff x="-12" y="3628590"/>
            <a:chExt cx="3296400" cy="703084"/>
          </a:xfrm>
        </p:grpSpPr>
        <p:grpSp>
          <p:nvGrpSpPr>
            <p:cNvPr id="151" name="Google Shape;151;p4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52" name="Google Shape;152;p4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3" name="Google Shape;153;p4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4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55" name="Google Shape;155;p4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6" name="Google Shape;156;p4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4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58" name="Google Shape;158;p4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9" name="Google Shape;159;p4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p4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61" name="Google Shape;161;p4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2" name="Google Shape;162;p4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66" name="Google Shape;166;p42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42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2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42"/>
          <p:cNvGrpSpPr/>
          <p:nvPr/>
        </p:nvGrpSpPr>
        <p:grpSpPr>
          <a:xfrm>
            <a:off x="645846" y="7"/>
            <a:ext cx="7230372" cy="5143500"/>
            <a:chOff x="645846" y="7"/>
            <a:chExt cx="7230372" cy="5143500"/>
          </a:xfrm>
        </p:grpSpPr>
        <p:sp>
          <p:nvSpPr>
            <p:cNvPr id="170" name="Google Shape;170;p42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2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42"/>
          <p:cNvGrpSpPr/>
          <p:nvPr/>
        </p:nvGrpSpPr>
        <p:grpSpPr>
          <a:xfrm>
            <a:off x="-1510053" y="314652"/>
            <a:ext cx="3296400" cy="703084"/>
            <a:chOff x="-12" y="3628590"/>
            <a:chExt cx="3296400" cy="703084"/>
          </a:xfrm>
        </p:grpSpPr>
        <p:grpSp>
          <p:nvGrpSpPr>
            <p:cNvPr id="173" name="Google Shape;173;p4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74" name="Google Shape;174;p4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5" name="Google Shape;175;p4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4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77" name="Google Shape;177;p4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8" name="Google Shape;178;p4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42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80" name="Google Shape;180;p4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1" name="Google Shape;181;p4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4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83" name="Google Shape;183;p4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4" name="Google Shape;184;p4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5" name="Google Shape;185;p42"/>
          <p:cNvGrpSpPr/>
          <p:nvPr/>
        </p:nvGrpSpPr>
        <p:grpSpPr>
          <a:xfrm>
            <a:off x="-1510039" y="-1589006"/>
            <a:ext cx="11920666" cy="7774731"/>
            <a:chOff x="-1510039" y="-1589006"/>
            <a:chExt cx="11920666" cy="7774731"/>
          </a:xfrm>
        </p:grpSpPr>
        <p:sp>
          <p:nvSpPr>
            <p:cNvPr id="186" name="Google Shape;186;p42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2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3"/>
          <p:cNvGrpSpPr/>
          <p:nvPr/>
        </p:nvGrpSpPr>
        <p:grpSpPr>
          <a:xfrm>
            <a:off x="7852085" y="4186321"/>
            <a:ext cx="3074608" cy="453955"/>
            <a:chOff x="5478797" y="847321"/>
            <a:chExt cx="3074608" cy="453955"/>
          </a:xfrm>
        </p:grpSpPr>
        <p:grpSp>
          <p:nvGrpSpPr>
            <p:cNvPr id="190" name="Google Shape;190;p4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191" name="Google Shape;191;p4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2" name="Google Shape;192;p4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4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94" name="Google Shape;194;p4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5" name="Google Shape;195;p4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4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97" name="Google Shape;197;p4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8" name="Google Shape;198;p4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" name="Google Shape;199;p43"/>
          <p:cNvGrpSpPr/>
          <p:nvPr/>
        </p:nvGrpSpPr>
        <p:grpSpPr>
          <a:xfrm>
            <a:off x="-522276" y="-1302097"/>
            <a:ext cx="7191392" cy="7853482"/>
            <a:chOff x="-522276" y="-1302097"/>
            <a:chExt cx="7191392" cy="7853482"/>
          </a:xfrm>
        </p:grpSpPr>
        <p:sp>
          <p:nvSpPr>
            <p:cNvPr id="200" name="Google Shape;200;p43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3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43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4" name="Google Shape;204;p43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43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206" name="Google Shape;206;p43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3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44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210" name="Google Shape;210;p44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3" name="Google Shape;213;p44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4" name="Google Shape;214;p44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44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16" name="Google Shape;216;p44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17" name="Google Shape;217;p44"/>
          <p:cNvGrpSpPr/>
          <p:nvPr/>
        </p:nvGrpSpPr>
        <p:grpSpPr>
          <a:xfrm>
            <a:off x="7568059" y="4604012"/>
            <a:ext cx="3010303" cy="380634"/>
            <a:chOff x="5446772" y="1743190"/>
            <a:chExt cx="3010303" cy="380634"/>
          </a:xfrm>
        </p:grpSpPr>
        <p:grpSp>
          <p:nvGrpSpPr>
            <p:cNvPr id="218" name="Google Shape;218;p44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19" name="Google Shape;219;p4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0" name="Google Shape;220;p4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4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22" name="Google Shape;222;p4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3" name="Google Shape;223;p4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44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25" name="Google Shape;225;p4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6" name="Google Shape;226;p4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7" name="Google Shape;227;p44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4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b="0" i="0" sz="26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"/>
          <p:cNvSpPr txBox="1"/>
          <p:nvPr>
            <p:ph idx="1" type="subTitle"/>
          </p:nvPr>
        </p:nvSpPr>
        <p:spPr>
          <a:xfrm>
            <a:off x="1394250" y="82467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>
                <a:latin typeface="Barlow ExtraBold"/>
                <a:ea typeface="Barlow ExtraBold"/>
                <a:cs typeface="Barlow ExtraBold"/>
                <a:sym typeface="Barlow ExtraBold"/>
              </a:rPr>
              <a:t>Facultad de Ingeniería Industrial y de Sistemas</a:t>
            </a:r>
            <a:endParaRPr sz="22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53" name="Google Shape;753;p1"/>
          <p:cNvSpPr txBox="1"/>
          <p:nvPr>
            <p:ph type="ctrTitle"/>
          </p:nvPr>
        </p:nvSpPr>
        <p:spPr>
          <a:xfrm>
            <a:off x="1394250" y="229775"/>
            <a:ext cx="63555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 sz="3000">
                <a:latin typeface="Barlow Black"/>
                <a:ea typeface="Barlow Black"/>
                <a:cs typeface="Barlow Black"/>
                <a:sym typeface="Barlow Black"/>
              </a:rPr>
              <a:t>Universidad Nacional de Ingeniería</a:t>
            </a:r>
            <a:endParaRPr sz="3000">
              <a:latin typeface="Barlow Black"/>
              <a:ea typeface="Barlow Black"/>
              <a:cs typeface="Barlow Black"/>
              <a:sym typeface="Barlow Black"/>
            </a:endParaRPr>
          </a:p>
        </p:txBody>
      </p:sp>
      <p:grpSp>
        <p:nvGrpSpPr>
          <p:cNvPr id="754" name="Google Shape;754;p1"/>
          <p:cNvGrpSpPr/>
          <p:nvPr/>
        </p:nvGrpSpPr>
        <p:grpSpPr>
          <a:xfrm rot="10800000">
            <a:off x="6662200" y="3637324"/>
            <a:ext cx="3537150" cy="626796"/>
            <a:chOff x="1199232" y="2120038"/>
            <a:chExt cx="4391793" cy="778339"/>
          </a:xfrm>
        </p:grpSpPr>
        <p:grpSp>
          <p:nvGrpSpPr>
            <p:cNvPr id="755" name="Google Shape;755;p1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1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57" name="Google Shape;757;p1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8" name="Google Shape;758;p1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1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60" name="Google Shape;760;p1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1" name="Google Shape;761;p1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762" name="Google Shape;762;p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63" name="Google Shape;763;p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4" name="Google Shape;764;p1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1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6" name="Google Shape;766;p1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7" name="Google Shape;767;p1"/>
          <p:cNvGrpSpPr/>
          <p:nvPr/>
        </p:nvGrpSpPr>
        <p:grpSpPr>
          <a:xfrm>
            <a:off x="-1696246" y="967904"/>
            <a:ext cx="3599787" cy="1044095"/>
            <a:chOff x="-1431671" y="656504"/>
            <a:chExt cx="3599787" cy="1044095"/>
          </a:xfrm>
        </p:grpSpPr>
        <p:grpSp>
          <p:nvGrpSpPr>
            <p:cNvPr id="768" name="Google Shape;768;p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0" name="Google Shape;770;p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73" name="Google Shape;773;p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4" name="Google Shape;774;p1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775" name="Google Shape;775;p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76" name="Google Shape;776;p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79" name="Google Shape;779;p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0" name="Google Shape;780;p1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82" name="Google Shape;782;p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3" name="Google Shape;783;p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85" name="Google Shape;785;p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6" name="Google Shape;786;p1"/>
          <p:cNvSpPr txBox="1"/>
          <p:nvPr>
            <p:ph idx="1" type="subTitle"/>
          </p:nvPr>
        </p:nvSpPr>
        <p:spPr>
          <a:xfrm>
            <a:off x="1394250" y="3005500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Práctica 2 - Luz del Sur</a:t>
            </a:r>
            <a:endParaRPr b="1" sz="1800"/>
          </a:p>
        </p:txBody>
      </p:sp>
      <p:sp>
        <p:nvSpPr>
          <p:cNvPr id="787" name="Google Shape;787;p1"/>
          <p:cNvSpPr txBox="1"/>
          <p:nvPr>
            <p:ph idx="1" type="subTitle"/>
          </p:nvPr>
        </p:nvSpPr>
        <p:spPr>
          <a:xfrm>
            <a:off x="434950" y="3489150"/>
            <a:ext cx="6355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Curso:</a:t>
            </a:r>
            <a:r>
              <a:rPr lang="en" sz="1800">
                <a:latin typeface="Barlow SemiBold"/>
                <a:ea typeface="Barlow SemiBold"/>
                <a:cs typeface="Barlow SemiBold"/>
                <a:sym typeface="Barlow SemiBold"/>
              </a:rPr>
              <a:t> Sistema de Inteligencia de Negocios</a:t>
            </a:r>
            <a:endParaRPr sz="18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Docente: </a:t>
            </a:r>
            <a:r>
              <a:rPr lang="en" sz="1800">
                <a:latin typeface="Barlow SemiBold"/>
                <a:ea typeface="Barlow SemiBold"/>
                <a:cs typeface="Barlow SemiBold"/>
                <a:sym typeface="Barlow SemiBold"/>
              </a:rPr>
              <a:t>Hilario Aradiel Catañeda </a:t>
            </a:r>
            <a:endParaRPr sz="1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788" name="Google Shape;7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625" y="1366150"/>
            <a:ext cx="1256750" cy="1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1"/>
          <p:cNvSpPr txBox="1"/>
          <p:nvPr>
            <p:ph idx="1" type="subTitle"/>
          </p:nvPr>
        </p:nvSpPr>
        <p:spPr>
          <a:xfrm>
            <a:off x="3135150" y="4652600"/>
            <a:ext cx="2873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Barlow SemiBold"/>
                <a:ea typeface="Barlow SemiBold"/>
                <a:cs typeface="Barlow SemiBold"/>
                <a:sym typeface="Barlow SemiBold"/>
              </a:rPr>
              <a:t>2025-2</a:t>
            </a:r>
            <a:endParaRPr sz="1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MODELO CONCEPTUAL </a:t>
            </a:r>
            <a:endParaRPr/>
          </a:p>
        </p:txBody>
      </p:sp>
      <p:sp>
        <p:nvSpPr>
          <p:cNvPr id="1016" name="Google Shape;1016;p10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17" name="Google Shape;1017;p10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1018" name="Google Shape;1018;p1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19" name="Google Shape;1019;p1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20" name="Google Shape;1020;p1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1" name="Google Shape;1021;p1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22" name="Google Shape;1022;p1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23" name="Google Shape;1023;p1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4" name="Google Shape;1024;p10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1025" name="Google Shape;1025;p1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26" name="Google Shape;1026;p1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7" name="Google Shape;1027;p1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28" name="Google Shape;1028;p1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29" name="Google Shape;1029;p1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0" name="Google Shape;1030;p1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31" name="Google Shape;1031;p1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032" name="Google Shape;1032;p1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1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34" name="Google Shape;1034;p1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35" name="Google Shape;1035;p1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1"/>
          <p:cNvSpPr txBox="1"/>
          <p:nvPr/>
        </p:nvSpPr>
        <p:spPr>
          <a:xfrm>
            <a:off x="3606140" y="1482863"/>
            <a:ext cx="50106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Representan eventos medibles como consumos, facturas, pagos, correcciones o cortes, y guardan valores numéricos que permiten calcular indicadores.</a:t>
            </a:r>
            <a:endParaRPr b="0" i="0" sz="15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1" name="Google Shape;1041;p11"/>
          <p:cNvSpPr txBox="1"/>
          <p:nvPr/>
        </p:nvSpPr>
        <p:spPr>
          <a:xfrm>
            <a:off x="3881690" y="2667043"/>
            <a:ext cx="50106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Aportan el contexto de esos hechos, describiendo el tiempo, el cliente, la tarifa, el segmento, la zona o el concepto, para analizar los datos desde distintos ángulos y explicar las anomalías detectadas.</a:t>
            </a:r>
            <a:endParaRPr b="0" i="0" sz="15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2" name="Google Shape;1042;p11"/>
          <p:cNvSpPr txBox="1"/>
          <p:nvPr/>
        </p:nvSpPr>
        <p:spPr>
          <a:xfrm>
            <a:off x="1869648" y="1482863"/>
            <a:ext cx="173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43" name="Google Shape;1043;p11"/>
          <p:cNvSpPr txBox="1"/>
          <p:nvPr/>
        </p:nvSpPr>
        <p:spPr>
          <a:xfrm>
            <a:off x="1513744" y="2666988"/>
            <a:ext cx="2562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44" name="Google Shape;1044;p11"/>
          <p:cNvSpPr/>
          <p:nvPr/>
        </p:nvSpPr>
        <p:spPr>
          <a:xfrm>
            <a:off x="527251" y="1625069"/>
            <a:ext cx="709200" cy="7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1"/>
          <p:cNvSpPr/>
          <p:nvPr/>
        </p:nvSpPr>
        <p:spPr>
          <a:xfrm>
            <a:off x="669707" y="1767479"/>
            <a:ext cx="424237" cy="424331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"/>
          <p:cNvSpPr/>
          <p:nvPr/>
        </p:nvSpPr>
        <p:spPr>
          <a:xfrm>
            <a:off x="527251" y="2809250"/>
            <a:ext cx="709200" cy="7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11"/>
          <p:cNvGrpSpPr/>
          <p:nvPr/>
        </p:nvGrpSpPr>
        <p:grpSpPr>
          <a:xfrm>
            <a:off x="669410" y="2951631"/>
            <a:ext cx="424675" cy="424331"/>
            <a:chOff x="5543825" y="1573475"/>
            <a:chExt cx="339550" cy="339275"/>
          </a:xfrm>
        </p:grpSpPr>
        <p:sp>
          <p:nvSpPr>
            <p:cNvPr id="1048" name="Google Shape;1048;p11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5" name="Google Shape;1055;p11"/>
          <p:cNvCxnSpPr>
            <a:stCxn id="1044" idx="3"/>
            <a:endCxn id="1042" idx="1"/>
          </p:cNvCxnSpPr>
          <p:nvPr/>
        </p:nvCxnSpPr>
        <p:spPr>
          <a:xfrm>
            <a:off x="1236451" y="1979669"/>
            <a:ext cx="633300" cy="0"/>
          </a:xfrm>
          <a:prstGeom prst="straightConnector1">
            <a:avLst/>
          </a:prstGeom>
          <a:noFill/>
          <a:ln cap="flat" cmpd="sng" w="119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056" name="Google Shape;1056;p11"/>
          <p:cNvCxnSpPr>
            <a:stCxn id="1046" idx="3"/>
          </p:cNvCxnSpPr>
          <p:nvPr/>
        </p:nvCxnSpPr>
        <p:spPr>
          <a:xfrm>
            <a:off x="1236451" y="3163850"/>
            <a:ext cx="382500" cy="16500"/>
          </a:xfrm>
          <a:prstGeom prst="straightConnector1">
            <a:avLst/>
          </a:prstGeom>
          <a:noFill/>
          <a:ln cap="flat" cmpd="sng" w="119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1057" name="Google Shape;1057;p11"/>
          <p:cNvSpPr txBox="1"/>
          <p:nvPr/>
        </p:nvSpPr>
        <p:spPr>
          <a:xfrm>
            <a:off x="1953154" y="489275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y dimensiones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2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Dim_Concepto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063" name="Google Shape;10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50" y="1827325"/>
            <a:ext cx="47625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2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lista y clasifica los conceptos facturados (energéticos, no energéticos, impuestos).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5" name="Google Shape;1065;p12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calcular la proporción de cargos no energéticos en la factura, asegurando transparencia y evitando percepciones de sobrecobro. También ayuda a separar el IGV y a auditar subsidios o peajes según normativa vigente.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6" name="Google Shape;1066;p12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7" name="Google Shape;1067;p12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8" name="Google Shape;1068;p12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2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0" name="Google Shape;1070;p12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071" name="Google Shape;1071;p12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2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p12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Dim_Segmento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4" name="Google Shape;1084;p13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clasifica clientes en grupos (residencial, comercial, industrial).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5" name="Google Shape;1085;p13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posibilita aplicar umbrales distintos de anomalía (θ o z-score) según el segmento, porque no se mide igual un hogar que una industria. Además, ayuda a enfocar esfuerzos en segmentos con mayor impacto económico (ej. morosidad en comerciales grandes).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6" name="Google Shape;1086;p13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7" name="Google Shape;1087;p13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8" name="Google Shape;1088;p13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3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0" name="Google Shape;1090;p13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091" name="Google Shape;1091;p13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8" name="Google Shape;1098;p13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9" name="Google Shape;10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750" y="1576388"/>
            <a:ext cx="37623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4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Dim_Tarifa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05" name="Google Shape;1105;p14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describe el marco tarifario (BT, MT, AT, categoría, estructura).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6" name="Google Shape;1106;p14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calcular la Facturación Teórica (FT) con base en los pliegos regulatorios y comparar con la Facturación Real (FR). Así se cuantifican divergencias de manera justa según el tipo de cliente y vigencia del pliego.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7" name="Google Shape;1107;p14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8" name="Google Shape;1108;p14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9" name="Google Shape;1109;p14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4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14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12" name="Google Shape;1112;p14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9" name="Google Shape;1119;p14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0" name="Google Shape;11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75" y="1392350"/>
            <a:ext cx="4818900" cy="21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5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Dim_Suministro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26" name="Google Shape;1126;p15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identifica el punto de suministro (cliente, contrato, medidor, dirección).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7" name="Google Shape;1127;p15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 la llave para detectar anomalías a nivel individual (ej. divergencia en una factura específica), vincular reclamos con el suministro afectado y distinguir patrones de fraude, lecturas estimadas o clientes reincidentes en problemas.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8" name="Google Shape;1128;p15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9" name="Google Shape;1129;p15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0" name="Google Shape;1130;p15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5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2" name="Google Shape;1132;p15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33" name="Google Shape;1133;p15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15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1" name="Google Shape;11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25" y="1357900"/>
            <a:ext cx="4692601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6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Dim_SucursalSector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7" name="Google Shape;1147;p16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ubica el suministro en la organización geográfica/comercial (empresa, sucursal, sector, zona).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16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sirve para identificar zonas críticas con alta concentración de divergencias, morosidad o cortes mal notificados. Facilita priorizar la gestión operativa en áreas con más reclamos o pérdidas.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9" name="Google Shape;1149;p16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0" name="Google Shape;1150;p16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1" name="Google Shape;1151;p16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6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3" name="Google Shape;1153;p16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54" name="Google Shape;1154;p16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1" name="Google Shape;1161;p16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2" name="Google Shape;1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325" y="1476375"/>
            <a:ext cx="1952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7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Dim_Tiempo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68" name="Google Shape;1168;p17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organizar los hechos por periodos (mes, trimestre, año, vigencia tarifaria).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9" name="Google Shape;1169;p17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comparar facturación teórica vs real en cortes mensuales, medir evolución de consumos anómalos en ventanas de 12 meses, y verificar cumplimiento de notificación de cortes (≥24h/48h) dentro del periodo correcto.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0" name="Google Shape;1170;p17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1" name="Google Shape;1171;p17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2" name="Google Shape;1172;p17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7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4" name="Google Shape;1174;p17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75" name="Google Shape;1175;p17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p17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3" name="Google Shape;1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50" y="1454675"/>
            <a:ext cx="32670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8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Dim_EventoCorte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9" name="Google Shape;1189;p18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describe eventos de interrupción (programados o fortuitos, zona, motivo, umbral de notificación).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0" name="Google Shape;1190;p18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posibilita medir si se cumplió con avisar a los clientes dentro del plazo regulatorio (≥24h/48h). También sirve para correlacionar interrupciones con reclamos posteriores y medir satisfacción del cliente en la gestión de cortes.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1" name="Google Shape;1191;p18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2" name="Google Shape;1192;p18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3" name="Google Shape;1193;p18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8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5" name="Google Shape;1195;p18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96" name="Google Shape;1196;p18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p18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4" name="Google Shape;1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50" y="1363125"/>
            <a:ext cx="4448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9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Dim_EventoCorte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0" name="Google Shape;1210;p19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describe eventos de interrupción (programados o fortuitos, zona, motivo, umbral de notificación).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1" name="Google Shape;1211;p19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posibilita medir si se cumplió con avisar a los clientes dentro del plazo regulatorio (≥24h/48h). También sirve para correlacionar interrupciones con reclamos posteriores y medir satisfacción del cliente en la gestión de cortes.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2" name="Google Shape;1212;p19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3" name="Google Shape;1213;p19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4" name="Google Shape;1214;p19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19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6" name="Google Shape;1216;p19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217" name="Google Shape;1217;p19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4" name="Google Shape;1224;p19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5" name="Google Shape;1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50" y="1363125"/>
            <a:ext cx="4448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95" name="Google Shape;795;p2"/>
          <p:cNvSpPr txBox="1"/>
          <p:nvPr>
            <p:ph idx="4" type="subTitle"/>
          </p:nvPr>
        </p:nvSpPr>
        <p:spPr>
          <a:xfrm>
            <a:off x="1024750" y="1796145"/>
            <a:ext cx="230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Preguntas del Negocio</a:t>
            </a:r>
            <a:endParaRPr/>
          </a:p>
        </p:txBody>
      </p:sp>
      <p:sp>
        <p:nvSpPr>
          <p:cNvPr id="796" name="Google Shape;796;p2"/>
          <p:cNvSpPr txBox="1"/>
          <p:nvPr>
            <p:ph idx="5" type="subTitle"/>
          </p:nvPr>
        </p:nvSpPr>
        <p:spPr>
          <a:xfrm>
            <a:off x="3419221" y="185128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KPI’s Definidos</a:t>
            </a:r>
            <a:endParaRPr/>
          </a:p>
        </p:txBody>
      </p:sp>
      <p:sp>
        <p:nvSpPr>
          <p:cNvPr id="797" name="Google Shape;797;p2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p2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799" name="Google Shape;799;p2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2" name="Google Shape;802;p2"/>
          <p:cNvCxnSpPr>
            <a:stCxn id="803" idx="3"/>
            <a:endCxn id="797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04" name="Google Shape;804;p2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p2"/>
          <p:cNvCxnSpPr>
            <a:stCxn id="806" idx="3"/>
            <a:endCxn id="804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07" name="Google Shape;807;p2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"/>
          <p:cNvSpPr txBox="1"/>
          <p:nvPr>
            <p:ph idx="6" type="subTitle"/>
          </p:nvPr>
        </p:nvSpPr>
        <p:spPr>
          <a:xfrm>
            <a:off x="5813700" y="1730519"/>
            <a:ext cx="23055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Modelo Conceptual</a:t>
            </a:r>
            <a:endParaRPr/>
          </a:p>
        </p:txBody>
      </p:sp>
      <p:grpSp>
        <p:nvGrpSpPr>
          <p:cNvPr id="809" name="Google Shape;809;p2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10" name="Google Shape;810;p2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2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21" name="Google Shape;821;p2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2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6" name="Google Shape;826;p2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3" name="Google Shape;803;p2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27" name="Google Shape;827;p2"/>
          <p:cNvCxnSpPr>
            <a:stCxn id="826" idx="3"/>
            <a:endCxn id="807" idx="1"/>
          </p:cNvCxnSpPr>
          <p:nvPr/>
        </p:nvCxnSpPr>
        <p:spPr>
          <a:xfrm flipH="1" rot="10800000">
            <a:off x="68061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28" name="Google Shape;828;p2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Fuentes OLTP</a:t>
            </a:r>
            <a:endParaRPr/>
          </a:p>
        </p:txBody>
      </p:sp>
      <p:sp>
        <p:nvSpPr>
          <p:cNvPr id="829" name="Google Shape;829;p2"/>
          <p:cNvSpPr txBox="1"/>
          <p:nvPr>
            <p:ph idx="2" type="subTitle"/>
          </p:nvPr>
        </p:nvSpPr>
        <p:spPr>
          <a:xfrm>
            <a:off x="3419225" y="3193824"/>
            <a:ext cx="23055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Evidencia Técnica</a:t>
            </a:r>
            <a:endParaRPr/>
          </a:p>
        </p:txBody>
      </p:sp>
      <p:sp>
        <p:nvSpPr>
          <p:cNvPr id="830" name="Google Shape;830;p2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Google Shape;831;p2"/>
          <p:cNvCxnSpPr>
            <a:stCxn id="832" idx="3"/>
            <a:endCxn id="830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33" name="Google Shape;833;p2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p2"/>
          <p:cNvCxnSpPr>
            <a:stCxn id="835" idx="3"/>
            <a:endCxn id="833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grpSp>
        <p:nvGrpSpPr>
          <p:cNvPr id="836" name="Google Shape;836;p2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7" name="Google Shape;837;p2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2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46" name="Google Shape;846;p2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2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5" name="Google Shape;835;p2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0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Hecho_Facturacion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1" name="Google Shape;1231;p20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almacena cada factura emitida con sus importes, consumos y conceptos cobrados.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2" name="Google Shape;1232;p20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 la base para calcular la divergencia entre Facturación Real (FR) y Teórica (FT), excluyendo IGV.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desagregar importes en energéticos vs no energéticos, para transparencia y auditoría regulatoria.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 visibilidad al detalle por concepto (ej. alumbrado, reconexión, subsidios) gracias a la relación con Dim_Concepto.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ver el impacto económico directo de anomalías detectadas en consumos.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3" name="Google Shape;1233;p20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4" name="Google Shape;1234;p20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5" name="Google Shape;1235;p20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0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7" name="Google Shape;1237;p20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238" name="Google Shape;1238;p20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5" name="Google Shape;1245;p20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6" name="Google Shape;1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125" y="979025"/>
            <a:ext cx="41529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1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Hecho_Consumo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2" name="Google Shape;1252;p21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registra la energía medida en los medidores (kWh, kVarh, kVA) por periodo y suministro.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3" name="Google Shape;1253;p21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Alimenta el cálculo de Facturación Teórica (FT) bajo la estructura tarifaria.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Contiene métricas de consumo atípico (z-robusto, estacionalidad), cruciales para detectar anomalías tempranas antes de la facturación.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Relacionado con el segmento y tarifa, ayuda a distinguir si las desviaciones son propias de un cliente, un grupo, o un error sistémico.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4" name="Google Shape;1254;p21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5" name="Google Shape;1255;p21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6" name="Google Shape;1256;p21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1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8" name="Google Shape;1258;p21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259" name="Google Shape;1259;p21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21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Google Shape;1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200" y="1138450"/>
            <a:ext cx="3524000" cy="3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22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Hecho_Cobranza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3" name="Google Shape;1273;p22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almacena los pagos, fechas, importes pendientes y días de mora asociados a facturas.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4" name="Google Shape;1274;p22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medir la morosidad asociada a anomalías (ej. si las facturas divergentes son más propensas a no ser pagadas).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Brinda la base para calcular el impacto financiero real de los errores de facturación.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Conecta con el área de Finanzas para ver cuánto capital se pierde o retrasa debido a problemas de medición/facturación.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5" name="Google Shape;1275;p22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6" name="Google Shape;1276;p22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7" name="Google Shape;1277;p22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22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9" name="Google Shape;1279;p22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280" name="Google Shape;1280;p22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7" name="Google Shape;1287;p22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8" name="Google Shape;12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975" y="1100154"/>
            <a:ext cx="3234500" cy="39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3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Hecho_Correcciones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94" name="Google Shape;1294;p23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registra casos de ajustes a facturas, reclamos y tiempos de corrección.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5" name="Google Shape;1295;p23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Distingue entre correcciones proactivas (antes del reclamo) y reactivas (después del reclamo), midiendo eficiencia en gestión.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calcular el tiempo promedio/mediano de regularización de una anomalía.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Refleja la calidad de procesos internos y su impacto en la satisfacción del cliente y en la reputación regulatoria.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6" name="Google Shape;1296;p23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7" name="Google Shape;1297;p23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8" name="Google Shape;1298;p23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23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0" name="Google Shape;1300;p23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301" name="Google Shape;1301;p23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8" name="Google Shape;1308;p23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800" y="1378425"/>
            <a:ext cx="39719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Hecho_Cortes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15" name="Google Shape;1315;p24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guarda los eventos de interrupciones (programadas o fortuitas), clientes afectados y notificación asociada.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6" name="Google Shape;1316;p24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calcular el índice de notificación oportuna (≥24h/48h).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Identifica zonas o sectores con más cortes no notificados.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Facilita cruzar cortes con reclamos posteriores y analizar si los eventos afectan indicadores de transparencia y satisfacción.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7" name="Google Shape;1317;p24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Utilidad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8" name="Google Shape;1318;p24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Para el contexto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9" name="Google Shape;1319;p24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4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Google Shape;1321;p24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322" name="Google Shape;1322;p24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9" name="Google Shape;1329;p24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0" name="Google Shape;1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975" y="1378425"/>
            <a:ext cx="43910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25"/>
          <p:cNvSpPr txBox="1"/>
          <p:nvPr>
            <p:ph type="title"/>
          </p:nvPr>
        </p:nvSpPr>
        <p:spPr>
          <a:xfrm>
            <a:off x="2303175" y="600550"/>
            <a:ext cx="51135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Diagrama completo</a:t>
            </a:r>
            <a:endParaRPr/>
          </a:p>
        </p:txBody>
      </p:sp>
      <p:grpSp>
        <p:nvGrpSpPr>
          <p:cNvPr id="1336" name="Google Shape;1336;p25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1337" name="Google Shape;1337;p2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338" name="Google Shape;1338;p2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39" name="Google Shape;1339;p2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0" name="Google Shape;1340;p2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341" name="Google Shape;1341;p2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42" name="Google Shape;1342;p2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3" name="Google Shape;1343;p25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45" name="Google Shape;1345;p2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6" name="Google Shape;1346;p2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347" name="Google Shape;1347;p2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48" name="Google Shape;1348;p2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9" name="Google Shape;1349;p2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350" name="Google Shape;1350;p2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51" name="Google Shape;1351;p2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2" name="Google Shape;1352;p2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353" name="Google Shape;1353;p2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4" name="Google Shape;1354;p2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5" name="Google Shape;1355;p25"/>
          <p:cNvSpPr txBox="1"/>
          <p:nvPr/>
        </p:nvSpPr>
        <p:spPr>
          <a:xfrm>
            <a:off x="1366225" y="2629150"/>
            <a:ext cx="62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https://drive.google.com/file/d/1A0H1osmfAtF85C0ckRnI5LhXY_ZNytFB/view?usp=sharing</a:t>
            </a:r>
            <a:endParaRPr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38765354b1a_0_0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INV. DE FUENTES OLTP</a:t>
            </a:r>
            <a:endParaRPr/>
          </a:p>
        </p:txBody>
      </p:sp>
      <p:sp>
        <p:nvSpPr>
          <p:cNvPr id="1361" name="Google Shape;1361;g38765354b1a_0_0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62" name="Google Shape;1362;g38765354b1a_0_0"/>
          <p:cNvGrpSpPr/>
          <p:nvPr/>
        </p:nvGrpSpPr>
        <p:grpSpPr>
          <a:xfrm flipH="1">
            <a:off x="6775879" y="3868747"/>
            <a:ext cx="3599787" cy="1044105"/>
            <a:chOff x="-1431671" y="656497"/>
            <a:chExt cx="3599787" cy="1044105"/>
          </a:xfrm>
        </p:grpSpPr>
        <p:grpSp>
          <p:nvGrpSpPr>
            <p:cNvPr id="1363" name="Google Shape;1363;g38765354b1a_0_0"/>
            <p:cNvGrpSpPr/>
            <p:nvPr/>
          </p:nvGrpSpPr>
          <p:grpSpPr>
            <a:xfrm>
              <a:off x="-368508" y="1432869"/>
              <a:ext cx="1567047" cy="45661"/>
              <a:chOff x="1754675" y="2661275"/>
              <a:chExt cx="1945675" cy="56700"/>
            </a:xfrm>
          </p:grpSpPr>
          <p:cxnSp>
            <p:nvCxnSpPr>
              <p:cNvPr id="1364" name="Google Shape;1364;g38765354b1a_0_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65" name="Google Shape;1365;g38765354b1a_0_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g38765354b1a_0_0"/>
            <p:cNvGrpSpPr/>
            <p:nvPr/>
          </p:nvGrpSpPr>
          <p:grpSpPr>
            <a:xfrm>
              <a:off x="-766480" y="1564414"/>
              <a:ext cx="1561280" cy="136187"/>
              <a:chOff x="1754675" y="2824000"/>
              <a:chExt cx="4728285" cy="412439"/>
            </a:xfrm>
          </p:grpSpPr>
          <p:sp>
            <p:nvSpPr>
              <p:cNvPr id="1367" name="Google Shape;1367;g38765354b1a_0_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68" name="Google Shape;1368;g38765354b1a_0_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9" name="Google Shape;1369;g38765354b1a_0_0"/>
            <p:cNvGrpSpPr/>
            <p:nvPr/>
          </p:nvGrpSpPr>
          <p:grpSpPr>
            <a:xfrm>
              <a:off x="-1431671" y="1201089"/>
              <a:ext cx="3070084" cy="102363"/>
              <a:chOff x="1779150" y="2604263"/>
              <a:chExt cx="3811875" cy="127112"/>
            </a:xfrm>
          </p:grpSpPr>
          <p:sp>
            <p:nvSpPr>
              <p:cNvPr id="1370" name="Google Shape;1370;g38765354b1a_0_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1" name="Google Shape;1371;g38765354b1a_0_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2" name="Google Shape;1372;g38765354b1a_0_0"/>
            <p:cNvGrpSpPr/>
            <p:nvPr/>
          </p:nvGrpSpPr>
          <p:grpSpPr>
            <a:xfrm>
              <a:off x="-856941" y="773806"/>
              <a:ext cx="2877996" cy="223763"/>
              <a:chOff x="1748550" y="2064750"/>
              <a:chExt cx="3573375" cy="277863"/>
            </a:xfrm>
          </p:grpSpPr>
          <p:sp>
            <p:nvSpPr>
              <p:cNvPr id="1373" name="Google Shape;1373;g38765354b1a_0_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4" name="Google Shape;1374;g38765354b1a_0_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5" name="Google Shape;1375;g38765354b1a_0_0"/>
            <p:cNvGrpSpPr/>
            <p:nvPr/>
          </p:nvGrpSpPr>
          <p:grpSpPr>
            <a:xfrm>
              <a:off x="-856882" y="656497"/>
              <a:ext cx="2430997" cy="185534"/>
              <a:chOff x="1748547" y="1392116"/>
              <a:chExt cx="5911958" cy="451312"/>
            </a:xfrm>
          </p:grpSpPr>
          <p:sp>
            <p:nvSpPr>
              <p:cNvPr id="1376" name="Google Shape;1376;g38765354b1a_0_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7" name="Google Shape;1377;g38765354b1a_0_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8" name="Google Shape;1378;g38765354b1a_0_0"/>
            <p:cNvGrpSpPr/>
            <p:nvPr/>
          </p:nvGrpSpPr>
          <p:grpSpPr>
            <a:xfrm>
              <a:off x="-842187" y="1064765"/>
              <a:ext cx="3010303" cy="45661"/>
              <a:chOff x="1766900" y="2869225"/>
              <a:chExt cx="3737650" cy="56700"/>
            </a:xfrm>
          </p:grpSpPr>
          <p:cxnSp>
            <p:nvCxnSpPr>
              <p:cNvPr id="1379" name="Google Shape;1379;g38765354b1a_0_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80" name="Google Shape;1380;g38765354b1a_0_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6"/>
          <p:cNvSpPr txBox="1"/>
          <p:nvPr/>
        </p:nvSpPr>
        <p:spPr>
          <a:xfrm>
            <a:off x="3325054" y="174510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OLTP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aphicFrame>
        <p:nvGraphicFramePr>
          <p:cNvPr id="1386" name="Google Shape;1386;p26"/>
          <p:cNvGraphicFramePr/>
          <p:nvPr/>
        </p:nvGraphicFramePr>
        <p:xfrm>
          <a:off x="347575" y="2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{42C83BDA-F37A-471A-8B63-02959727F243}</a:tableStyleId>
              </a:tblPr>
              <a:tblGrid>
                <a:gridCol w="1331625"/>
                <a:gridCol w="896100"/>
                <a:gridCol w="795675"/>
                <a:gridCol w="2221600"/>
                <a:gridCol w="921075"/>
                <a:gridCol w="2435200"/>
              </a:tblGrid>
              <a:tr h="76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 usuaria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Tecnología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 actualización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Observaciones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32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Comercial de Facturación (Billing)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Comercial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OLTP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Ingesta/ETL con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análisis en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 / Mensual (cierre)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primaria de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Contiene facturas, conceptos (energéticos/no energéticos), IGV, notas de crédito. Separar IGV para divergencia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 vs FR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sin impuestos. Normalizar catálogo de conceptos.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13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HES/MDM (Medición)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Operaciones / Medición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Medición inteligente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 para VEE y series;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análisis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Casi tiempo real / Diario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KWh, kW, kVA y eventos. Base para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detección temprana de anomalías (z-robusto, estacionalidad). Reglas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VEE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obligatorias.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13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de Cobranzas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Finanzas / Comercial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pagos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Pagos, fechas, moras, refinanciaciones. Cruce con facturas (factura_id) para </a:t>
                      </a: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morosidad en anomalías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Cuidar integridad referencial y fechas.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7"/>
          <p:cNvSpPr txBox="1"/>
          <p:nvPr/>
        </p:nvSpPr>
        <p:spPr>
          <a:xfrm>
            <a:off x="3325054" y="174510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1"/>
              <a:buFont typeface="Arial"/>
              <a:buNone/>
            </a:pPr>
            <a:r>
              <a:rPr b="0" i="0" lang="en" sz="2501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OLTP</a:t>
            </a:r>
            <a:endParaRPr b="0" i="0" sz="2501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aphicFrame>
        <p:nvGraphicFramePr>
          <p:cNvPr id="1392" name="Google Shape;1392;p27"/>
          <p:cNvGraphicFramePr/>
          <p:nvPr/>
        </p:nvGraphicFramePr>
        <p:xfrm>
          <a:off x="129450" y="2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{42C83BDA-F37A-471A-8B63-02959727F243}</a:tableStyleId>
              </a:tblPr>
              <a:tblGrid>
                <a:gridCol w="1022425"/>
                <a:gridCol w="993075"/>
                <a:gridCol w="1180100"/>
                <a:gridCol w="2195275"/>
                <a:gridCol w="886925"/>
                <a:gridCol w="2451425"/>
              </a:tblGrid>
              <a:tr h="117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Reclamos y Correcciones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Atención al Cliente / Comercial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casos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Reclamos, correcciones, tiempos. Distinguir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proactiva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vs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reactiva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calcular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días de regularización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68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OMS – Interrupciones (Cortes)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Operaciones / Atención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 cortes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real / Diario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Cortes programados/fortuitos, zonas y clientes afectados. KPI de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 oportuna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(≥24/48h). Requiere cruce con maestro de clientes.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58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Catálogo de Tarifas y Conceptos Regulatorios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Regulación / Comercial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 de referencia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(repositorio maestro); mantenimiento con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Parquet); consulta en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 / Power BI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Según pliego (mensual/anual)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Parámetros para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clasificación de conceptos.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Versionado y vigencia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indispensables.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7" name="Google Shape;1397;p28"/>
          <p:cNvGraphicFramePr/>
          <p:nvPr/>
        </p:nvGraphicFramePr>
        <p:xfrm>
          <a:off x="334775" y="6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{42C83BDA-F37A-471A-8B63-02959727F243}</a:tableStyleId>
              </a:tblPr>
              <a:tblGrid>
                <a:gridCol w="896300"/>
                <a:gridCol w="869825"/>
                <a:gridCol w="905975"/>
                <a:gridCol w="2059250"/>
                <a:gridCol w="1075350"/>
                <a:gridCol w="2667750"/>
              </a:tblGrid>
              <a:tr h="15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 de Clientes y Suministros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Comercial / Regulación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 / Semanal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Suministro, cliente, medidor, sucursal/sector, segmento. Usar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SCD2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historia (cambios de tarifa/segmento/dirección).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90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Diccionario Semántico y Catálogos de Negocio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 / Gobierno de Datos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Repositorio semántico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(metadata); edición/repaso en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validaciones con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CSV/JSON para linaje); visualización en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Según actualizaciones de BI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Estandariza nombres, definiciones, unidades y responsables. Base de </a:t>
                      </a:r>
                      <a:r>
                        <a:rPr b="1"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veracidad y reproducibilidad</a:t>
                      </a:r>
                      <a:r>
                        <a:rPr lang="e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KPIs.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PREGUNTAS DEL NEGOCIO</a:t>
            </a:r>
            <a:endParaRPr/>
          </a:p>
        </p:txBody>
      </p:sp>
      <p:sp>
        <p:nvSpPr>
          <p:cNvPr id="857" name="Google Shape;857;p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8" name="Google Shape;858;p3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859" name="Google Shape;859;p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60" name="Google Shape;860;p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1" name="Google Shape;861;p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2" name="Google Shape;862;p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63" name="Google Shape;863;p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64" name="Google Shape;864;p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3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866" name="Google Shape;866;p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67" name="Google Shape;867;p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69" name="Google Shape;869;p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70" name="Google Shape;870;p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1" name="Google Shape;871;p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72" name="Google Shape;87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73" name="Google Shape;873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4" name="Google Shape;874;p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75" name="Google Shape;875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76" name="Google Shape;876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9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EVIDENCIA TÉCNICA</a:t>
            </a:r>
            <a:endParaRPr/>
          </a:p>
        </p:txBody>
      </p:sp>
      <p:sp>
        <p:nvSpPr>
          <p:cNvPr id="1403" name="Google Shape;1403;p29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404" name="Google Shape;1404;p29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1405" name="Google Shape;1405;p2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406" name="Google Shape;140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07" name="Google Shape;140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8" name="Google Shape;1408;p2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409" name="Google Shape;140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10" name="Google Shape;141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1" name="Google Shape;1411;p29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1412" name="Google Shape;141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13" name="Google Shape;141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4" name="Google Shape;1414;p2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415" name="Google Shape;1415;p2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16" name="Google Shape;1416;p2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7" name="Google Shape;1417;p2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418" name="Google Shape;1418;p2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19" name="Google Shape;1419;p2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0" name="Google Shape;1420;p2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421" name="Google Shape;1421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22" name="Google Shape;1422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0"/>
          <p:cNvSpPr txBox="1"/>
          <p:nvPr>
            <p:ph type="title"/>
          </p:nvPr>
        </p:nvSpPr>
        <p:spPr>
          <a:xfrm>
            <a:off x="720000" y="272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CARGA DE ARCHIVOS</a:t>
            </a:r>
            <a:endParaRPr/>
          </a:p>
        </p:txBody>
      </p:sp>
      <p:sp>
        <p:nvSpPr>
          <p:cNvPr id="1428" name="Google Shape;1428;p30"/>
          <p:cNvSpPr txBox="1"/>
          <p:nvPr>
            <p:ph idx="1" type="subTitle"/>
          </p:nvPr>
        </p:nvSpPr>
        <p:spPr>
          <a:xfrm>
            <a:off x="221788" y="931650"/>
            <a:ext cx="3040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1.- Encendemos nuestra máquina virtual.</a:t>
            </a:r>
            <a:endParaRPr/>
          </a:p>
        </p:txBody>
      </p:sp>
      <p:pic>
        <p:nvPicPr>
          <p:cNvPr id="1429" name="Google Shape;14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25" y="1289938"/>
            <a:ext cx="2903327" cy="153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30"/>
          <p:cNvSpPr txBox="1"/>
          <p:nvPr>
            <p:ph idx="1" type="subTitle"/>
          </p:nvPr>
        </p:nvSpPr>
        <p:spPr>
          <a:xfrm>
            <a:off x="6195600" y="845575"/>
            <a:ext cx="2813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2.- Abrimos nuestro distribuidor de hadoop Hortonworks (localhost:1080)</a:t>
            </a:r>
            <a:endParaRPr/>
          </a:p>
        </p:txBody>
      </p:sp>
      <p:pic>
        <p:nvPicPr>
          <p:cNvPr id="1431" name="Google Shape;143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488" y="1355800"/>
            <a:ext cx="2903326" cy="13889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30"/>
          <p:cNvSpPr txBox="1"/>
          <p:nvPr>
            <p:ph idx="1" type="subTitle"/>
          </p:nvPr>
        </p:nvSpPr>
        <p:spPr>
          <a:xfrm>
            <a:off x="2854350" y="2841600"/>
            <a:ext cx="343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3.- Abrimos nuestro herramienta web Ambari</a:t>
            </a:r>
            <a:endParaRPr/>
          </a:p>
        </p:txBody>
      </p:sp>
      <p:pic>
        <p:nvPicPr>
          <p:cNvPr id="1433" name="Google Shape;143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0300" y="3272520"/>
            <a:ext cx="3435300" cy="163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1"/>
          <p:cNvSpPr txBox="1"/>
          <p:nvPr>
            <p:ph type="title"/>
          </p:nvPr>
        </p:nvSpPr>
        <p:spPr>
          <a:xfrm>
            <a:off x="720000" y="272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CARGA DE ARCHIVOS</a:t>
            </a:r>
            <a:endParaRPr/>
          </a:p>
        </p:txBody>
      </p:sp>
      <p:sp>
        <p:nvSpPr>
          <p:cNvPr id="1439" name="Google Shape;1439;p31"/>
          <p:cNvSpPr txBox="1"/>
          <p:nvPr>
            <p:ph idx="1" type="subTitle"/>
          </p:nvPr>
        </p:nvSpPr>
        <p:spPr>
          <a:xfrm>
            <a:off x="221788" y="931650"/>
            <a:ext cx="3040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4.- Ingresamos a la opción de File View</a:t>
            </a:r>
            <a:endParaRPr/>
          </a:p>
        </p:txBody>
      </p:sp>
      <p:sp>
        <p:nvSpPr>
          <p:cNvPr id="1440" name="Google Shape;1440;p31"/>
          <p:cNvSpPr txBox="1"/>
          <p:nvPr>
            <p:ph idx="1" type="subTitle"/>
          </p:nvPr>
        </p:nvSpPr>
        <p:spPr>
          <a:xfrm>
            <a:off x="6195600" y="845575"/>
            <a:ext cx="2813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5.- Creamos nuestro directorio</a:t>
            </a:r>
            <a:endParaRPr/>
          </a:p>
        </p:txBody>
      </p:sp>
      <p:sp>
        <p:nvSpPr>
          <p:cNvPr id="1441" name="Google Shape;1441;p31"/>
          <p:cNvSpPr txBox="1"/>
          <p:nvPr>
            <p:ph idx="1" type="subTitle"/>
          </p:nvPr>
        </p:nvSpPr>
        <p:spPr>
          <a:xfrm>
            <a:off x="2854350" y="2841600"/>
            <a:ext cx="343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6.- Subimos nuestros archivos con los datos .csv</a:t>
            </a:r>
            <a:endParaRPr/>
          </a:p>
        </p:txBody>
      </p:sp>
      <p:pic>
        <p:nvPicPr>
          <p:cNvPr id="1442" name="Google Shape;14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00" y="1316150"/>
            <a:ext cx="3563545" cy="14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Google Shape;144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2700" y="1188225"/>
            <a:ext cx="3431295" cy="16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9650" y="3166725"/>
            <a:ext cx="4164701" cy="19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2"/>
          <p:cNvSpPr txBox="1"/>
          <p:nvPr>
            <p:ph type="title"/>
          </p:nvPr>
        </p:nvSpPr>
        <p:spPr>
          <a:xfrm>
            <a:off x="720000" y="272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CREACIÓN DE TABLA</a:t>
            </a:r>
            <a:endParaRPr/>
          </a:p>
        </p:txBody>
      </p:sp>
      <p:sp>
        <p:nvSpPr>
          <p:cNvPr id="1450" name="Google Shape;1450;p32"/>
          <p:cNvSpPr txBox="1"/>
          <p:nvPr>
            <p:ph idx="1" type="subTitle"/>
          </p:nvPr>
        </p:nvSpPr>
        <p:spPr>
          <a:xfrm>
            <a:off x="221788" y="931650"/>
            <a:ext cx="3040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1.- Ingresamos a la opción de Hive View</a:t>
            </a:r>
            <a:endParaRPr/>
          </a:p>
        </p:txBody>
      </p:sp>
      <p:sp>
        <p:nvSpPr>
          <p:cNvPr id="1451" name="Google Shape;1451;p32"/>
          <p:cNvSpPr txBox="1"/>
          <p:nvPr>
            <p:ph idx="1" type="subTitle"/>
          </p:nvPr>
        </p:nvSpPr>
        <p:spPr>
          <a:xfrm>
            <a:off x="5802050" y="845575"/>
            <a:ext cx="3206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2.- Ingresamos el script de creación de tabla</a:t>
            </a:r>
            <a:endParaRPr/>
          </a:p>
        </p:txBody>
      </p:sp>
      <p:sp>
        <p:nvSpPr>
          <p:cNvPr id="1452" name="Google Shape;1452;p32"/>
          <p:cNvSpPr txBox="1"/>
          <p:nvPr>
            <p:ph idx="1" type="subTitle"/>
          </p:nvPr>
        </p:nvSpPr>
        <p:spPr>
          <a:xfrm>
            <a:off x="928225" y="3476475"/>
            <a:ext cx="343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3.- Actualizamos la página y verificamos su creación</a:t>
            </a:r>
            <a:endParaRPr/>
          </a:p>
        </p:txBody>
      </p:sp>
      <p:pic>
        <p:nvPicPr>
          <p:cNvPr id="1453" name="Google Shape;14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00" y="1258975"/>
            <a:ext cx="4032125" cy="19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5550" y="1258975"/>
            <a:ext cx="3903075" cy="1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8950" y="3341574"/>
            <a:ext cx="3435299" cy="17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Top 5 Tarifa con mayor consumo total</a:t>
            </a:r>
            <a:endParaRPr/>
          </a:p>
        </p:txBody>
      </p:sp>
      <p:pic>
        <p:nvPicPr>
          <p:cNvPr id="1461" name="Google Shape;1461;p33"/>
          <p:cNvPicPr preferRelativeResize="0"/>
          <p:nvPr/>
        </p:nvPicPr>
        <p:blipFill rotWithShape="1">
          <a:blip r:embed="rId3">
            <a:alphaModFix/>
          </a:blip>
          <a:srcRect b="56022" l="27593" r="13293" t="9115"/>
          <a:stretch/>
        </p:blipFill>
        <p:spPr>
          <a:xfrm>
            <a:off x="451950" y="1582863"/>
            <a:ext cx="3389575" cy="25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/>
          <p:cNvPicPr preferRelativeResize="0"/>
          <p:nvPr/>
        </p:nvPicPr>
        <p:blipFill rotWithShape="1">
          <a:blip r:embed="rId3">
            <a:alphaModFix/>
          </a:blip>
          <a:srcRect b="26063" l="27970" r="12915" t="46150"/>
          <a:stretch/>
        </p:blipFill>
        <p:spPr>
          <a:xfrm>
            <a:off x="4726000" y="1614075"/>
            <a:ext cx="4150299" cy="25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4"/>
          <p:cNvSpPr txBox="1"/>
          <p:nvPr>
            <p:ph type="title"/>
          </p:nvPr>
        </p:nvSpPr>
        <p:spPr>
          <a:xfrm>
            <a:off x="2291700" y="1645325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900"/>
              <a:t>Muchas Gracias</a:t>
            </a:r>
            <a:endParaRPr sz="6900"/>
          </a:p>
        </p:txBody>
      </p:sp>
      <p:grpSp>
        <p:nvGrpSpPr>
          <p:cNvPr id="1468" name="Google Shape;1468;p34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1469" name="Google Shape;1469;p34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470" name="Google Shape;1470;p3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71" name="Google Shape;1471;p3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2" name="Google Shape;1472;p34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473" name="Google Shape;1473;p3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74" name="Google Shape;1474;p3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5" name="Google Shape;1475;p34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1476" name="Google Shape;1476;p3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77" name="Google Shape;1477;p3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8" name="Google Shape;1478;p34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479" name="Google Shape;1479;p34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80" name="Google Shape;1480;p34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1" name="Google Shape;1481;p34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482" name="Google Shape;1482;p3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83" name="Google Shape;1483;p3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4" name="Google Shape;1484;p34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485" name="Google Shape;1485;p3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86" name="Google Shape;1486;p3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Preguntas del Negocio</a:t>
            </a:r>
            <a:endParaRPr/>
          </a:p>
        </p:txBody>
      </p:sp>
      <p:sp>
        <p:nvSpPr>
          <p:cNvPr id="882" name="Google Shape;882;p4"/>
          <p:cNvSpPr txBox="1"/>
          <p:nvPr>
            <p:ph idx="1" type="subTitle"/>
          </p:nvPr>
        </p:nvSpPr>
        <p:spPr>
          <a:xfrm>
            <a:off x="720000" y="1170700"/>
            <a:ext cx="23595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¿Qué segmentos/tarifas priorizar por impacto en ingresos y satisfacción del cliente en el próximo trimestre?</a:t>
            </a:r>
            <a:endParaRPr sz="1000"/>
          </a:p>
        </p:txBody>
      </p:sp>
      <p:sp>
        <p:nvSpPr>
          <p:cNvPr id="883" name="Google Shape;883;p4"/>
          <p:cNvSpPr txBox="1"/>
          <p:nvPr>
            <p:ph idx="2" type="subTitle"/>
          </p:nvPr>
        </p:nvSpPr>
        <p:spPr>
          <a:xfrm>
            <a:off x="720000" y="22304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¿Cuáles son los principales motivos de contacto y reclamo vinculados a facturación e interrupciones y cómo reducirlos?</a:t>
            </a:r>
            <a:endParaRPr sz="1000"/>
          </a:p>
        </p:txBody>
      </p:sp>
      <p:sp>
        <p:nvSpPr>
          <p:cNvPr id="884" name="Google Shape;884;p4"/>
          <p:cNvSpPr txBox="1"/>
          <p:nvPr>
            <p:ph idx="3" type="subTitle"/>
          </p:nvPr>
        </p:nvSpPr>
        <p:spPr>
          <a:xfrm>
            <a:off x="720000" y="3585900"/>
            <a:ext cx="23595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¿Qué cohortes muestran mayor probabilidad de atraso y cómo inciden cargos adicionales y cortes/reconexiones en el pago oportuno?</a:t>
            </a:r>
            <a:endParaRPr sz="1000"/>
          </a:p>
        </p:txBody>
      </p:sp>
      <p:sp>
        <p:nvSpPr>
          <p:cNvPr id="885" name="Google Shape;885;p4"/>
          <p:cNvSpPr txBox="1"/>
          <p:nvPr>
            <p:ph idx="4" type="subTitle"/>
          </p:nvPr>
        </p:nvSpPr>
        <p:spPr>
          <a:xfrm>
            <a:off x="6276100" y="1141975"/>
            <a:ext cx="2359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¿Qué patrones de perfil de carga y eventos (manipulación, lectura estimada) anteceden reclamos por cobro excesivo?</a:t>
            </a:r>
            <a:endParaRPr sz="1000"/>
          </a:p>
        </p:txBody>
      </p:sp>
      <p:sp>
        <p:nvSpPr>
          <p:cNvPr id="886" name="Google Shape;886;p4"/>
          <p:cNvSpPr txBox="1"/>
          <p:nvPr>
            <p:ph idx="5" type="subTitle"/>
          </p:nvPr>
        </p:nvSpPr>
        <p:spPr>
          <a:xfrm>
            <a:off x="6276100" y="2273100"/>
            <a:ext cx="2359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¿Qué clientes presentan desajustes entre consumo validado y montos facturados por concepto (energía, demanda, alumbrado, reconexión)?</a:t>
            </a:r>
            <a:endParaRPr sz="1000"/>
          </a:p>
        </p:txBody>
      </p:sp>
      <p:sp>
        <p:nvSpPr>
          <p:cNvPr id="887" name="Google Shape;887;p4"/>
          <p:cNvSpPr txBox="1"/>
          <p:nvPr>
            <p:ph idx="6" type="subTitle"/>
          </p:nvPr>
        </p:nvSpPr>
        <p:spPr>
          <a:xfrm>
            <a:off x="6276103" y="37095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¿Qué clientes y zonas concentran mayor tiempo sin suministro y qué efecto tiene en reclamos, compensaciones y facturación?</a:t>
            </a:r>
            <a:endParaRPr sz="1000"/>
          </a:p>
        </p:txBody>
      </p:sp>
      <p:sp>
        <p:nvSpPr>
          <p:cNvPr id="888" name="Google Shape;888;p4"/>
          <p:cNvSpPr txBox="1"/>
          <p:nvPr>
            <p:ph idx="2" type="subTitle"/>
          </p:nvPr>
        </p:nvSpPr>
        <p:spPr>
          <a:xfrm>
            <a:off x="3392250" y="1811225"/>
            <a:ext cx="2359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¿En qué zonas/segmentos se concentran anomalías de consumo vs. factura y cuál es su impacto económico estimado?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89" name="Google Shape;889;p4"/>
          <p:cNvGrpSpPr/>
          <p:nvPr/>
        </p:nvGrpSpPr>
        <p:grpSpPr>
          <a:xfrm>
            <a:off x="376443" y="1318387"/>
            <a:ext cx="343566" cy="298943"/>
            <a:chOff x="889275" y="861850"/>
            <a:chExt cx="487950" cy="424575"/>
          </a:xfrm>
        </p:grpSpPr>
        <p:sp>
          <p:nvSpPr>
            <p:cNvPr id="890" name="Google Shape;890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4"/>
          <p:cNvGrpSpPr/>
          <p:nvPr/>
        </p:nvGrpSpPr>
        <p:grpSpPr>
          <a:xfrm>
            <a:off x="376443" y="2501687"/>
            <a:ext cx="343566" cy="298943"/>
            <a:chOff x="889275" y="861850"/>
            <a:chExt cx="487950" cy="424575"/>
          </a:xfrm>
        </p:grpSpPr>
        <p:sp>
          <p:nvSpPr>
            <p:cNvPr id="895" name="Google Shape;895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4"/>
          <p:cNvGrpSpPr/>
          <p:nvPr/>
        </p:nvGrpSpPr>
        <p:grpSpPr>
          <a:xfrm>
            <a:off x="376443" y="3980787"/>
            <a:ext cx="343566" cy="298943"/>
            <a:chOff x="889275" y="861850"/>
            <a:chExt cx="487950" cy="424575"/>
          </a:xfrm>
        </p:grpSpPr>
        <p:sp>
          <p:nvSpPr>
            <p:cNvPr id="900" name="Google Shape;900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4"/>
          <p:cNvGrpSpPr/>
          <p:nvPr/>
        </p:nvGrpSpPr>
        <p:grpSpPr>
          <a:xfrm>
            <a:off x="4400218" y="1593037"/>
            <a:ext cx="343566" cy="298943"/>
            <a:chOff x="889275" y="861850"/>
            <a:chExt cx="487950" cy="424575"/>
          </a:xfrm>
        </p:grpSpPr>
        <p:sp>
          <p:nvSpPr>
            <p:cNvPr id="905" name="Google Shape;905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9" name="Google Shape;909;p4"/>
          <p:cNvGrpSpPr/>
          <p:nvPr/>
        </p:nvGrpSpPr>
        <p:grpSpPr>
          <a:xfrm>
            <a:off x="8635593" y="1341487"/>
            <a:ext cx="343566" cy="298943"/>
            <a:chOff x="889275" y="861850"/>
            <a:chExt cx="487950" cy="424575"/>
          </a:xfrm>
        </p:grpSpPr>
        <p:sp>
          <p:nvSpPr>
            <p:cNvPr id="910" name="Google Shape;910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4"/>
          <p:cNvGrpSpPr/>
          <p:nvPr/>
        </p:nvGrpSpPr>
        <p:grpSpPr>
          <a:xfrm>
            <a:off x="8635593" y="2482787"/>
            <a:ext cx="343566" cy="298943"/>
            <a:chOff x="889275" y="861850"/>
            <a:chExt cx="487950" cy="424575"/>
          </a:xfrm>
        </p:grpSpPr>
        <p:sp>
          <p:nvSpPr>
            <p:cNvPr id="915" name="Google Shape;915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4"/>
          <p:cNvGrpSpPr/>
          <p:nvPr/>
        </p:nvGrpSpPr>
        <p:grpSpPr>
          <a:xfrm>
            <a:off x="8635593" y="3980787"/>
            <a:ext cx="343566" cy="298943"/>
            <a:chOff x="889275" y="861850"/>
            <a:chExt cx="487950" cy="424575"/>
          </a:xfrm>
        </p:grpSpPr>
        <p:sp>
          <p:nvSpPr>
            <p:cNvPr id="920" name="Google Shape;920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p4"/>
          <p:cNvSpPr txBox="1"/>
          <p:nvPr>
            <p:ph idx="2" type="subTitle"/>
          </p:nvPr>
        </p:nvSpPr>
        <p:spPr>
          <a:xfrm>
            <a:off x="3392250" y="3413700"/>
            <a:ext cx="23595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rgbClr val="000000"/>
                </a:solidFill>
              </a:rPr>
              <a:t>¿Qué canal resuelve más rápido las consultas/reclamos de facturación y cortes? ¿Dónde reasignar recursos?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25" name="Google Shape;925;p4"/>
          <p:cNvGrpSpPr/>
          <p:nvPr/>
        </p:nvGrpSpPr>
        <p:grpSpPr>
          <a:xfrm>
            <a:off x="4400218" y="3195512"/>
            <a:ext cx="343566" cy="298943"/>
            <a:chOff x="889275" y="861850"/>
            <a:chExt cx="487950" cy="424575"/>
          </a:xfrm>
        </p:grpSpPr>
        <p:sp>
          <p:nvSpPr>
            <p:cNvPr id="926" name="Google Shape;926;p4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4"/>
          <p:cNvGrpSpPr/>
          <p:nvPr/>
        </p:nvGrpSpPr>
        <p:grpSpPr>
          <a:xfrm>
            <a:off x="805928" y="1848125"/>
            <a:ext cx="343561" cy="345359"/>
            <a:chOff x="-3852025" y="2764950"/>
            <a:chExt cx="291450" cy="293000"/>
          </a:xfrm>
        </p:grpSpPr>
        <p:sp>
          <p:nvSpPr>
            <p:cNvPr id="931" name="Google Shape;931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3" name="Google Shape;933;p4"/>
          <p:cNvSpPr txBox="1"/>
          <p:nvPr>
            <p:ph idx="7" type="subTitle"/>
          </p:nvPr>
        </p:nvSpPr>
        <p:spPr>
          <a:xfrm>
            <a:off x="1149500" y="1899300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Facturación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34" name="Google Shape;934;p4"/>
          <p:cNvGrpSpPr/>
          <p:nvPr/>
        </p:nvGrpSpPr>
        <p:grpSpPr>
          <a:xfrm>
            <a:off x="805928" y="3108825"/>
            <a:ext cx="343561" cy="345359"/>
            <a:chOff x="-3852025" y="2764950"/>
            <a:chExt cx="291450" cy="293000"/>
          </a:xfrm>
        </p:grpSpPr>
        <p:sp>
          <p:nvSpPr>
            <p:cNvPr id="935" name="Google Shape;935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4"/>
          <p:cNvSpPr txBox="1"/>
          <p:nvPr>
            <p:ph idx="7" type="subTitle"/>
          </p:nvPr>
        </p:nvSpPr>
        <p:spPr>
          <a:xfrm>
            <a:off x="1149500" y="3160000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Reclamos, Interrupciones, Facturación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38" name="Google Shape;938;p4"/>
          <p:cNvGrpSpPr/>
          <p:nvPr/>
        </p:nvGrpSpPr>
        <p:grpSpPr>
          <a:xfrm>
            <a:off x="805928" y="4550100"/>
            <a:ext cx="343561" cy="345359"/>
            <a:chOff x="-3852025" y="2764950"/>
            <a:chExt cx="291450" cy="293000"/>
          </a:xfrm>
        </p:grpSpPr>
        <p:sp>
          <p:nvSpPr>
            <p:cNvPr id="939" name="Google Shape;939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4"/>
          <p:cNvSpPr txBox="1"/>
          <p:nvPr>
            <p:ph idx="7" type="subTitle"/>
          </p:nvPr>
        </p:nvSpPr>
        <p:spPr>
          <a:xfrm>
            <a:off x="1149500" y="4601275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Cobranzas, Facturación, Catálogo Tarifas y Conceptos Regulatorios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42" name="Google Shape;942;p4"/>
          <p:cNvGrpSpPr/>
          <p:nvPr/>
        </p:nvGrpSpPr>
        <p:grpSpPr>
          <a:xfrm>
            <a:off x="3478266" y="2614925"/>
            <a:ext cx="343561" cy="345359"/>
            <a:chOff x="-3852025" y="2764950"/>
            <a:chExt cx="291450" cy="293000"/>
          </a:xfrm>
        </p:grpSpPr>
        <p:sp>
          <p:nvSpPr>
            <p:cNvPr id="943" name="Google Shape;943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4"/>
          <p:cNvSpPr txBox="1"/>
          <p:nvPr>
            <p:ph idx="7" type="subTitle"/>
          </p:nvPr>
        </p:nvSpPr>
        <p:spPr>
          <a:xfrm>
            <a:off x="3821838" y="2666100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Facturación, Clientes, Suministros, HES/MDM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46" name="Google Shape;946;p4"/>
          <p:cNvGrpSpPr/>
          <p:nvPr/>
        </p:nvGrpSpPr>
        <p:grpSpPr>
          <a:xfrm>
            <a:off x="3478278" y="4075025"/>
            <a:ext cx="343561" cy="345359"/>
            <a:chOff x="-3852025" y="2764950"/>
            <a:chExt cx="291450" cy="293000"/>
          </a:xfrm>
        </p:grpSpPr>
        <p:sp>
          <p:nvSpPr>
            <p:cNvPr id="947" name="Google Shape;947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4"/>
          <p:cNvSpPr txBox="1"/>
          <p:nvPr>
            <p:ph idx="7" type="subTitle"/>
          </p:nvPr>
        </p:nvSpPr>
        <p:spPr>
          <a:xfrm>
            <a:off x="3821850" y="4126200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 y Cortes, OMS-Interrupciones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50" name="Google Shape;950;p4"/>
          <p:cNvGrpSpPr/>
          <p:nvPr/>
        </p:nvGrpSpPr>
        <p:grpSpPr>
          <a:xfrm>
            <a:off x="6362128" y="1945687"/>
            <a:ext cx="343561" cy="345359"/>
            <a:chOff x="-3852025" y="2764950"/>
            <a:chExt cx="291450" cy="293000"/>
          </a:xfrm>
        </p:grpSpPr>
        <p:sp>
          <p:nvSpPr>
            <p:cNvPr id="951" name="Google Shape;951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3" name="Google Shape;953;p4"/>
          <p:cNvSpPr txBox="1"/>
          <p:nvPr>
            <p:ph idx="7" type="subTitle"/>
          </p:nvPr>
        </p:nvSpPr>
        <p:spPr>
          <a:xfrm>
            <a:off x="6705700" y="1996863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 y Cortes, HES/MDM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54" name="Google Shape;954;p4"/>
          <p:cNvGrpSpPr/>
          <p:nvPr/>
        </p:nvGrpSpPr>
        <p:grpSpPr>
          <a:xfrm>
            <a:off x="6362128" y="3172300"/>
            <a:ext cx="343561" cy="345359"/>
            <a:chOff x="-3852025" y="2764950"/>
            <a:chExt cx="291450" cy="293000"/>
          </a:xfrm>
        </p:grpSpPr>
        <p:sp>
          <p:nvSpPr>
            <p:cNvPr id="955" name="Google Shape;955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Google Shape;957;p4"/>
          <p:cNvSpPr txBox="1"/>
          <p:nvPr>
            <p:ph idx="7" type="subTitle"/>
          </p:nvPr>
        </p:nvSpPr>
        <p:spPr>
          <a:xfrm>
            <a:off x="6705700" y="3223475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HES/MDM, Facturación, Catálogo Tarifas y Conceptos Regulatorios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58" name="Google Shape;958;p4"/>
          <p:cNvGrpSpPr/>
          <p:nvPr/>
        </p:nvGrpSpPr>
        <p:grpSpPr>
          <a:xfrm>
            <a:off x="6362128" y="4550100"/>
            <a:ext cx="343561" cy="345359"/>
            <a:chOff x="-3852025" y="2764950"/>
            <a:chExt cx="291450" cy="293000"/>
          </a:xfrm>
        </p:grpSpPr>
        <p:sp>
          <p:nvSpPr>
            <p:cNvPr id="959" name="Google Shape;959;p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1" name="Google Shape;961;p4"/>
          <p:cNvSpPr txBox="1"/>
          <p:nvPr>
            <p:ph idx="7" type="subTitle"/>
          </p:nvPr>
        </p:nvSpPr>
        <p:spPr>
          <a:xfrm>
            <a:off x="6705700" y="4601275"/>
            <a:ext cx="1929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 y Cortes, OMS-Interrupciones, Facturación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KPI’S DEFINIDOS</a:t>
            </a:r>
            <a:endParaRPr/>
          </a:p>
        </p:txBody>
      </p:sp>
      <p:sp>
        <p:nvSpPr>
          <p:cNvPr id="967" name="Google Shape;967;p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68" name="Google Shape;968;p5"/>
          <p:cNvGrpSpPr/>
          <p:nvPr/>
        </p:nvGrpSpPr>
        <p:grpSpPr>
          <a:xfrm flipH="1">
            <a:off x="6775879" y="3868746"/>
            <a:ext cx="3599787" cy="1044103"/>
            <a:chOff x="-1431671" y="656496"/>
            <a:chExt cx="3599787" cy="1044103"/>
          </a:xfrm>
        </p:grpSpPr>
        <p:grpSp>
          <p:nvGrpSpPr>
            <p:cNvPr id="969" name="Google Shape;969;p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70" name="Google Shape;970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71" name="Google Shape;971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2" name="Google Shape;972;p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73" name="Google Shape;973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74" name="Google Shape;974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5" name="Google Shape;975;p5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976" name="Google Shape;976;p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77" name="Google Shape;977;p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8" name="Google Shape;978;p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79" name="Google Shape;979;p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80" name="Google Shape;980;p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1" name="Google Shape;981;p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82" name="Google Shape;982;p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83" name="Google Shape;983;p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4" name="Google Shape;984;p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85" name="Google Shape;985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86" name="Google Shape;986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1" name="Google Shape;991;p6"/>
          <p:cNvGraphicFramePr/>
          <p:nvPr/>
        </p:nvGraphicFramePr>
        <p:xfrm>
          <a:off x="1577538" y="8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{0930D744-31A4-4EBF-A9F7-3A6B9EBEE729}</a:tableStyleId>
              </a:tblPr>
              <a:tblGrid>
                <a:gridCol w="1708350"/>
                <a:gridCol w="4280575"/>
              </a:tblGrid>
              <a:tr h="65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Objetivo estratégico asociado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Garantizar exactitud en la facturación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Definición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Porcentaje de suministros cuya factura difiere significativamente de la facturación esperada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Fórmula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(# Suministros con |FR – FT| / FT &gt; θ) ÷ (# Suministros) × 100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100" u="none" cap="none" strike="noStrike"/>
                        <a:t>Aclaración: Se aplica antes de IGV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Unidad de medida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Frecuencia de medición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Mensual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Fuente de datos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Sistema de Facturación, HES/MDM, Maestro de Clientes y Suministros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Responsable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Área Comercial / Facturación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≤ 2%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Umbrales (semáforo)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Verde ≤ 2% | Amarillo 2–5% | Rojo &gt; 5%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2" name="Google Shape;992;p6"/>
          <p:cNvSpPr txBox="1"/>
          <p:nvPr/>
        </p:nvSpPr>
        <p:spPr>
          <a:xfrm>
            <a:off x="1577675" y="55975"/>
            <a:ext cx="598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Tasa de divergencia de facturación teórica vs. real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7" name="Google Shape;997;p7"/>
          <p:cNvGraphicFramePr/>
          <p:nvPr/>
        </p:nvGraphicFramePr>
        <p:xfrm>
          <a:off x="1706400" y="8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{0930D744-31A4-4EBF-A9F7-3A6B9EBEE729}</a:tableStyleId>
              </a:tblPr>
              <a:tblGrid>
                <a:gridCol w="1550900"/>
                <a:gridCol w="4180300"/>
              </a:tblGrid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Objetivo estratégico asociado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Transparentar la estructura tarifaria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Definición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Porcentaje de la factura correspondiente a cargos adicionales (alumbrado público, reconexiones, subsidios)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Fórmula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(Σ Cargos no energéticos ÷ Σ Factura Total) × 100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Unidad de medida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Frecuencia de medición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Mensual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Fuente de datos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Sistema de Facturación, Sistema de Cobranzas, Catálogo de Tarifas y Conceptos Regulatorios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Responsable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Área Comercial / Regulación y Comercial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≤ 15%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Umbrales (semáforo)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Verde ≤ 15% | Amarillo 15–20% | Rojo &gt; 20%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8" name="Google Shape;998;p7"/>
          <p:cNvSpPr txBox="1"/>
          <p:nvPr/>
        </p:nvSpPr>
        <p:spPr>
          <a:xfrm>
            <a:off x="1706400" y="0"/>
            <a:ext cx="5731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Proporción de cargos no energéticos sobre la factura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" name="Google Shape;1003;p8"/>
          <p:cNvGraphicFramePr/>
          <p:nvPr/>
        </p:nvGraphicFramePr>
        <p:xfrm>
          <a:off x="1706400" y="8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{0930D744-31A4-4EBF-A9F7-3A6B9EBEE729}</a:tableStyleId>
              </a:tblPr>
              <a:tblGrid>
                <a:gridCol w="1625500"/>
                <a:gridCol w="4105700"/>
              </a:tblGrid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Objetivo estratégico asociado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Resolver discrepancias de facturación sin necesidad de reclamo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Definición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Tiempo promedio en días para identificar y corregir facturas anómalas detectadas por el sistema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Fórmula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Σ (Tiempo de corrección) ÷ # Facturas corregidas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Unidad de medida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Días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Frecuencia de medición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Mensual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Fuente de datos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Sistema de Facturación, Gestión de Reclamos y Correcciones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Responsable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Área Comercial / Analítica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≤ 1 día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Umbrales (semáforo)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Verde ≤ 1 | Amarillo 1–3 | Rojo &gt; 3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4" name="Google Shape;1004;p8"/>
          <p:cNvSpPr txBox="1"/>
          <p:nvPr/>
        </p:nvSpPr>
        <p:spPr>
          <a:xfrm>
            <a:off x="1706400" y="147925"/>
            <a:ext cx="5731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promedio de regularización de facturación anómala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" name="Google Shape;1009;p9"/>
          <p:cNvGraphicFramePr/>
          <p:nvPr/>
        </p:nvGraphicFramePr>
        <p:xfrm>
          <a:off x="1706400" y="7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{0930D744-31A4-4EBF-A9F7-3A6B9EBEE729}</a:tableStyleId>
              </a:tblPr>
              <a:tblGrid>
                <a:gridCol w="1756025"/>
                <a:gridCol w="3975175"/>
              </a:tblGrid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Objetivo estratégico asociado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Reducir riesgo financiero por impagos en clientes con facturación irregular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Definición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Porcentaje de facturas vencidas en clientes con consumos o facturación atípica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Fórmula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(# Facturas vencidas en consumos anómalos ÷ # Facturas totales) × 100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Unidad de medida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Frecuencia de medición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Mensual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Fuente de datos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Sistema de Facturación, Sistema de Cobranzas, HES/MDM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Responsable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Área Comercial / Cobranzas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Meta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≤ 2%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Umbrales (semáforo)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Verde ≤ 2% | Amarillo 2–5% | Rojo &gt; 5%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0" name="Google Shape;1010;p9"/>
          <p:cNvSpPr txBox="1"/>
          <p:nvPr/>
        </p:nvSpPr>
        <p:spPr>
          <a:xfrm>
            <a:off x="1706400" y="168075"/>
            <a:ext cx="57312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Tasa de morosidad en facturación anómala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