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21.gif" ContentType="image/gi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jpeg" ContentType="image/jpeg"/>
  <Override PartName="/ppt/media/image22.jpeg" ContentType="image/jpeg"/>
  <Override PartName="/ppt/media/image23.png" ContentType="image/png"/>
  <Override PartName="/ppt/media/image2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6800" cy="1371492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160" cy="228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160" cy="79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image" Target="../media/image21.gif"/><Relationship Id="rId4" Type="http://schemas.openxmlformats.org/officeDocument/2006/relationships/image" Target="../media/image22.jpe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116840" y="3934800"/>
            <a:ext cx="15085440" cy="4155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000" spc="-1" strike="noStrike" cap="all">
                <a:solidFill>
                  <a:srgbClr val="253957"/>
                </a:solidFill>
                <a:latin typeface="Arial Narrow"/>
                <a:ea typeface="Helvetica Light"/>
              </a:rPr>
              <a:t>MIEMcam web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929440"/>
            <a:ext cx="13402800" cy="2770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253957"/>
                </a:solidFill>
                <a:latin typeface="Arial Narrow"/>
                <a:ea typeface="Arial Narrow"/>
              </a:rPr>
              <a:t>Выполнили:</a:t>
            </a:r>
            <a:endParaRPr b="0" lang="ru-RU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253957"/>
                </a:solidFill>
                <a:latin typeface="Arial Narrow"/>
                <a:ea typeface="Arial Narrow"/>
              </a:rPr>
              <a:t>Куркин Александр</a:t>
            </a:r>
            <a:endParaRPr b="0" lang="ru-RU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253957"/>
                </a:solidFill>
                <a:latin typeface="Arial Narrow"/>
                <a:ea typeface="Arial Narrow"/>
              </a:rPr>
              <a:t>Николенко Михаил</a:t>
            </a:r>
            <a:endParaRPr b="0" lang="ru-RU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42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360"/>
            <a:ext cx="13042800" cy="1423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253957"/>
                </a:solidFill>
                <a:latin typeface="Arial Narrow"/>
                <a:ea typeface="Helvetica Light"/>
              </a:rPr>
              <a:t>Разработка веб-приложений</a:t>
            </a:r>
            <a:endParaRPr b="0" lang="ru-RU" sz="4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Преподаватель: Трубочкина Надежда Константиновна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895120"/>
            <a:ext cx="9442440" cy="569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253957"/>
                </a:solidFill>
                <a:latin typeface="Arial Narrow"/>
                <a:ea typeface="Arial Narrow"/>
              </a:rPr>
              <a:t>Москва, 2021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506960" y="1330560"/>
            <a:ext cx="2165400" cy="27918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185840" y="2972880"/>
            <a:ext cx="21488400" cy="231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Current temporary architecture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9" name="Line 2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7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MIEM media technology laboratory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1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11040" y="620640"/>
            <a:ext cx="1213920" cy="1213920"/>
          </a:xfrm>
          <a:prstGeom prst="rect">
            <a:avLst/>
          </a:prstGeom>
          <a:ln w="12700">
            <a:noFill/>
          </a:ln>
        </p:spPr>
      </p:pic>
      <p:pic>
        <p:nvPicPr>
          <p:cNvPr id="172" name="Рисунок 4" descr=""/>
          <p:cNvPicPr/>
          <p:nvPr/>
        </p:nvPicPr>
        <p:blipFill>
          <a:blip r:embed="rId2"/>
          <a:stretch/>
        </p:blipFill>
        <p:spPr>
          <a:xfrm>
            <a:off x="9524160" y="5283000"/>
            <a:ext cx="12289320" cy="6510240"/>
          </a:xfrm>
          <a:prstGeom prst="rect">
            <a:avLst/>
          </a:prstGeom>
          <a:ln w="0">
            <a:noFill/>
          </a:ln>
        </p:spPr>
      </p:pic>
      <p:sp>
        <p:nvSpPr>
          <p:cNvPr id="173" name="CustomShape 4"/>
          <p:cNvSpPr/>
          <p:nvPr/>
        </p:nvSpPr>
        <p:spPr>
          <a:xfrm>
            <a:off x="1107360" y="5016960"/>
            <a:ext cx="7308720" cy="7505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Current features: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KMS and Java server placed in the hosting with personal static IP so client has direct access to the Java server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Hosting connected to the university internal network through VPN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Process: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Client direcly connects to the Java server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Java server generate command to Kurento media server to implement pipeline which receive video from particular IP camera and flush it through WebRTC endpoint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Client receives video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185840" y="2972880"/>
            <a:ext cx="21488400" cy="231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000" spc="-1" strike="noStrike" cap="all">
                <a:solidFill>
                  <a:srgbClr val="253957"/>
                </a:solidFill>
                <a:latin typeface="Arial Narrow"/>
                <a:ea typeface="Helvetica Light"/>
              </a:rPr>
              <a:t>Achieved and anticipate results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5" name="Line 2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7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MIEM media technology laboratory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7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11040" y="620640"/>
            <a:ext cx="1213920" cy="1213920"/>
          </a:xfrm>
          <a:prstGeom prst="rect">
            <a:avLst/>
          </a:prstGeom>
          <a:ln w="12700">
            <a:noFill/>
          </a:ln>
        </p:spPr>
      </p:pic>
      <p:sp>
        <p:nvSpPr>
          <p:cNvPr id="178" name="CustomShape 4"/>
          <p:cNvSpPr/>
          <p:nvPr/>
        </p:nvSpPr>
        <p:spPr>
          <a:xfrm>
            <a:off x="1107360" y="5016960"/>
            <a:ext cx="7308720" cy="7505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Achieved results: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Implemented temporary architecture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Client application is created and embedded into MIEMcam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Video from a camera successfully shows at mobile client of MIEMcam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TODO: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Integrate TURN server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79" name="Рисунок 4" descr="Изображение выглядит как текст, электроник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9516240" y="5023440"/>
            <a:ext cx="7674120" cy="7674120"/>
          </a:xfrm>
          <a:prstGeom prst="rect">
            <a:avLst/>
          </a:prstGeom>
          <a:ln w="0">
            <a:noFill/>
          </a:ln>
        </p:spPr>
      </p:pic>
      <p:pic>
        <p:nvPicPr>
          <p:cNvPr id="180" name="Рисунок 5" descr=""/>
          <p:cNvPicPr/>
          <p:nvPr/>
        </p:nvPicPr>
        <p:blipFill>
          <a:blip r:embed="rId3"/>
          <a:stretch/>
        </p:blipFill>
        <p:spPr>
          <a:xfrm>
            <a:off x="17611920" y="6455520"/>
            <a:ext cx="3353760" cy="3375000"/>
          </a:xfrm>
          <a:prstGeom prst="rect">
            <a:avLst/>
          </a:prstGeom>
          <a:ln w="0"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17909640" y="9813240"/>
            <a:ext cx="3483000" cy="904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50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MIEMapp</a:t>
            </a:r>
            <a:endParaRPr b="0" lang="ru-RU" sz="5000" spc="-1" strike="noStrike">
              <a:latin typeface="Arial"/>
            </a:endParaRPr>
          </a:p>
        </p:txBody>
      </p:sp>
      <p:pic>
        <p:nvPicPr>
          <p:cNvPr id="182" name="Рисунок 9" descr="Изображение выглядит как текст, электроника, снимок экрана&#10;&#10;Автоматически созданное описание"/>
          <p:cNvPicPr/>
          <p:nvPr/>
        </p:nvPicPr>
        <p:blipFill>
          <a:blip r:embed="rId4"/>
          <a:stretch/>
        </p:blipFill>
        <p:spPr>
          <a:xfrm>
            <a:off x="11679480" y="5578920"/>
            <a:ext cx="3295080" cy="663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185840" y="2972880"/>
            <a:ext cx="21488400" cy="231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000" spc="-1" strike="noStrike" cap="all">
                <a:solidFill>
                  <a:srgbClr val="253957"/>
                </a:solidFill>
                <a:latin typeface="Arial Narrow"/>
                <a:ea typeface="Helvetica Light"/>
              </a:rPr>
              <a:t>Conclusion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4" name="Line 2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7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MIEM media technology laboratory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6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11040" y="620640"/>
            <a:ext cx="1213920" cy="1213920"/>
          </a:xfrm>
          <a:prstGeom prst="rect">
            <a:avLst/>
          </a:prstGeom>
          <a:ln w="12700"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1107360" y="5016960"/>
            <a:ext cx="7308720" cy="7505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1196280" y="5169600"/>
            <a:ext cx="9107640" cy="7505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I strongly believe that MIEMcam application make process of work of MIEM media center becomes more convenient and confident and quality of further media center produced content will rise on a higher level.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Thank you for listening!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1066040" y="4920120"/>
            <a:ext cx="2251080" cy="29023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7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16072200" cy="231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Оглавление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200960" y="5394960"/>
            <a:ext cx="21505320" cy="712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b="0" lang="af-ZA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Постановка задачи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MIEM media technology laboratory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11040" y="620640"/>
            <a:ext cx="1213920" cy="12139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7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1209600" y="2972880"/>
            <a:ext cx="16072200" cy="231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Постановка задачи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200960" y="5394960"/>
            <a:ext cx="21505320" cy="712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b="0" lang="af-ZA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Наша разработка - сайт, объединяющий все медиа-сервисы МИЭМ. На момент презентации проекта реализовано управление камерами в аудиториях, назначение записи лекций и наложение эффектов на фото. Дополнительно реализованы просмотр и управление расписанием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b="0" lang="af-ZA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Целевая аудитория проекта – работники медиацентра МИЭМ. Сайт призван помочь упростить их текущий рабочий процесс, а именно проведение записи, сохранения и монтажа видео с различных мероприятий в аудиториях университета. Если раньше для этого нужно было пользоваться множеством различных программ и приложений, то в нашем проекте мы собрали все нужные для работы интрументы в один веб-сервис.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b="0" lang="af-ZA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MIEM media technology laboratory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0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11040" y="620640"/>
            <a:ext cx="1213920" cy="12139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15640" y="2972880"/>
            <a:ext cx="21505320" cy="231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Problem Description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7000" spc="-1" strike="noStrike">
              <a:latin typeface="Arial"/>
            </a:endParaRPr>
          </a:p>
        </p:txBody>
      </p:sp>
      <p:sp>
        <p:nvSpPr>
          <p:cNvPr id="132" name="Line 2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7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MIEM media technology laboratory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4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11040" y="620640"/>
            <a:ext cx="1213920" cy="1213920"/>
          </a:xfrm>
          <a:prstGeom prst="rect">
            <a:avLst/>
          </a:prstGeom>
          <a:ln w="12700">
            <a:noFill/>
          </a:ln>
        </p:spPr>
      </p:pic>
      <p:pic>
        <p:nvPicPr>
          <p:cNvPr id="135" name="Рисунок 2" descr=""/>
          <p:cNvPicPr/>
          <p:nvPr/>
        </p:nvPicPr>
        <p:blipFill>
          <a:blip r:embed="rId2"/>
          <a:stretch/>
        </p:blipFill>
        <p:spPr>
          <a:xfrm>
            <a:off x="12858480" y="4953960"/>
            <a:ext cx="9981000" cy="661320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4"/>
          <p:cNvSpPr/>
          <p:nvPr/>
        </p:nvSpPr>
        <p:spPr>
          <a:xfrm>
            <a:off x="1107360" y="4975920"/>
            <a:ext cx="7638120" cy="7546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253957"/>
                </a:solidFill>
                <a:latin typeface="Arial Narrow"/>
                <a:ea typeface="Helvetica Light"/>
              </a:rPr>
              <a:t>MIEM media center needs an approach to  control universities cameras in auditories through a mobile application from all over the world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0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107360" y="4975920"/>
            <a:ext cx="7638120" cy="7546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253957"/>
                </a:solidFill>
                <a:latin typeface="Arial Narrow"/>
                <a:ea typeface="Helvetica Light"/>
              </a:rPr>
              <a:t>Camera placed in the university internal network but its video should be available on the Internet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Helvetica Light"/>
              </a:rPr>
              <a:t>Camera video should be available in a mobile client and in a browser client without additional plugins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Helvetica Light"/>
              </a:rPr>
              <a:t>Camera video showing should have the least possible latency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0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115640" y="2972880"/>
            <a:ext cx="21505320" cy="231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Task demands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9" name="Line 3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7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MIEM media technology laboratory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1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11040" y="620640"/>
            <a:ext cx="1213920" cy="1213920"/>
          </a:xfrm>
          <a:prstGeom prst="rect">
            <a:avLst/>
          </a:prstGeom>
          <a:ln w="12700">
            <a:noFill/>
          </a:ln>
        </p:spPr>
      </p:pic>
      <p:pic>
        <p:nvPicPr>
          <p:cNvPr id="142" name="Рисунок 3" descr=""/>
          <p:cNvPicPr/>
          <p:nvPr/>
        </p:nvPicPr>
        <p:blipFill>
          <a:blip r:embed="rId2"/>
          <a:stretch/>
        </p:blipFill>
        <p:spPr>
          <a:xfrm>
            <a:off x="11536560" y="4146120"/>
            <a:ext cx="11144880" cy="768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115640" y="2972880"/>
            <a:ext cx="21505320" cy="231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Webrtc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4" name="Line 2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7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MIEM media technology laboratory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6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11040" y="620640"/>
            <a:ext cx="1213920" cy="1213920"/>
          </a:xfrm>
          <a:prstGeom prst="rect">
            <a:avLst/>
          </a:prstGeom>
          <a:ln w="12700"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1107360" y="5016960"/>
            <a:ext cx="7308720" cy="7505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Helvetica Light"/>
              </a:rPr>
              <a:t>Real time latency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Full browser support (for further development)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Designed to resolve most of the WEB media streaming problems (NAT traversal e.g.)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8" name="Рисунок 5" descr=""/>
          <p:cNvPicPr/>
          <p:nvPr/>
        </p:nvPicPr>
        <p:blipFill>
          <a:blip r:embed="rId2"/>
          <a:stretch/>
        </p:blipFill>
        <p:spPr>
          <a:xfrm>
            <a:off x="8760960" y="4142520"/>
            <a:ext cx="13904280" cy="81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209600" y="2972880"/>
            <a:ext cx="21488400" cy="231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Kurento media server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0" name="Line 2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7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MIEM media technology laboratory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2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11040" y="620640"/>
            <a:ext cx="1213920" cy="1213920"/>
          </a:xfrm>
          <a:prstGeom prst="rect">
            <a:avLst/>
          </a:prstGeom>
          <a:ln w="12700">
            <a:noFill/>
          </a:ln>
        </p:spPr>
      </p:pic>
      <p:pic>
        <p:nvPicPr>
          <p:cNvPr id="153" name="Рисунок 4" descr=""/>
          <p:cNvPicPr/>
          <p:nvPr/>
        </p:nvPicPr>
        <p:blipFill>
          <a:blip r:embed="rId2"/>
          <a:stretch/>
        </p:blipFill>
        <p:spPr>
          <a:xfrm>
            <a:off x="13283640" y="8027280"/>
            <a:ext cx="7487640" cy="461736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4"/>
          <p:cNvSpPr/>
          <p:nvPr/>
        </p:nvSpPr>
        <p:spPr>
          <a:xfrm>
            <a:off x="1107360" y="5016960"/>
            <a:ext cx="7308720" cy="7505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Helvetica Light"/>
              </a:rPr>
              <a:t>Swiss-army knife for WebRTC development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Allows to create media pipeline which receives RTSP video and converts it to the WebRTC endpoint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KMS controlled by a special Kurento protocol so it requires an additional server which translates client commands to the language, understandable by KMS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5" name="Рисунок 4" descr=""/>
          <p:cNvPicPr/>
          <p:nvPr/>
        </p:nvPicPr>
        <p:blipFill>
          <a:blip r:embed="rId3"/>
          <a:stretch/>
        </p:blipFill>
        <p:spPr>
          <a:xfrm>
            <a:off x="12498480" y="2729520"/>
            <a:ext cx="9007560" cy="459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209600" y="2972880"/>
            <a:ext cx="21488400" cy="231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Turn server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7" name="Line 2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7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MIEM media technology laboratory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9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11040" y="620640"/>
            <a:ext cx="1213920" cy="1213920"/>
          </a:xfrm>
          <a:prstGeom prst="rect">
            <a:avLst/>
          </a:prstGeom>
          <a:ln w="12700">
            <a:noFill/>
          </a:ln>
        </p:spPr>
      </p:pic>
      <p:pic>
        <p:nvPicPr>
          <p:cNvPr id="160" name="Рисунок 3" descr=""/>
          <p:cNvPicPr/>
          <p:nvPr/>
        </p:nvPicPr>
        <p:blipFill>
          <a:blip r:embed="rId2"/>
          <a:stretch/>
        </p:blipFill>
        <p:spPr>
          <a:xfrm>
            <a:off x="10342080" y="4127400"/>
            <a:ext cx="12359880" cy="710820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1107360" y="5016960"/>
            <a:ext cx="7308720" cy="7505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Resolve double NAT problem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Allow to host media server on the inner university servers without personal IP addres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Implements different sequrity features such as authorization, protection of media server from attacks and others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85840" y="2972880"/>
            <a:ext cx="21488400" cy="231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Solution architecture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3" name="Line 2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7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MIEM media technology laboratory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5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11040" y="620640"/>
            <a:ext cx="1213920" cy="1213920"/>
          </a:xfrm>
          <a:prstGeom prst="rect">
            <a:avLst/>
          </a:prstGeom>
          <a:ln w="12700">
            <a:noFill/>
          </a:ln>
        </p:spPr>
      </p:pic>
      <p:pic>
        <p:nvPicPr>
          <p:cNvPr id="166" name="Рисунок 4" descr=""/>
          <p:cNvPicPr/>
          <p:nvPr/>
        </p:nvPicPr>
        <p:blipFill>
          <a:blip r:embed="rId2"/>
          <a:stretch/>
        </p:blipFill>
        <p:spPr>
          <a:xfrm>
            <a:off x="10812240" y="4134960"/>
            <a:ext cx="11804760" cy="7805160"/>
          </a:xfrm>
          <a:prstGeom prst="rect">
            <a:avLst/>
          </a:prstGeom>
          <a:ln w="0">
            <a:noFill/>
          </a:ln>
        </p:spPr>
      </p:pic>
      <p:sp>
        <p:nvSpPr>
          <p:cNvPr id="167" name="CustomShape 4"/>
          <p:cNvSpPr/>
          <p:nvPr/>
        </p:nvSpPr>
        <p:spPr>
          <a:xfrm>
            <a:off x="1107360" y="5016960"/>
            <a:ext cx="7308720" cy="7505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Client authorizes in TURN server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TURN connects client to the Java Spring server placed in the university network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Java server generate command to Kurento media server to implement pipeline which receive video from particular IP camera and flush it through WebRTC endpoint</a:t>
            </a:r>
            <a:endParaRPr b="0" lang="ru-RU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253957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253957"/>
                </a:solidFill>
                <a:latin typeface="Arial Narrow"/>
                <a:ea typeface="Arial Narrow"/>
              </a:rPr>
              <a:t>Client receive video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LibreOffice/7.0.4.2$Windows_X86_64 LibreOffice_project/dcf040e67528d9187c66b2379df5ea4407429775</Application>
  <AppVersion>15.0000</AppVersion>
  <Words>1472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Владимир Кремлёв</dc:creator>
  <dc:description/>
  <dc:language>ru-RU</dc:language>
  <cp:lastModifiedBy/>
  <dcterms:modified xsi:type="dcterms:W3CDTF">2021-03-01T16:41:43Z</dcterms:modified>
  <cp:revision>577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12</vt:i4>
  </property>
</Properties>
</file>