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</p:sldIdLst>
  <p:sldSz cy="68580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http://customooxmlschemas.google.com/">
      <go:slidesCustomData xmlns:go="http://customooxmlschemas.google.com/" r:id="rId58" roundtripDataSignature="AMtx7mjCALIa8b6NxsbcHX9t6HepPBb5N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8" Type="http://customschemas.google.com/relationships/presentationmetadata" Target="metadata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" name="Google Shape;38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" name="Google Shape;43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2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2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2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3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3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3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3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1" name="Google Shape;241;p3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7" name="Google Shape;247;p3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3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3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5" name="Google Shape;265;p3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p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1" name="Google Shape;271;p3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7" name="Google Shape;277;p4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6" name="Google Shape;286;p4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2" name="Google Shape;292;p4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4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4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4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p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4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4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4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5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p5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p5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" name="Google Shape;74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showMasterSp="0" type="title">
  <p:cSld name="TITLE">
    <p:bg>
      <p:bgPr>
        <a:solidFill>
          <a:schemeClr val="lt1"/>
        </a:solidFill>
      </p:bgPr>
    </p:bg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54"/>
          <p:cNvGrpSpPr/>
          <p:nvPr/>
        </p:nvGrpSpPr>
        <p:grpSpPr>
          <a:xfrm>
            <a:off x="0" y="0"/>
            <a:ext cx="5867400" cy="6858000"/>
            <a:chOff x="0" y="0"/>
            <a:chExt cx="3696" cy="4320"/>
          </a:xfrm>
        </p:grpSpPr>
        <p:sp>
          <p:nvSpPr>
            <p:cNvPr id="20" name="Google Shape;20;p54"/>
            <p:cNvSpPr txBox="1"/>
            <p:nvPr/>
          </p:nvSpPr>
          <p:spPr>
            <a:xfrm>
              <a:off x="0" y="0"/>
              <a:ext cx="2880" cy="432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1" name="Google Shape;21;p54"/>
            <p:cNvSpPr/>
            <p:nvPr/>
          </p:nvSpPr>
          <p:spPr>
            <a:xfrm>
              <a:off x="432" y="624"/>
              <a:ext cx="3264" cy="1200"/>
            </a:xfrm>
            <a:prstGeom prst="roundRect">
              <a:avLst>
                <a:gd fmla="val 10800" name="adj"/>
              </a:avLst>
            </a:prstGeom>
            <a:solidFill>
              <a:schemeClr val="lt1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2" name="Google Shape;22;p54"/>
          <p:cNvGrpSpPr/>
          <p:nvPr/>
        </p:nvGrpSpPr>
        <p:grpSpPr>
          <a:xfrm>
            <a:off x="3632200" y="4889500"/>
            <a:ext cx="4876800" cy="319087"/>
            <a:chOff x="2288" y="3080"/>
            <a:chExt cx="3072" cy="201"/>
          </a:xfrm>
        </p:grpSpPr>
        <p:sp>
          <p:nvSpPr>
            <p:cNvPr id="23" name="Google Shape;23;p54"/>
            <p:cNvSpPr/>
            <p:nvPr/>
          </p:nvSpPr>
          <p:spPr>
            <a:xfrm flipH="1">
              <a:off x="2288" y="3080"/>
              <a:ext cx="2914" cy="200"/>
            </a:xfrm>
            <a:prstGeom prst="roundRect">
              <a:avLst>
                <a:gd fmla="val 0" name="adj"/>
              </a:avLst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4"/>
            <p:cNvSpPr/>
            <p:nvPr/>
          </p:nvSpPr>
          <p:spPr>
            <a:xfrm>
              <a:off x="5196" y="3080"/>
              <a:ext cx="164" cy="201"/>
            </a:xfrm>
            <a:prstGeom prst="flowChartDelay">
              <a:avLst/>
            </a:prstGeom>
            <a:solidFill>
              <a:schemeClr val="hlink"/>
            </a:solidFill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5" name="Google Shape;25;p54"/>
          <p:cNvSpPr txBox="1"/>
          <p:nvPr>
            <p:ph idx="1" type="subTitle"/>
          </p:nvPr>
        </p:nvSpPr>
        <p:spPr>
          <a:xfrm>
            <a:off x="4673600" y="2927350"/>
            <a:ext cx="4013200" cy="18224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lvl="1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lvl="2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lvl="3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lvl="4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lvl="5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lvl="6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lvl="7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lvl="8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26" name="Google Shape;26;p54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54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54"/>
          <p:cNvSpPr txBox="1"/>
          <p:nvPr>
            <p:ph idx="12" type="sldNum"/>
          </p:nvPr>
        </p:nvSpPr>
        <p:spPr>
          <a:xfrm>
            <a:off x="76200" y="624840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0" lvl="0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" name="Google Shape;29;p54"/>
          <p:cNvSpPr/>
          <p:nvPr>
            <p:ph type="ctrTitle"/>
          </p:nvPr>
        </p:nvSpPr>
        <p:spPr>
          <a:xfrm>
            <a:off x="685800" y="990600"/>
            <a:ext cx="8229600" cy="1905000"/>
          </a:xfrm>
          <a:prstGeom prst="roundRect">
            <a:avLst>
              <a:gd fmla="val 10800" name="adj"/>
            </a:avLst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 type="tx">
  <p:cSld name="TITLE_AND_BODY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55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14325" lvl="0" marL="457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1pPr>
            <a:lvl2pPr indent="-314325" lvl="1" marL="914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–"/>
              <a:defRPr/>
            </a:lvl2pPr>
            <a:lvl3pPr indent="-314325" lvl="2" marL="1371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350"/>
              <a:buChar char="●"/>
              <a:defRPr/>
            </a:lvl3pPr>
            <a:lvl4pPr indent="-320039" lvl="3" marL="1828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440"/>
              <a:buChar char="–"/>
              <a:defRPr/>
            </a:lvl4pPr>
            <a:lvl5pPr indent="-302895" lvl="4" marL="2286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5pPr>
            <a:lvl6pPr indent="-302895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6pPr>
            <a:lvl7pPr indent="-302895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7pPr>
            <a:lvl8pPr indent="-302895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8pPr>
            <a:lvl9pPr indent="-302895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SzPts val="1170"/>
              <a:buChar char="●"/>
              <a:defRPr/>
            </a:lvl9pPr>
          </a:lstStyle>
          <a:p/>
        </p:txBody>
      </p:sp>
      <p:sp>
        <p:nvSpPr>
          <p:cNvPr id="33" name="Google Shape;33;p55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55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5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1pPr>
            <a:lvl2pPr indent="0" lvl="1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2pPr>
            <a:lvl3pPr indent="0" lvl="2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3pPr>
            <a:lvl4pPr indent="0" lvl="3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4pPr>
            <a:lvl5pPr indent="0" lvl="4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5pPr>
            <a:lvl6pPr indent="0" lvl="5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6pPr>
            <a:lvl7pPr indent="0" lvl="6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7pPr>
            <a:lvl8pPr indent="0" lvl="7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8pPr>
            <a:lvl9pPr indent="0" lvl="8" mar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b="1" sz="2600">
                <a:solidFill>
                  <a:schemeClr val="lt1"/>
                </a:solidFill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53"/>
          <p:cNvGrpSpPr/>
          <p:nvPr/>
        </p:nvGrpSpPr>
        <p:grpSpPr>
          <a:xfrm>
            <a:off x="0" y="0"/>
            <a:ext cx="7620000" cy="6858000"/>
            <a:chOff x="0" y="0"/>
            <a:chExt cx="4800" cy="4320"/>
          </a:xfrm>
        </p:grpSpPr>
        <p:grpSp>
          <p:nvGrpSpPr>
            <p:cNvPr id="7" name="Google Shape;7;p53"/>
            <p:cNvGrpSpPr/>
            <p:nvPr/>
          </p:nvGrpSpPr>
          <p:grpSpPr>
            <a:xfrm>
              <a:off x="0" y="0"/>
              <a:ext cx="2016" cy="4320"/>
              <a:chOff x="0" y="0"/>
              <a:chExt cx="2016" cy="4320"/>
            </a:xfrm>
          </p:grpSpPr>
          <p:sp>
            <p:nvSpPr>
              <p:cNvPr id="8" name="Google Shape;8;p53"/>
              <p:cNvSpPr/>
              <p:nvPr/>
            </p:nvSpPr>
            <p:spPr>
              <a:xfrm>
                <a:off x="0" y="0"/>
                <a:ext cx="480" cy="4320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" name="Google Shape;9;p53"/>
              <p:cNvSpPr/>
              <p:nvPr/>
            </p:nvSpPr>
            <p:spPr>
              <a:xfrm>
                <a:off x="288" y="0"/>
                <a:ext cx="1728" cy="735"/>
              </a:xfrm>
              <a:custGeom>
                <a:rect b="b" l="l" r="r" t="t"/>
                <a:pathLst>
                  <a:path extrusionOk="0" h="735" w="1728">
                    <a:moveTo>
                      <a:pt x="1728" y="0"/>
                    </a:moveTo>
                    <a:lnTo>
                      <a:pt x="1728" y="480"/>
                    </a:lnTo>
                    <a:lnTo>
                      <a:pt x="380" y="482"/>
                    </a:lnTo>
                    <a:lnTo>
                      <a:pt x="354" y="480"/>
                    </a:lnTo>
                    <a:lnTo>
                      <a:pt x="308" y="489"/>
                    </a:lnTo>
                    <a:cubicBezTo>
                      <a:pt x="290" y="498"/>
                      <a:pt x="263" y="513"/>
                      <a:pt x="246" y="531"/>
                    </a:cubicBezTo>
                    <a:cubicBezTo>
                      <a:pt x="229" y="549"/>
                      <a:pt x="215" y="574"/>
                      <a:pt x="206" y="597"/>
                    </a:cubicBezTo>
                    <a:cubicBezTo>
                      <a:pt x="197" y="620"/>
                      <a:pt x="194" y="643"/>
                      <a:pt x="192" y="666"/>
                    </a:cubicBezTo>
                    <a:lnTo>
                      <a:pt x="192" y="735"/>
                    </a:lnTo>
                    <a:lnTo>
                      <a:pt x="0" y="735"/>
                    </a:lnTo>
                    <a:lnTo>
                      <a:pt x="0" y="480"/>
                    </a:lnTo>
                    <a:lnTo>
                      <a:pt x="0" y="0"/>
                    </a:lnTo>
                    <a:lnTo>
                      <a:pt x="1728" y="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0" name="Google Shape;10;p53"/>
            <p:cNvGrpSpPr/>
            <p:nvPr/>
          </p:nvGrpSpPr>
          <p:grpSpPr>
            <a:xfrm>
              <a:off x="144" y="1248"/>
              <a:ext cx="4656" cy="201"/>
              <a:chOff x="144" y="1248"/>
              <a:chExt cx="4656" cy="201"/>
            </a:xfrm>
          </p:grpSpPr>
          <p:sp>
            <p:nvSpPr>
              <p:cNvPr id="11" name="Google Shape;11;p53"/>
              <p:cNvSpPr/>
              <p:nvPr/>
            </p:nvSpPr>
            <p:spPr>
              <a:xfrm>
                <a:off x="384" y="1248"/>
                <a:ext cx="4416" cy="200"/>
              </a:xfrm>
              <a:prstGeom prst="roundRect">
                <a:avLst>
                  <a:gd fmla="val 0" name="adj"/>
                </a:avLst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" name="Google Shape;12;p53"/>
              <p:cNvSpPr/>
              <p:nvPr/>
            </p:nvSpPr>
            <p:spPr>
              <a:xfrm flipH="1">
                <a:off x="144" y="1248"/>
                <a:ext cx="248" cy="201"/>
              </a:xfrm>
              <a:prstGeom prst="flowChartDelay">
                <a:avLst/>
              </a:prstGeom>
              <a:solidFill>
                <a:schemeClr val="hlink"/>
              </a:solidFill>
              <a:ln>
                <a:noFill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" name="Google Shape;13;p5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4680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i="0" sz="3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4" name="Google Shape;14;p53"/>
          <p:cNvSpPr txBox="1"/>
          <p:nvPr>
            <p:ph idx="1" type="body"/>
          </p:nvPr>
        </p:nvSpPr>
        <p:spPr>
          <a:xfrm>
            <a:off x="838200" y="2362200"/>
            <a:ext cx="7693025" cy="3724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61950" lvl="0" marL="457200" marR="0" rtl="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Noto Sans Symbols"/>
              <a:buChar char="●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23850" lvl="2" marL="1371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Noto Sans Symbols"/>
              <a:buChar char="●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20039" lvl="3" marL="1828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44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02895" lvl="4" marL="2286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02895" lvl="5" marL="27432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02895" lvl="6" marL="3200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02895" lvl="7" marL="36576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02895" lvl="8" marL="41148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70"/>
              <a:buFont typeface="Noto Sans Symbols"/>
              <a:buChar char="●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5" name="Google Shape;15;p53"/>
          <p:cNvSpPr txBox="1"/>
          <p:nvPr>
            <p:ph idx="10" type="dt"/>
          </p:nvPr>
        </p:nvSpPr>
        <p:spPr>
          <a:xfrm>
            <a:off x="2438400" y="6248400"/>
            <a:ext cx="2130425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6" name="Google Shape;16;p53"/>
          <p:cNvSpPr txBox="1"/>
          <p:nvPr>
            <p:ph idx="11" type="ftr"/>
          </p:nvPr>
        </p:nvSpPr>
        <p:spPr>
          <a:xfrm>
            <a:off x="5791200" y="6248400"/>
            <a:ext cx="2897187" cy="4746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7" name="Google Shape;17;p53"/>
          <p:cNvSpPr txBox="1"/>
          <p:nvPr>
            <p:ph idx="12" type="sldNum"/>
          </p:nvPr>
        </p:nvSpPr>
        <p:spPr>
          <a:xfrm>
            <a:off x="84137" y="6242050"/>
            <a:ext cx="587375" cy="488950"/>
          </a:xfrm>
          <a:prstGeom prst="rect">
            <a:avLst/>
          </a:prstGeom>
          <a:noFill/>
          <a:ln>
            <a:noFill/>
          </a:ln>
        </p:spPr>
        <p:txBody>
          <a:bodyPr anchorCtr="1" anchor="b" bIns="45700" lIns="91425" spcFirstLastPara="1" rIns="91425" wrap="square" tIns="45700">
            <a:noAutofit/>
          </a:bodyPr>
          <a:lstStyle>
            <a:lvl1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600"/>
              <a:buFont typeface="Arial"/>
              <a:buNone/>
              <a:defRPr b="1" i="0" sz="2600" u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 b="0" sz="1400">
              <a:solidFill>
                <a:srgbClr val="000000"/>
              </a:solidFill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9.png"/><Relationship Id="rId4" Type="http://schemas.openxmlformats.org/officeDocument/2006/relationships/image" Target="../media/image2.png"/><Relationship Id="rId5" Type="http://schemas.openxmlformats.org/officeDocument/2006/relationships/image" Target="../media/image10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20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1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11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4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7.png"/><Relationship Id="rId4" Type="http://schemas.openxmlformats.org/officeDocument/2006/relationships/image" Target="../media/image6.png"/><Relationship Id="rId5" Type="http://schemas.openxmlformats.org/officeDocument/2006/relationships/image" Target="../media/image5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8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15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13.png"/><Relationship Id="rId4" Type="http://schemas.openxmlformats.org/officeDocument/2006/relationships/image" Target="../media/image17.png"/><Relationship Id="rId5" Type="http://schemas.openxmlformats.org/officeDocument/2006/relationships/image" Target="../media/image21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6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"/>
          <p:cNvSpPr txBox="1"/>
          <p:nvPr>
            <p:ph type="ctrTitle"/>
          </p:nvPr>
        </p:nvSpPr>
        <p:spPr>
          <a:xfrm>
            <a:off x="685800" y="990600"/>
            <a:ext cx="8229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функций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96" name="Google Shape;96;p10"/>
          <p:cNvSpPr txBox="1"/>
          <p:nvPr/>
        </p:nvSpPr>
        <p:spPr>
          <a:xfrm>
            <a:off x="1116012" y="2492375"/>
            <a:ext cx="7416800" cy="41703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данном примере параметр типа обозначен как 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качестве имени параметра можно использовать любой идентификатор, но обычно по соглашению используется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именно 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 типа представляет произвольный тип, который определяется при вызове функции. </a:t>
            </a:r>
            <a:b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1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102" name="Google Shape;102;p11"/>
          <p:cNvSpPr txBox="1"/>
          <p:nvPr/>
        </p:nvSpPr>
        <p:spPr>
          <a:xfrm>
            <a:off x="1116012" y="2492375"/>
            <a:ext cx="74168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использовать любой тип (это может быть один из фундаментальных типов, класс и т.п.), который допускает применение операций, использованных в шаблоне.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случае тип Т должен поддерживать оператор &lt;, поскольку он используется в теле функции для сравнения а и b. Из определения max () несколько менее очевидно, что значения типа Т должны быть копируемы, чтобы быть возвращаемыми.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1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108" name="Google Shape;108;p12"/>
          <p:cNvSpPr txBox="1"/>
          <p:nvPr/>
        </p:nvSpPr>
        <p:spPr>
          <a:xfrm>
            <a:off x="1116012" y="2492375"/>
            <a:ext cx="7416800" cy="2832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историческим причинам для определения параметра типа разрешается применение вместо typename ключевого слова class. Ключевое слово typename в ходе эволюции языка C++ появилось относительно поздно, при разработке стандарта С++98.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114" name="Google Shape;114;p13"/>
          <p:cNvSpPr txBox="1"/>
          <p:nvPr/>
        </p:nvSpPr>
        <p:spPr>
          <a:xfrm>
            <a:off x="1116012" y="2492375"/>
            <a:ext cx="7416800" cy="40179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 историческим причинам для определения параметра типа разрешается применение вместо typename ключевого слова class. Ключевое слово typename в ходе эволюции языка C++ появилось относительно поздно, при разработке стандарта С++98.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До этого единственным способом задания параметра типа было ключевое слово class, применение которого для определения параметра типа корректно и сегодня.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120" name="Google Shape;120;p14"/>
          <p:cNvSpPr txBox="1"/>
          <p:nvPr/>
        </p:nvSpPr>
        <p:spPr>
          <a:xfrm>
            <a:off x="1116012" y="2492375"/>
            <a:ext cx="7416800" cy="3800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Следовательно, эквивалентным способом определения шаблона max () является следующий: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39975" y="4076700"/>
            <a:ext cx="3913187" cy="1190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1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127" name="Google Shape;127;p15"/>
          <p:cNvSpPr txBox="1"/>
          <p:nvPr/>
        </p:nvSpPr>
        <p:spPr>
          <a:xfrm>
            <a:off x="1116012" y="2492375"/>
            <a:ext cx="7416800" cy="3930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Семантически в данном контексте между этими двумя способами записи нет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никакой разницы.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Даже в случае применения ключевого слова class для аргументов шаблона может быть использован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любой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1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133" name="Google Shape;133;p16"/>
          <p:cNvSpPr txBox="1"/>
          <p:nvPr/>
        </p:nvSpPr>
        <p:spPr>
          <a:xfrm>
            <a:off x="1116012" y="2492375"/>
            <a:ext cx="7416800" cy="42005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Однако, поскольку ключевое слово class может ввести в заблуждение (вместо Т можно подставлять не только тип, являющийся классом), в данном контексте следует отдавать предпочтение использованию ключевого слова typename.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Отметим, что в отличие от объявлений типа класса ключевое слово struct при объявлении параметров типа вместо typename использовать нельзя.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grpSp>
        <p:nvGrpSpPr>
          <p:cNvPr id="139" name="Google Shape;139;p17"/>
          <p:cNvGrpSpPr/>
          <p:nvPr/>
        </p:nvGrpSpPr>
        <p:grpSpPr>
          <a:xfrm>
            <a:off x="755650" y="2349500"/>
            <a:ext cx="7848600" cy="4103687"/>
            <a:chOff x="1202" y="1752"/>
            <a:chExt cx="2886" cy="1407"/>
          </a:xfrm>
        </p:grpSpPr>
        <p:pic>
          <p:nvPicPr>
            <p:cNvPr id="140" name="Google Shape;140;p17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202" y="1752"/>
              <a:ext cx="2886" cy="19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1" name="Google Shape;141;p17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338" y="2024"/>
              <a:ext cx="786" cy="1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2" name="Google Shape;142;p17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338" y="2205"/>
              <a:ext cx="2232" cy="954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pic>
        <p:nvPicPr>
          <p:cNvPr id="148" name="Google Shape;148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84212" y="2852737"/>
            <a:ext cx="8242300" cy="15954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54" name="Google Shape;154;p19"/>
          <p:cNvSpPr txBox="1"/>
          <p:nvPr/>
        </p:nvSpPr>
        <p:spPr>
          <a:xfrm>
            <a:off x="1116012" y="2492375"/>
            <a:ext cx="74168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Обратите внимание на то, что в примере каждый вызов шаблона max() предваряется двумя двоеточиями (::). Это вовсе не потому, что max() находится в глобальном пространстве имен.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Дело в том, что в стандартной библиотеке тоже есть шаблон std::max(), который может быть вызван при определенных обстоятельствах или способен привести к неоднозначности. 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Шаблоны функций</a:t>
            </a:r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1116012" y="2492375"/>
            <a:ext cx="7416800" cy="30162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функций — это параметризованные функции; таким образом, шаблон функции представляет целое семейство функций.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2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60" name="Google Shape;160;p20"/>
          <p:cNvSpPr txBox="1"/>
          <p:nvPr/>
        </p:nvSpPr>
        <p:spPr>
          <a:xfrm>
            <a:off x="1116012" y="2492375"/>
            <a:ext cx="7416800" cy="28305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не компилируются в единую сущность, способную обработать любой тип данных.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Вместо этого из шаблона генерируются различные объекты для каждого типа, для которого применяется шаблон.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66" name="Google Shape;166;p21"/>
          <p:cNvSpPr txBox="1"/>
          <p:nvPr/>
        </p:nvSpPr>
        <p:spPr>
          <a:xfrm>
            <a:off x="1116012" y="2492375"/>
            <a:ext cx="7416800" cy="2840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max () компилируется для каждого из трех типов. Например, первый вызов max ()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i = 42;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. . . max(7, i) . . .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использует шаблон функции с int в качестве параметра шаблона Т. 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2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72" name="Google Shape;172;p22"/>
          <p:cNvSpPr txBox="1"/>
          <p:nvPr/>
        </p:nvSpPr>
        <p:spPr>
          <a:xfrm>
            <a:off x="1116012" y="2492375"/>
            <a:ext cx="7416800" cy="32956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Таким образом, он имеет семантику вызова следующего кода: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int max(int a, int b) {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return b &lt; a ? a : b;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78" name="Google Shape;178;p23"/>
          <p:cNvSpPr txBox="1"/>
          <p:nvPr/>
        </p:nvSpPr>
        <p:spPr>
          <a:xfrm>
            <a:off x="1116012" y="2492375"/>
            <a:ext cx="7416800" cy="3417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Процесс замены параметров шаблона конкретными типами называется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инстанцированием шаблона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(instantiation).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Его результатом является </a:t>
            </a:r>
            <a:r>
              <a:rPr b="1" i="1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экземпляр </a:t>
            </a: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(instance) шаблона.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2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84" name="Google Shape;184;p24"/>
          <p:cNvSpPr txBox="1"/>
          <p:nvPr/>
        </p:nvSpPr>
        <p:spPr>
          <a:xfrm>
            <a:off x="1116012" y="2492375"/>
            <a:ext cx="7416800" cy="3441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ВНИМАНИЕ!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Термины инстанцирование и экземпляр в объектно-ориентированном программировании применяются и в другом контексте, а именно для конкретного объекта класса. </a:t>
            </a:r>
            <a:b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2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90" name="Google Shape;190;p25"/>
          <p:cNvSpPr txBox="1"/>
          <p:nvPr/>
        </p:nvSpPr>
        <p:spPr>
          <a:xfrm>
            <a:off x="1116012" y="2492375"/>
            <a:ext cx="7416800" cy="29241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Отметим, что процесс инстанцирования запускается простым использованием шаблона функции.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Специально требовать от компилятора инстанцирования шаблона не нужно.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196" name="Google Shape;196;p26"/>
          <p:cNvSpPr txBox="1"/>
          <p:nvPr/>
        </p:nvSpPr>
        <p:spPr>
          <a:xfrm>
            <a:off x="1116012" y="2492375"/>
            <a:ext cx="7416800" cy="36544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Аналогично другие вызовы max() инстанцируют шаблон max для double и std::string точно так же, как если бы они были объявлены и реализованы отдельно: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double max(double, double);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std::string max(std::string, std::string);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Применение шаблонов </a:t>
            </a:r>
            <a:endParaRPr/>
          </a:p>
        </p:txBody>
      </p:sp>
      <p:sp>
        <p:nvSpPr>
          <p:cNvPr id="202" name="Google Shape;202;p27"/>
          <p:cNvSpPr txBox="1"/>
          <p:nvPr/>
        </p:nvSpPr>
        <p:spPr>
          <a:xfrm>
            <a:off x="1116012" y="2492375"/>
            <a:ext cx="7416800" cy="3959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Обратите также внимание: тип void является корректным аргументом шаблона при условии, что получающийся код корректен, например:</a:t>
            </a:r>
            <a:br>
              <a:rPr b="0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template&lt;typename Т&gt;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 foo(T*) {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void* vp = nullptr;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foo(vp); // OK: выводится void foo(void*)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 </a:t>
            </a:r>
            <a:endParaRPr/>
          </a:p>
        </p:txBody>
      </p:sp>
      <p:pic>
        <p:nvPicPr>
          <p:cNvPr id="208" name="Google Shape;208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7087" y="2781300"/>
            <a:ext cx="8058150" cy="131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 </a:t>
            </a:r>
            <a:endParaRPr/>
          </a:p>
        </p:txBody>
      </p:sp>
      <p:pic>
        <p:nvPicPr>
          <p:cNvPr id="214" name="Google Shape;214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492375"/>
            <a:ext cx="7439025" cy="35258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Шаблоны функций</a:t>
            </a:r>
            <a:endParaRPr/>
          </a:p>
        </p:txBody>
      </p:sp>
      <p:sp>
        <p:nvSpPr>
          <p:cNvPr id="52" name="Google Shape;52;p3"/>
          <p:cNvSpPr txBox="1"/>
          <p:nvPr/>
        </p:nvSpPr>
        <p:spPr>
          <a:xfrm>
            <a:off x="1116012" y="2492375"/>
            <a:ext cx="7416800" cy="3416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Шаблоны функций предоставляют функциональное поведение, которое может быть вызвано для разных типов.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Другими словами, шаблон функции представляет семейство функций. 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 </a:t>
            </a:r>
            <a:endParaRPr/>
          </a:p>
        </p:txBody>
      </p:sp>
      <p:pic>
        <p:nvPicPr>
          <p:cNvPr id="220" name="Google Shape;220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450" y="2636837"/>
            <a:ext cx="7543800" cy="31892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3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 </a:t>
            </a:r>
            <a:endParaRPr/>
          </a:p>
        </p:txBody>
      </p:sp>
      <p:sp>
        <p:nvSpPr>
          <p:cNvPr id="226" name="Google Shape;226;p31"/>
          <p:cNvSpPr txBox="1"/>
          <p:nvPr/>
        </p:nvSpPr>
        <p:spPr>
          <a:xfrm>
            <a:off x="1116012" y="2492375"/>
            <a:ext cx="7416800" cy="2590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Проверка имен, выполняемая дважды, называется </a:t>
            </a:r>
            <a:r>
              <a:rPr b="1" i="1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двухэтапным (двухфазным) поиском (two-phase lookup). </a:t>
            </a: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 </a:t>
            </a:r>
            <a:endParaRPr/>
          </a:p>
        </p:txBody>
      </p:sp>
      <p:sp>
        <p:nvSpPr>
          <p:cNvPr id="232" name="Google Shape;232;p32"/>
          <p:cNvSpPr txBox="1"/>
          <p:nvPr/>
        </p:nvSpPr>
        <p:spPr>
          <a:xfrm>
            <a:off x="1116012" y="2492375"/>
            <a:ext cx="7416800" cy="3502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Обратите внимание на то, что некоторые компиляторы не выполняют полные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проверки на первом этапе.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Поэтому вы можете не разглядеть общие проблемы, пока код шаблона не будет инстанцирован хотя бы раз.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</a:t>
            </a:r>
            <a:b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Компиляция и компоновка  </a:t>
            </a:r>
            <a:endParaRPr/>
          </a:p>
        </p:txBody>
      </p:sp>
      <p:sp>
        <p:nvSpPr>
          <p:cNvPr id="238" name="Google Shape;238;p33"/>
          <p:cNvSpPr txBox="1"/>
          <p:nvPr/>
        </p:nvSpPr>
        <p:spPr>
          <a:xfrm>
            <a:off x="1116012" y="2492375"/>
            <a:ext cx="7416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Двухэтапная трансляция вызывает важную проблему при практической работе с шаблонами: когда шаблон функции используется способом, запускающим его инстанцирование, компилятору (в определенный момент) потребуется определение этого шаблона.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приводит к отходу от обычной практики, различающей компиляцию и компоновку для нешаблонных функций, когда объявления функции достаточно для компиляции кода с ее использованием.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Пока что будем использовать простой подход: реализовывать каждый шаблон в заголовочном файле. 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 </a:t>
            </a:r>
            <a:endParaRPr/>
          </a:p>
        </p:txBody>
      </p:sp>
      <p:sp>
        <p:nvSpPr>
          <p:cNvPr id="244" name="Google Shape;244;p34"/>
          <p:cNvSpPr txBox="1"/>
          <p:nvPr/>
        </p:nvSpPr>
        <p:spPr>
          <a:xfrm>
            <a:off x="1116012" y="2492375"/>
            <a:ext cx="7416800" cy="3195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При вызове с некоторыми аргументами такого шаблона функции, как max(), параметры этого шаблона определяются передаваемыми в функцию аргументами.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Если передать два значения int, компилятор делает вывод, что вместо Т следует подставить тип int.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3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 </a:t>
            </a:r>
            <a:endParaRPr/>
          </a:p>
        </p:txBody>
      </p:sp>
      <p:sp>
        <p:nvSpPr>
          <p:cNvPr id="250" name="Google Shape;250;p35"/>
          <p:cNvSpPr txBox="1"/>
          <p:nvPr/>
        </p:nvSpPr>
        <p:spPr>
          <a:xfrm>
            <a:off x="1116012" y="2492375"/>
            <a:ext cx="7416800" cy="40544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Однако Т может быть только “частью” типа. Например, если мы объявим шаблон функции max() как использующей константные ссылки: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template&lt;typename Т&gt;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 max(T consts а, Т const&amp; b) {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 return b &lt; а ? а : b;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}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передадим значения типа int, то тип Т будет выведен как int, поскольку параметры функции будут соответствовать int const&amp;.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3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</a:t>
            </a:r>
            <a:b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Преобразования типов в процессе вывода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56" name="Google Shape;256;p36"/>
          <p:cNvSpPr txBox="1"/>
          <p:nvPr/>
        </p:nvSpPr>
        <p:spPr>
          <a:xfrm>
            <a:off x="1116012" y="2492375"/>
            <a:ext cx="7416800" cy="3560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Обратите внимание на то, что автоматическое преобразование типов во время вывода типа ограничено.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При объявлении вызова по ссылке при выводе типа не выполняются даже тривиальные преобразования. Два аргумента, объявленные с одним и тем же параметром шаблона Т, должны точно совпадать.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3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</a:t>
            </a:r>
            <a:b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Преобразования типов в процессе вывода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sp>
        <p:nvSpPr>
          <p:cNvPr id="262" name="Google Shape;262;p37"/>
          <p:cNvSpPr txBox="1"/>
          <p:nvPr/>
        </p:nvSpPr>
        <p:spPr>
          <a:xfrm>
            <a:off x="1116012" y="2492375"/>
            <a:ext cx="7416800" cy="4108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При объявлении параметров по значению поддерживаются только тривиальные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низводящие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(decay) преобразования: игнорируются квалификаторы const или volatile, ссылки преобразуются в тип, на который они ссылаются, а обычные массивы или функции преобразуются в соответствующий тип указателя. Для двух аргументов, объявленных с одним и тем же параметром шаблона Т,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низведенные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типы должны совпадать.</a:t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</a:t>
            </a:r>
            <a:b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Преобразования типов в процессе вывода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68" name="Google Shape;268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492375"/>
            <a:ext cx="7038975" cy="38671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3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</a:t>
            </a:r>
            <a:b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Преобразования типов в процессе вывода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pic>
        <p:nvPicPr>
          <p:cNvPr id="274" name="Google Shape;274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9750" y="2636837"/>
            <a:ext cx="8194675" cy="2419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4400"/>
              <a:buFont typeface="Arial"/>
              <a:buNone/>
            </a:pPr>
            <a:r>
              <a:rPr b="1" i="0" lang="en-US" sz="4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Шаблоны функций</a:t>
            </a:r>
            <a:endParaRPr/>
          </a:p>
        </p:txBody>
      </p:sp>
      <p:sp>
        <p:nvSpPr>
          <p:cNvPr id="58" name="Google Shape;58;p4"/>
          <p:cNvSpPr txBox="1"/>
          <p:nvPr/>
        </p:nvSpPr>
        <p:spPr>
          <a:xfrm>
            <a:off x="1116012" y="2492375"/>
            <a:ext cx="7416800" cy="36290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Шаблон очень похож на обычную функцию, разница только в том, что некоторые элементы этой функции остаются неопределенными и являются параметризованными. </a:t>
            </a: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аргумента шаблона</a:t>
            </a:r>
            <a:b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Вывод типов для аргументов по умолчанию</a:t>
            </a: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</p:txBody>
      </p:sp>
      <p:grpSp>
        <p:nvGrpSpPr>
          <p:cNvPr id="280" name="Google Shape;280;p40"/>
          <p:cNvGrpSpPr/>
          <p:nvPr/>
        </p:nvGrpSpPr>
        <p:grpSpPr>
          <a:xfrm>
            <a:off x="755650" y="2565400"/>
            <a:ext cx="7993062" cy="3816350"/>
            <a:chOff x="1413" y="1794"/>
            <a:chExt cx="2934" cy="1313"/>
          </a:xfrm>
        </p:grpSpPr>
        <p:pic>
          <p:nvPicPr>
            <p:cNvPr id="281" name="Google Shape;281;p40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413" y="1794"/>
              <a:ext cx="2934" cy="73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2" name="Google Shape;282;p40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474" y="2568"/>
              <a:ext cx="1380" cy="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83" name="Google Shape;283;p40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474" y="2795"/>
              <a:ext cx="1326" cy="3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Несколько параметров шаблона </a:t>
            </a:r>
            <a:endParaRPr/>
          </a:p>
        </p:txBody>
      </p:sp>
      <p:pic>
        <p:nvPicPr>
          <p:cNvPr id="289" name="Google Shape;28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71550" y="2708275"/>
            <a:ext cx="7743825" cy="245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Несколько параметров шаблона </a:t>
            </a:r>
            <a:endParaRPr/>
          </a:p>
        </p:txBody>
      </p:sp>
      <p:pic>
        <p:nvPicPr>
          <p:cNvPr id="295" name="Google Shape;295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0112" y="2781300"/>
            <a:ext cx="7181850" cy="197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3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Несколько параметров шаблона </a:t>
            </a:r>
            <a:endParaRPr/>
          </a:p>
        </p:txBody>
      </p:sp>
      <p:pic>
        <p:nvPicPr>
          <p:cNvPr id="301" name="Google Shape;301;p4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2987" y="2781300"/>
            <a:ext cx="7688262" cy="2095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44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Несколько параметров шаблона </a:t>
            </a:r>
            <a:endParaRPr/>
          </a:p>
        </p:txBody>
      </p:sp>
      <p:sp>
        <p:nvSpPr>
          <p:cNvPr id="307" name="Google Shape;307;p44"/>
          <p:cNvSpPr txBox="1"/>
          <p:nvPr/>
        </p:nvSpPr>
        <p:spPr>
          <a:xfrm>
            <a:off x="1116012" y="2492375"/>
            <a:ext cx="7416800" cy="383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C++ предоставляет различные способы решения этой проблемы: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Ввести третий параметр шаблона для возвращаемого типа.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Позволить компилятору самому определять возвращаемый тип.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• Объявить возвращаемый тип как “общий тип” двух типов параметров.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4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200"/>
              <a:buFont typeface="Arial"/>
              <a:buNone/>
            </a:pPr>
            <a:r>
              <a:rPr b="1" i="0" lang="en-US" sz="32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Аргументы шаблона по умолчанию </a:t>
            </a:r>
            <a:endParaRPr/>
          </a:p>
        </p:txBody>
      </p:sp>
      <p:sp>
        <p:nvSpPr>
          <p:cNvPr id="313" name="Google Shape;313;p45"/>
          <p:cNvSpPr txBox="1"/>
          <p:nvPr/>
        </p:nvSpPr>
        <p:spPr>
          <a:xfrm>
            <a:off x="1116012" y="2492375"/>
            <a:ext cx="74168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Можно также определить значения по умолчанию для параметров шаблона.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Эти значения называются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аргументами шаблона по умолчанию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 могут использоваться с шаблонами любого вида.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Они могут даже ссылаться на предыдущие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параметры шаблона.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4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Перегрузка шаблонов функций </a:t>
            </a:r>
            <a:endParaRPr/>
          </a:p>
        </p:txBody>
      </p:sp>
      <p:sp>
        <p:nvSpPr>
          <p:cNvPr id="319" name="Google Shape;319;p46"/>
          <p:cNvSpPr txBox="1"/>
          <p:nvPr/>
        </p:nvSpPr>
        <p:spPr>
          <a:xfrm>
            <a:off x="1116012" y="2492375"/>
            <a:ext cx="74168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 обычные функции, шаблоны функций также могут быть перегружены.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 есть вы можете иметь различные определения функций с одним и тем же именем функции, так что, когда это имя используется в вызове функции, компилятор C++ должен решить, какой из нескольких кандидатов должен быть вызван.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4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Перегрузка шаблонов функций </a:t>
            </a:r>
            <a:endParaRPr/>
          </a:p>
        </p:txBody>
      </p:sp>
      <p:sp>
        <p:nvSpPr>
          <p:cNvPr id="325" name="Google Shape;325;p47"/>
          <p:cNvSpPr txBox="1"/>
          <p:nvPr/>
        </p:nvSpPr>
        <p:spPr>
          <a:xfrm>
            <a:off x="1116012" y="2492375"/>
            <a:ext cx="7416800" cy="3870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и обычные функции, шаблоны функций также могут быть перегружены.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То есть вы можете иметь различные определения функций с одним и тем же именем функции, так что, когда это имя используется в вызове функции, компилятор C++ должен решить, какой из нескольких кандидатов должен быть вызван.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Правила принятия такого решения могут стать довольно сложными даже при отсутствии шаблонов. </a:t>
            </a: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4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Перегрузка шаблонов функций </a:t>
            </a:r>
            <a:endParaRPr/>
          </a:p>
        </p:txBody>
      </p:sp>
      <p:grpSp>
        <p:nvGrpSpPr>
          <p:cNvPr id="331" name="Google Shape;331;p48"/>
          <p:cNvGrpSpPr/>
          <p:nvPr/>
        </p:nvGrpSpPr>
        <p:grpSpPr>
          <a:xfrm>
            <a:off x="1258887" y="2420937"/>
            <a:ext cx="6985000" cy="4437062"/>
            <a:chOff x="1506" y="2109"/>
            <a:chExt cx="2748" cy="1807"/>
          </a:xfrm>
        </p:grpSpPr>
        <p:pic>
          <p:nvPicPr>
            <p:cNvPr id="332" name="Google Shape;332;p48"/>
            <p:cNvPicPr preferRelativeResize="0"/>
            <p:nvPr/>
          </p:nvPicPr>
          <p:blipFill rotWithShape="1">
            <a:blip r:embed="rId3">
              <a:alphaModFix/>
            </a:blip>
            <a:srcRect b="0" l="0" r="0" t="0"/>
            <a:stretch/>
          </p:blipFill>
          <p:spPr>
            <a:xfrm>
              <a:off x="1506" y="2109"/>
              <a:ext cx="2748" cy="10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3" name="Google Shape;333;p48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1565" y="2251"/>
              <a:ext cx="1470" cy="378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34" name="Google Shape;334;p48"/>
            <p:cNvPicPr preferRelativeResize="0"/>
            <p:nvPr/>
          </p:nvPicPr>
          <p:blipFill rotWithShape="1">
            <a:blip r:embed="rId5">
              <a:alphaModFix/>
            </a:blip>
            <a:srcRect b="0" l="0" r="0" t="0"/>
            <a:stretch/>
          </p:blipFill>
          <p:spPr>
            <a:xfrm>
              <a:off x="1565" y="2704"/>
              <a:ext cx="2346" cy="1212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4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Резюме </a:t>
            </a:r>
            <a:endParaRPr/>
          </a:p>
        </p:txBody>
      </p:sp>
      <p:sp>
        <p:nvSpPr>
          <p:cNvPr id="340" name="Google Shape;340;p49"/>
          <p:cNvSpPr txBox="1"/>
          <p:nvPr/>
        </p:nvSpPr>
        <p:spPr>
          <a:xfrm>
            <a:off x="1116012" y="2492375"/>
            <a:ext cx="74168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41" name="Google Shape;341;p49"/>
          <p:cNvSpPr txBox="1"/>
          <p:nvPr/>
        </p:nvSpPr>
        <p:spPr>
          <a:xfrm>
            <a:off x="1116012" y="2492375"/>
            <a:ext cx="7416800" cy="39258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Шаблоны функций определяют семейство функций для различных аргументов шаблона.</a:t>
            </a:r>
            <a:b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При передаче аргументов параметрам функции, зависящим от параметров шаблонов, шаблоны функций выводят параметры шаблонов для инстанцирования функций для соответствующих аргументов. </a:t>
            </a:r>
            <a:b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5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64" name="Google Shape;64;p5"/>
          <p:cNvSpPr txBox="1"/>
          <p:nvPr/>
        </p:nvSpPr>
        <p:spPr>
          <a:xfrm>
            <a:off x="1116012" y="2492375"/>
            <a:ext cx="74168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Ниже приведен шаблон функции, возвращающей большее из двух значений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1" i="0" sz="18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32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32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" name="Google Shape;65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76375" y="3644900"/>
            <a:ext cx="6040437" cy="125253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50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Резюме </a:t>
            </a:r>
            <a:endParaRPr/>
          </a:p>
        </p:txBody>
      </p:sp>
      <p:sp>
        <p:nvSpPr>
          <p:cNvPr id="347" name="Google Shape;347;p50"/>
          <p:cNvSpPr txBox="1"/>
          <p:nvPr/>
        </p:nvSpPr>
        <p:spPr>
          <a:xfrm>
            <a:off x="1116012" y="2492375"/>
            <a:ext cx="74168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48" name="Google Shape;348;p50"/>
          <p:cNvSpPr txBox="1"/>
          <p:nvPr/>
        </p:nvSpPr>
        <p:spPr>
          <a:xfrm>
            <a:off x="1116012" y="2492375"/>
            <a:ext cx="7416800" cy="3743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Ведущие параметры шаблонов можно указывать явным образом.</a:t>
            </a:r>
            <a:b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Для параметров шаблонов можно определить аргументы по умолчанию.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Они могут ссылаться на предшествующие параметры шаблонов, а за ними могут следовать параметры, не имеющие аргументов по умолчанию.</a:t>
            </a:r>
            <a:endParaRPr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1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Резюме </a:t>
            </a:r>
            <a:endParaRPr/>
          </a:p>
        </p:txBody>
      </p:sp>
      <p:sp>
        <p:nvSpPr>
          <p:cNvPr id="354" name="Google Shape;354;p51"/>
          <p:cNvSpPr txBox="1"/>
          <p:nvPr/>
        </p:nvSpPr>
        <p:spPr>
          <a:xfrm>
            <a:off x="1116012" y="2492375"/>
            <a:ext cx="74168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55" name="Google Shape;355;p51"/>
          <p:cNvSpPr txBox="1"/>
          <p:nvPr/>
        </p:nvSpPr>
        <p:spPr>
          <a:xfrm>
            <a:off x="1116012" y="2492375"/>
            <a:ext cx="7416800" cy="21002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Шаблоны функций можно перегружать.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При перегрузке шаблонов функций другими шаблонами функций следует гарантировать, что каждому вызову соответствует только один из них.</a:t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52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Резюме </a:t>
            </a:r>
            <a:endParaRPr/>
          </a:p>
        </p:txBody>
      </p:sp>
      <p:sp>
        <p:nvSpPr>
          <p:cNvPr id="361" name="Google Shape;361;p52"/>
          <p:cNvSpPr txBox="1"/>
          <p:nvPr/>
        </p:nvSpPr>
        <p:spPr>
          <a:xfrm>
            <a:off x="1116012" y="2492375"/>
            <a:ext cx="7416800" cy="1127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br>
              <a:rPr b="1" i="0" lang="en-US" sz="20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sp>
        <p:nvSpPr>
          <p:cNvPr id="362" name="Google Shape;362;p52"/>
          <p:cNvSpPr txBox="1"/>
          <p:nvPr/>
        </p:nvSpPr>
        <p:spPr>
          <a:xfrm>
            <a:off x="1116012" y="2492375"/>
            <a:ext cx="7416800" cy="24653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При перегрузке шаблонов функций следует ограничивать вносимые изменения явным указанием параметров шаблона.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FF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• Следует убедиться, что все перегруженные версии шаблонов функций размещены в программе до их вызовов.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6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71" name="Google Shape;71;p6"/>
          <p:cNvSpPr txBox="1"/>
          <p:nvPr/>
        </p:nvSpPr>
        <p:spPr>
          <a:xfrm>
            <a:off x="1116012" y="2492375"/>
            <a:ext cx="7416800" cy="32448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определение шаблона задает семейство функций, возвращающих большее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из двух значений; эти значения передаются функции как ее параметры а и b.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7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77" name="Google Shape;77;p7"/>
          <p:cNvSpPr txBox="1"/>
          <p:nvPr/>
        </p:nvSpPr>
        <p:spPr>
          <a:xfrm>
            <a:off x="1116012" y="2492375"/>
            <a:ext cx="7416800" cy="32353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 этих параметров остается открытым как </a:t>
            </a:r>
            <a:r>
              <a:rPr b="1" i="1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 шаблона </a:t>
            </a: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9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Как показано в примере, параметры шаблонов объявляются с использованием следующего синтаксиса:</a:t>
            </a: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br>
              <a:rPr b="1" i="0" lang="en-US" sz="1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  <p:pic>
        <p:nvPicPr>
          <p:cNvPr id="78" name="Google Shape;7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47812" y="4365625"/>
            <a:ext cx="5446712" cy="33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8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84" name="Google Shape;84;p8"/>
          <p:cNvSpPr txBox="1"/>
          <p:nvPr/>
        </p:nvSpPr>
        <p:spPr>
          <a:xfrm>
            <a:off x="1116012" y="2492375"/>
            <a:ext cx="7416800" cy="33194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В нашем примере список параметров представляет собой typename Т.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Обратите внимание на то, что в качестве скобок используются символы “меньше” (&lt;) и “больше” (&gt;), которые мы будем называть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угловыми скобками (angle brackets).</a:t>
            </a:r>
            <a:b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b="1" i="0" lang="en-US" sz="28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9"/>
          <p:cNvSpPr/>
          <p:nvPr>
            <p:ph type="title"/>
          </p:nvPr>
        </p:nvSpPr>
        <p:spPr>
          <a:xfrm>
            <a:off x="762000" y="762000"/>
            <a:ext cx="7924800" cy="1143000"/>
          </a:xfrm>
          <a:prstGeom prst="roundRect">
            <a:avLst>
              <a:gd fmla="val 16667" name="adj"/>
            </a:avLst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600"/>
              <a:buFont typeface="Arial"/>
              <a:buNone/>
            </a:pPr>
            <a:r>
              <a:rPr b="1" i="0" lang="en-US" sz="3600" u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Определение шаблона </a:t>
            </a:r>
            <a:endParaRPr/>
          </a:p>
        </p:txBody>
      </p:sp>
      <p:sp>
        <p:nvSpPr>
          <p:cNvPr id="90" name="Google Shape;90;p9"/>
          <p:cNvSpPr txBox="1"/>
          <p:nvPr/>
        </p:nvSpPr>
        <p:spPr>
          <a:xfrm>
            <a:off x="1116012" y="2492375"/>
            <a:ext cx="7416800" cy="3836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Ключевое слово typename задает так называемый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параметр, являющийся типом,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или, для краткости —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параметр типа, </a:t>
            </a: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или </a:t>
            </a:r>
            <a:r>
              <a:rPr b="1" i="1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типовой параметр.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Это пока что наиболее распространенный вид параметров шаблонов в программах на C++, хотя возможны и другие параметры.</a:t>
            </a:r>
            <a:b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b="1" i="0" lang="en-US" sz="2400" u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0" sz="2400" u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Капсулы">
  <a:themeElements>
    <a:clrScheme name="default">
      <a:dk1>
        <a:srgbClr val="003366"/>
      </a:dk1>
      <a:lt1>
        <a:srgbClr val="FFFFFF"/>
      </a:lt1>
      <a:dk2>
        <a:srgbClr val="006666"/>
      </a:dk2>
      <a:lt2>
        <a:srgbClr val="666699"/>
      </a:lt2>
      <a:accent1>
        <a:srgbClr val="33CCCC"/>
      </a:accent1>
      <a:accent2>
        <a:srgbClr val="99CC99"/>
      </a:accent2>
      <a:accent3>
        <a:srgbClr val="FFFFFF"/>
      </a:accent3>
      <a:accent4>
        <a:srgbClr val="33CCCC"/>
      </a:accent4>
      <a:accent5>
        <a:srgbClr val="99CC99"/>
      </a:accent5>
      <a:accent6>
        <a:srgbClr val="FFFFFF"/>
      </a:accent6>
      <a:hlink>
        <a:srgbClr val="003366"/>
      </a:hlink>
      <a:folHlink>
        <a:srgbClr val="CC99FF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2019-10-02T07:36:07Z</dcterms:created>
  <dc:creator>home</dc:creator>
</cp:coreProperties>
</file>