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849" r:id="rId6"/>
    <p:sldId id="263" r:id="rId7"/>
    <p:sldId id="3848" r:id="rId8"/>
    <p:sldId id="3852" r:id="rId9"/>
    <p:sldId id="3851" r:id="rId10"/>
    <p:sldId id="3847" r:id="rId11"/>
    <p:sldId id="3844" r:id="rId12"/>
    <p:sldId id="3846" r:id="rId13"/>
    <p:sldId id="261" r:id="rId14"/>
    <p:sldId id="3850" r:id="rId15"/>
    <p:sldId id="265" r:id="rId16"/>
    <p:sldId id="268" r:id="rId17"/>
    <p:sldId id="267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630E5C9-6DA1-4AA6-B57C-5586E870AF7D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38485E1-1172-4218-A448-28BE5365D2DE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57D50D-BAA9-464B-B391-243138E078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14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0C6A29-4676-420C-BBE3-ACC2B80F64D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Полилиния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: Фигура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Дуга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Полилиния: фигура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789BF51-8993-4D99-9FC3-53D06E76E629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2pPr>
            <a:lvl3pPr>
              <a:spcBef>
                <a:spcPts val="1000"/>
              </a:spcBef>
              <a:buClr>
                <a:schemeClr val="accent2"/>
              </a:buClr>
              <a:defRPr lang="ru-RU" sz="1800"/>
            </a:lvl3pPr>
            <a:lvl4pPr>
              <a:spcBef>
                <a:spcPts val="1000"/>
              </a:spcBef>
              <a:buClr>
                <a:schemeClr val="accent2"/>
              </a:buClr>
              <a:defRPr lang="ru-RU" sz="1800"/>
            </a:lvl4pPr>
            <a:lvl5pPr>
              <a:spcBef>
                <a:spcPts val="1000"/>
              </a:spcBef>
              <a:buClr>
                <a:schemeClr val="accent2"/>
              </a:buCl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latin typeface="Calibri" panose="020B0504020202020204" pitchFamily="34" charset="77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2071636-1BA0-4750-BDD7-4B8B24059FBC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F22D9A-5170-4C52-AAD9-2A34815F5E8C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 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FCEAA60-48EC-4C3F-B610-C062B6643948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rtlCol="0" anchor="b">
            <a:normAutofit/>
          </a:bodyPr>
          <a:lstStyle>
            <a:lvl1pPr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lang="ru-RU"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lang="ru-RU"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lang="ru-RU"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lang="ru-RU" sz="1600"/>
            </a:lvl4pPr>
            <a:lvl5pPr>
              <a:lnSpc>
                <a:spcPct val="110000"/>
              </a:lnSpc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 lang="ru-RU">
                <a:latin typeface="+mn-cs"/>
                <a:cs typeface="+mn-cs"/>
              </a:defRPr>
            </a:lvl1pPr>
          </a:lstStyle>
          <a:p>
            <a:pPr rtl="0">
              <a:defRPr lang="ru-RU"/>
            </a:pPr>
            <a:fld id="{ABB1CC56-79DB-4DC5-A98A-21567903841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02.04.2025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 lang="ru-RU">
                <a:latin typeface="+mn-cs"/>
                <a:cs typeface="+mn-cs"/>
              </a:defRPr>
            </a:lvl1pPr>
          </a:lstStyle>
          <a:p>
            <a:pPr algn="l" rtl="0">
              <a:defRPr lang="ru-RU"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 lang="ru-RU">
                <a:latin typeface="+mn-cs"/>
                <a:cs typeface="+mn-cs"/>
              </a:defRPr>
            </a:lvl1pPr>
          </a:lstStyle>
          <a:p>
            <a:pPr rtl="0">
              <a:defRPr lang="ru-RU"/>
            </a:pPr>
            <a:fld id="{D76B855D-E9CC-4FF8-AD85-6CDC7B89A0D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 lang="ru-RU"/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49277EF-E9EC-4C9F-AB27-8A2D7CB985C5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олилиния: Фигура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олилиния: Фигура 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олилиния: Фигура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Дуга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Полилиния: фигура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548D8C9-9274-4AA8-8759-FBCBB2880044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Полилиния: Фигура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9DA8206-3351-4D82-B2F7-CF1240B7B780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7D3EF62-4D26-4F34-9E41-10D4D97DEAA3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олилиния: Фигура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Полилиния: Фигура 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91AD0F2-67C7-4C00-A04D-1E8B5FA74ED5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AEAA84F9-3454-4B0E-BB2A-A6831CDDFB71}" type="datetime1">
              <a:rPr lang="ru-RU" smtClean="0"/>
              <a:t>02.04.2025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3900" y="2647950"/>
            <a:ext cx="6911865" cy="2698475"/>
          </a:xfrm>
          <a:noFill/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algn="l" rtl="0"/>
            <a:r>
              <a:rPr lang="ru-RU" dirty="0"/>
              <a:t>Генерация лабиринта и нахождение выхода из него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Вовлечение слушателей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7809411" cy="4284889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Встречайтесь взглядом со слушателями, чтобы создать ощущение взаимопонимания и увлечь их</a:t>
            </a:r>
          </a:p>
          <a:p>
            <a:pPr rtl="0"/>
            <a:r>
              <a:rPr lang="ru-RU" dirty="0"/>
              <a:t>Вплетайте в презентацию сюжеты, героям которых слушатели могут посочувствовать. Это сделает ваше сообщение запоминающимся и действенным</a:t>
            </a:r>
          </a:p>
          <a:p>
            <a:pPr rtl="0"/>
            <a:r>
              <a:rPr lang="ru-RU" dirty="0"/>
              <a:t>Поощряйте вопросы и предоставляйте продуманные ответы, чтобы повысить участие слушателей</a:t>
            </a:r>
          </a:p>
          <a:p>
            <a:pPr rtl="0"/>
            <a:r>
              <a:rPr lang="ru-RU" dirty="0"/>
              <a:t>Используйте анкеты или опросы в прямом эфире, чтобы собрать мнения слушателей, повысить их вовлеченность и помочь им чувствовать себя непосредственными участниками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825" y="1349825"/>
            <a:ext cx="4764350" cy="3063149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Выбор визуальных средств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32" y="4412973"/>
            <a:ext cx="4054136" cy="1935571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Совершенствование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Навигация по сеансам вопросов и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289662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Заранее изучите материал</a:t>
            </a:r>
          </a:p>
          <a:p>
            <a:pPr rtl="0"/>
            <a:r>
              <a:rPr lang="ru-RU" dirty="0"/>
              <a:t>Заранее подготовьтесь к распространенным вопросам</a:t>
            </a:r>
          </a:p>
          <a:p>
            <a:pPr rtl="0"/>
            <a:r>
              <a:rPr lang="ru-RU" dirty="0"/>
              <a:t>Отрепетируйте ответы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При ответах на вопросы очень важно сохранять самообладание, чтобы выглядеть уверенно и авторитетно. Здесь могут помочь следующие приемы:</a:t>
            </a:r>
          </a:p>
          <a:p>
            <a:pPr lvl="1" rtl="0"/>
            <a:r>
              <a:rPr lang="ru-RU" dirty="0"/>
              <a:t>Сохраняйте спокойствие</a:t>
            </a:r>
          </a:p>
          <a:p>
            <a:pPr lvl="1" rtl="0"/>
            <a:r>
              <a:rPr lang="ru-RU" dirty="0"/>
              <a:t>Активно слушайте</a:t>
            </a:r>
          </a:p>
          <a:p>
            <a:pPr lvl="1" rtl="0"/>
            <a:r>
              <a:rPr lang="ru-RU" dirty="0"/>
              <a:t>Сделайте паузу на обдумывание</a:t>
            </a:r>
          </a:p>
          <a:p>
            <a:pPr lvl="1" rtl="0"/>
            <a:r>
              <a:rPr lang="ru-RU" dirty="0"/>
              <a:t>Поддерживайте зрительный контакт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Энергичное выступление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0032" cy="429767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выступать энергично, чтобы оставить неизгладимое впечатление</a:t>
            </a:r>
          </a:p>
          <a:p>
            <a:pPr rtl="0"/>
            <a:r>
              <a:rPr lang="ru-RU" dirty="0"/>
              <a:t>Одна из целей эффективного общения — мотивировать слушателей</a:t>
            </a:r>
          </a:p>
        </p:txBody>
      </p:sp>
      <p:graphicFrame>
        <p:nvGraphicFramePr>
          <p:cNvPr id="3" name="Местозаполнитель таблицы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60738476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120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3053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Показатель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Фактически-</a:t>
                      </a:r>
                      <a:r>
                        <a:rPr lang="ru-RU" b="1" i="0" noProof="0" dirty="0" err="1">
                          <a:latin typeface="+mj-cs"/>
                          <a:cs typeface="+mj-cs"/>
                        </a:rPr>
                        <a:t>еЗначения</a:t>
                      </a:r>
                      <a:endParaRPr lang="ru-RU" b="1" i="0" noProof="0" dirty="0">
                        <a:latin typeface="+mj-cs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Посещаемость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участников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Длительность вовлечения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Минут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Взаимодействие в ходе ответов на вопросы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вопросов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Положительные отзывы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Доля усвоения информации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Показатели взаимодействия слушателей с выступающим</a:t>
            </a:r>
          </a:p>
        </p:txBody>
      </p:sp>
      <p:graphicFrame>
        <p:nvGraphicFrame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1527281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Фактор влияния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>
                          <a:latin typeface="+mj-cs"/>
                          <a:cs typeface="+mj-cs"/>
                        </a:rPr>
                        <a:t>Достигнуто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Взаимодействие с аудиторией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Усвоение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Опросы после презентации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Средняя оценка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Доля тех, кто вас рекомендует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Возможности совместной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Количество возможностей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Повестка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Вступление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Генерация лабиринта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Нахождение выхода(по определению минимальный)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5648325" cy="2324046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Генерация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4940687" cy="336985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342900" indent="-342900" rtl="0">
              <a:buAutoNum type="arabicParenR"/>
            </a:pPr>
            <a:r>
              <a:rPr lang="ru-RU" sz="2400" dirty="0"/>
              <a:t>Матрица (начальный лабиринт)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Взвешенный граф (в виде списка смежности)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Нахождение минимального остова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Матрица (завершенная генерация лабиринта)</a:t>
            </a:r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Нахождение минимального остова с помощью алгоритма Прима </a:t>
            </a:r>
            <a:r>
              <a:rPr lang="en-US" dirty="0"/>
              <a:t>O(m </a:t>
            </a:r>
            <a:r>
              <a:rPr lang="en-US" dirty="0" err="1"/>
              <a:t>logn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816634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Постоянно репетируйте</a:t>
            </a:r>
          </a:p>
          <a:p>
            <a:pPr lvl="1" rtl="0"/>
            <a:r>
              <a:rPr lang="ru-RU" dirty="0"/>
              <a:t>Укрепляйте знакомство с предметом</a:t>
            </a:r>
          </a:p>
          <a:p>
            <a:pPr rtl="0"/>
            <a:r>
              <a:rPr lang="ru-RU" dirty="0"/>
              <a:t>Работайте над своим искусством оратора</a:t>
            </a:r>
          </a:p>
          <a:p>
            <a:pPr lvl="1" rtl="0"/>
            <a:r>
              <a:rPr lang="ru-RU" dirty="0"/>
              <a:t>Темп, тон и ударение</a:t>
            </a:r>
          </a:p>
          <a:p>
            <a:pPr rtl="0"/>
            <a:r>
              <a:rPr lang="ru-RU" dirty="0"/>
              <a:t>Темп и переход от одного слайда к другому</a:t>
            </a:r>
          </a:p>
          <a:p>
            <a:pPr lvl="1" rtl="0"/>
            <a:r>
              <a:rPr lang="ru-RU" dirty="0"/>
              <a:t>Стремитесь к беспроблемным, профессиональным выступлениям</a:t>
            </a:r>
          </a:p>
          <a:p>
            <a:pPr rtl="0"/>
            <a:r>
              <a:rPr lang="ru-RU" dirty="0"/>
              <a:t>Практикуйтесь перед слушателями</a:t>
            </a:r>
          </a:p>
          <a:p>
            <a:pPr lvl="1" rtl="0"/>
            <a:r>
              <a:rPr lang="ru-RU" dirty="0"/>
              <a:t>Попросите коллег послушать вас и оценить выступление</a:t>
            </a:r>
          </a:p>
          <a:p>
            <a:pPr lvl="1"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78387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Ищите обратную связь</a:t>
            </a:r>
          </a:p>
          <a:p>
            <a:pPr rtl="0"/>
            <a:r>
              <a:rPr lang="ru-RU" dirty="0"/>
              <a:t>Обдумывайте результаты</a:t>
            </a:r>
          </a:p>
          <a:p>
            <a:pPr rtl="0"/>
            <a:r>
              <a:rPr lang="ru-RU" dirty="0"/>
              <a:t>Изучайте новые методы</a:t>
            </a:r>
          </a:p>
          <a:p>
            <a:pPr rtl="0"/>
            <a:r>
              <a:rPr lang="ru-RU" dirty="0"/>
              <a:t>Поставьте личные цели</a:t>
            </a:r>
          </a:p>
          <a:p>
            <a:pPr rtl="0"/>
            <a:r>
              <a:rPr lang="ru-RU" dirty="0"/>
              <a:t>Повторяйте заново и адаптируйтесь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5648325" cy="2324046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Нахождение выхода из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4940687" cy="336985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342900" indent="-342900" rtl="0">
              <a:buAutoNum type="arabicParenR"/>
            </a:pPr>
            <a:r>
              <a:rPr lang="ru-RU" sz="2400" dirty="0"/>
              <a:t>Матрица (сгенерированный лабиринт)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Граф (в виде списка смежности)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Нахождение минимального пути (с помощью обхода в ширину)</a:t>
            </a:r>
          </a:p>
          <a:p>
            <a:pPr marL="342900" indent="-342900" rtl="0">
              <a:buAutoNum type="arabicParenR"/>
            </a:pPr>
            <a:r>
              <a:rPr lang="ru-RU" sz="2400" dirty="0"/>
              <a:t>Вывод матрицы с путем</a:t>
            </a:r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172911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Обход в ширину </a:t>
            </a:r>
            <a:r>
              <a:rPr lang="en-US" dirty="0"/>
              <a:t>O(v + 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2669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Это мощный инструмент для выступлений перед слушателями. Он позволяет менять интонацию, тон и громкость, чтобы выразить чувства, подчеркнуть определенные моменты и удерживать интерес аудитории. </a:t>
            </a:r>
          </a:p>
          <a:p>
            <a:pPr lvl="1" rtl="0"/>
            <a:r>
              <a:rPr lang="ru-RU" dirty="0"/>
              <a:t>Вариации интонации</a:t>
            </a:r>
          </a:p>
          <a:p>
            <a:pPr lvl="1" rtl="0"/>
            <a:r>
              <a:rPr lang="ru-RU" dirty="0"/>
              <a:t>Вариации тона</a:t>
            </a:r>
          </a:p>
          <a:p>
            <a:pPr lvl="1" rtl="0"/>
            <a:r>
              <a:rPr lang="ru-RU" dirty="0"/>
              <a:t>Громкость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464202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Эффективный язык тела улучшает ваше сообщение, делая его более эффектным и запоминающимся.</a:t>
            </a:r>
          </a:p>
          <a:p>
            <a:pPr lvl="1" rtl="0"/>
            <a:r>
              <a:rPr lang="ru-RU" dirty="0"/>
              <a:t>Осмысленный зрительный контакт</a:t>
            </a:r>
          </a:p>
          <a:p>
            <a:pPr lvl="1" rtl="0"/>
            <a:r>
              <a:rPr lang="ru-RU" dirty="0"/>
              <a:t>Целенаправленные жесты</a:t>
            </a:r>
          </a:p>
          <a:p>
            <a:pPr lvl="1" rtl="0"/>
            <a:r>
              <a:rPr lang="ru-RU" dirty="0"/>
              <a:t>Хорошая осанка</a:t>
            </a:r>
          </a:p>
          <a:p>
            <a:pPr lvl="1" rtl="0"/>
            <a:r>
              <a:rPr lang="ru-RU" dirty="0"/>
              <a:t>Контроль выражения лица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Брита Тамм</a:t>
            </a:r>
          </a:p>
          <a:p>
            <a:pPr rtl="0"/>
            <a:r>
              <a:rPr lang="ru-RU" dirty="0"/>
              <a:t>502-555-0152</a:t>
            </a:r>
          </a:p>
          <a:p>
            <a:pPr rtl="0"/>
            <a:r>
              <a:rPr lang="ru-RU" dirty="0"/>
              <a:t>brita@firstupconsultants.com</a:t>
            </a:r>
          </a:p>
          <a:p>
            <a:pPr rtl="0"/>
            <a:r>
              <a:rPr lang="ru-RU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5" descr="Мальчик, играющий на игровой площадке перед зданием с квартирами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/>
              <a:t>Сила комму-никации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Преодоление робости</a:t>
            </a:r>
          </a:p>
        </p:txBody>
      </p:sp>
      <p:pic>
        <p:nvPicPr>
          <p:cNvPr id="10" name="Объект 10" descr="Ребенок смотрит на карту мира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4619625" cy="214148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Стратегии укрепления уверенности в себе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Calibri"/>
        <a:ea typeface=""/>
        <a:cs typeface="Calibri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6_TF78504181_Win32" id="{B1705B0B-195F-47D9-AD35-D7404DEE4736}" vid="{1826A555-2D0E-44E2-9113-B2E784565D4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41</TotalTime>
  <Words>469</Words>
  <Application>Microsoft Office PowerPoint</Application>
  <PresentationFormat>Широкоэкранный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Пользовательская</vt:lpstr>
      <vt:lpstr>Генерация лабиринта и нахождение выхода из него</vt:lpstr>
      <vt:lpstr>Повестка</vt:lpstr>
      <vt:lpstr>Генерация лабиринта</vt:lpstr>
      <vt:lpstr>Нахождение минимального остова с помощью алгоритма Прима O(m logn)</vt:lpstr>
      <vt:lpstr>Нахождение выхода из лабиринта</vt:lpstr>
      <vt:lpstr>Обход в ширину O(v + e)</vt:lpstr>
      <vt:lpstr>Спасибо</vt:lpstr>
      <vt:lpstr>Сила комму-никации</vt:lpstr>
      <vt:lpstr>Преодоление робости</vt:lpstr>
      <vt:lpstr>Вовлечение слушателей</vt:lpstr>
      <vt:lpstr>Выбор визуальных средств </vt:lpstr>
      <vt:lpstr>Навигация по сеансам вопросов и ответов</vt:lpstr>
      <vt:lpstr>Энергичное выступление</vt:lpstr>
      <vt:lpstr>Показатели взаимодействия слушателей с выступающим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лабиринта и нахождение выхода из него</dc:title>
  <dc:creator>Thinkpad</dc:creator>
  <cp:lastModifiedBy>Thinkpad</cp:lastModifiedBy>
  <cp:revision>3</cp:revision>
  <dcterms:created xsi:type="dcterms:W3CDTF">2025-04-02T07:17:50Z</dcterms:created>
  <dcterms:modified xsi:type="dcterms:W3CDTF">2025-04-02T07:59:15Z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