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89" r:id="rId2"/>
    <p:sldMasterId id="2147483691" r:id="rId3"/>
    <p:sldMasterId id="2147483704" r:id="rId4"/>
    <p:sldMasterId id="2147483706" r:id="rId5"/>
  </p:sldMasterIdLst>
  <p:notesMasterIdLst>
    <p:notesMasterId r:id="rId19"/>
  </p:notesMasterIdLst>
  <p:handoutMasterIdLst>
    <p:handoutMasterId r:id="rId20"/>
  </p:handoutMasterIdLst>
  <p:sldIdLst>
    <p:sldId id="256" r:id="rId6"/>
    <p:sldId id="268" r:id="rId7"/>
    <p:sldId id="257" r:id="rId8"/>
    <p:sldId id="272" r:id="rId9"/>
    <p:sldId id="270" r:id="rId10"/>
    <p:sldId id="271" r:id="rId11"/>
    <p:sldId id="273" r:id="rId12"/>
    <p:sldId id="262" r:id="rId13"/>
    <p:sldId id="263" r:id="rId14"/>
    <p:sldId id="276" r:id="rId15"/>
    <p:sldId id="275" r:id="rId16"/>
    <p:sldId id="266" r:id="rId17"/>
    <p:sldId id="27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8" autoAdjust="0"/>
    <p:restoredTop sz="94660" autoAdjust="0"/>
  </p:normalViewPr>
  <p:slideViewPr>
    <p:cSldViewPr snapToGrid="0">
      <p:cViewPr varScale="1">
        <p:scale>
          <a:sx n="59" d="100"/>
          <a:sy n="59" d="100"/>
        </p:scale>
        <p:origin x="-17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7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8EDE1-0EDB-4C26-9C46-A086C87FACCA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948BB-E9F6-4EB6-A716-5C585F1EE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778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B5A4E-EDB2-4897-B7C2-F7D61558DCA9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D4A63-425A-46F5-8359-145286E4A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40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D4A63-425A-46F5-8359-145286E4A13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9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756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209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50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95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89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249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756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770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980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10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19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19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333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77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979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637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9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3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703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647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319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60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1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22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5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34" y="1690688"/>
            <a:ext cx="4638732" cy="30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7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34" y="1690688"/>
            <a:ext cx="4638732" cy="309248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34" y="1690688"/>
            <a:ext cx="4638732" cy="30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3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-833828" y="-1110886"/>
            <a:ext cx="8432904" cy="7832361"/>
          </a:xfrm>
          <a:prstGeom prst="rect">
            <a:avLst/>
          </a:prstGeom>
          <a:blipFill dpi="0" rotWithShape="1">
            <a:blip r:embed="rId14">
              <a:alphaModFix amt="25000"/>
            </a:blip>
            <a:srcRect/>
            <a:stretch>
              <a:fillRect r="50000" b="2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176964"/>
            <a:ext cx="9144000" cy="6810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68452" y="6176964"/>
            <a:ext cx="1888761" cy="6794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655382" y="6224300"/>
            <a:ext cx="1772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Alfresco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68452" y="6222712"/>
            <a:ext cx="1888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CMS</a:t>
            </a:r>
            <a:endParaRPr lang="ru-RU" sz="3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979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3181-A998-4DA4-971C-5A5551F5B1F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02FD-FF90-4FFD-B973-8165B93569D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176964"/>
            <a:ext cx="9144000" cy="6810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364828" y="6225094"/>
            <a:ext cx="6668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Company Profiling</a:t>
            </a:r>
            <a:r>
              <a:rPr lang="en-US" sz="3200" baseline="0" dirty="0" smtClean="0">
                <a:latin typeface="Arial Black" panose="020B0A04020102020204" pitchFamily="34" charset="0"/>
              </a:rPr>
              <a:t> System</a:t>
            </a:r>
            <a:endParaRPr lang="ru-RU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39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49082"/>
              </p:ext>
            </p:extLst>
          </p:nvPr>
        </p:nvGraphicFramePr>
        <p:xfrm>
          <a:off x="4203033" y="4886932"/>
          <a:ext cx="494097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205"/>
                <a:gridCol w="332476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Исполнитель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Студент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Гордеев Борис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Романович, М3407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Руководитель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к.т.н. Кашевник Алексей Михайлович</a:t>
                      </a:r>
                      <a:endParaRPr lang="en-US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53064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41823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 Black" pitchFamily="34" charset="0"/>
              </a:rPr>
              <a:t>Разработка веб-приложения </a:t>
            </a:r>
            <a:r>
              <a:rPr lang="ru-RU" sz="3200" dirty="0">
                <a:latin typeface="Arial Black" pitchFamily="34" charset="0"/>
              </a:rPr>
              <a:t>профилирования компаний - резидентов Технопарка Университета ИТМО</a:t>
            </a:r>
            <a:endParaRPr lang="en-US" sz="3200" dirty="0" smtClean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Слайд №1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8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ctrTitle"/>
          </p:nvPr>
        </p:nvSpPr>
        <p:spPr>
          <a:xfrm>
            <a:off x="0" y="144379"/>
            <a:ext cx="9144000" cy="495558"/>
          </a:xfrm>
        </p:spPr>
        <p:txBody>
          <a:bodyPr>
            <a:normAutofit fontScale="90000"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 веб-приложения на примере запроса списка компаний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\\VBOXSVR\shared\Images\Sequence_WebAppl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0" y="852987"/>
            <a:ext cx="7237120" cy="507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4002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Слайд №10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ctrTitle"/>
          </p:nvPr>
        </p:nvSpPr>
        <p:spPr>
          <a:xfrm>
            <a:off x="0" y="943999"/>
            <a:ext cx="9144000" cy="61033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Проведённое тестирование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974558" y="1780673"/>
            <a:ext cx="7182853" cy="388219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Unit</a:t>
            </a:r>
            <a:r>
              <a:rPr lang="ru-RU" dirty="0" smtClean="0"/>
              <a:t>-тестирование алгоритмов с использованием </a:t>
            </a:r>
            <a:r>
              <a:rPr lang="en-US" dirty="0" err="1" smtClean="0"/>
              <a:t>JUnit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ru-RU" dirty="0" smtClean="0"/>
              <a:t>Интеграционное </a:t>
            </a:r>
            <a:r>
              <a:rPr lang="en-US" dirty="0" smtClean="0"/>
              <a:t>/ Unit</a:t>
            </a:r>
            <a:r>
              <a:rPr lang="ru-RU" dirty="0" smtClean="0"/>
              <a:t> тестирование управления данными с использованием </a:t>
            </a:r>
            <a:r>
              <a:rPr lang="en-US" dirty="0" err="1" smtClean="0"/>
              <a:t>JUnit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ru-RU" dirty="0" smtClean="0"/>
              <a:t>Интеграционное тестирование веб-приложения с использованием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ru-RU" dirty="0" smtClean="0"/>
              <a:t>Ручное тестирование интерфейса веб-приложения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6311659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Слайд №11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1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0" y="494820"/>
            <a:ext cx="9143999" cy="61033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Результаты выполнения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3139" y="1427747"/>
            <a:ext cx="8301789" cy="2005264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ru-RU" dirty="0" smtClean="0"/>
              <a:t>Система реализована, протестирована и удовлетворяет поставленным задач, а также на основании обратной связи совершенствуется и была введена в эксплуатацию.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u-RU" dirty="0" smtClean="0"/>
              <a:t>В </a:t>
            </a:r>
            <a:r>
              <a:rPr lang="ru-RU" dirty="0"/>
              <a:t>рамках выполнения бакалаврской работы была подготовлена и принята к публикации статья на конференцию FRUCT, а сам проект был показан на </a:t>
            </a:r>
            <a:r>
              <a:rPr lang="ru-RU" dirty="0" err="1"/>
              <a:t>демо</a:t>
            </a:r>
            <a:r>
              <a:rPr lang="ru-RU" dirty="0"/>
              <a:t>-секции конференции </a:t>
            </a:r>
            <a:r>
              <a:rPr lang="ru-RU" dirty="0" smtClean="0"/>
              <a:t>FRUCT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u-RU" dirty="0" smtClean="0"/>
              <a:t>По </a:t>
            </a:r>
            <a:r>
              <a:rPr lang="ru-RU" dirty="0"/>
              <a:t>результатам выполнения работы была подана статья в Российский журнал из перечня ВАК, индексируемый в РИНЦ</a:t>
            </a:r>
            <a:endParaRPr lang="ru-RU" dirty="0" smtClean="0"/>
          </a:p>
        </p:txBody>
      </p:sp>
      <p:pic>
        <p:nvPicPr>
          <p:cNvPr id="5122" name="Picture 2" descr="C:\Users\O\Desktop\Presentation\Images\fru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671" y="3317711"/>
            <a:ext cx="22479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4002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Слайд №12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ctrTitle"/>
          </p:nvPr>
        </p:nvSpPr>
        <p:spPr>
          <a:xfrm>
            <a:off x="1130969" y="770021"/>
            <a:ext cx="6990347" cy="1010653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33139" y="3304675"/>
            <a:ext cx="8301789" cy="1122947"/>
          </a:xfrm>
        </p:spPr>
        <p:txBody>
          <a:bodyPr>
            <a:normAutofit/>
          </a:bodyPr>
          <a:lstStyle/>
          <a:p>
            <a:r>
              <a:rPr lang="ru-RU" dirty="0"/>
              <a:t>Веб-приложение профилирования компаний - резидентов Технопарка Университета ИТМО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59786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Слайд №13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842" y="1540042"/>
            <a:ext cx="7110665" cy="319238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Система профилирования </a:t>
            </a:r>
            <a:r>
              <a:rPr lang="en-US" dirty="0" smtClean="0"/>
              <a:t>SOBOLEO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K</a:t>
            </a:r>
            <a:r>
              <a:rPr lang="ru-RU" dirty="0"/>
              <a:t>. </a:t>
            </a:r>
            <a:r>
              <a:rPr lang="en-US" dirty="0" err="1"/>
              <a:t>Rezgui</a:t>
            </a:r>
            <a:r>
              <a:rPr lang="ru-RU" dirty="0"/>
              <a:t>, </a:t>
            </a:r>
            <a:r>
              <a:rPr lang="en-US" dirty="0"/>
              <a:t>H</a:t>
            </a:r>
            <a:r>
              <a:rPr lang="ru-RU" dirty="0"/>
              <a:t>. </a:t>
            </a:r>
            <a:r>
              <a:rPr lang="en-US" dirty="0" err="1"/>
              <a:t>Mhiri</a:t>
            </a:r>
            <a:r>
              <a:rPr lang="ru-RU" dirty="0"/>
              <a:t> и </a:t>
            </a:r>
            <a:r>
              <a:rPr lang="en-US" dirty="0"/>
              <a:t>K</a:t>
            </a:r>
            <a:r>
              <a:rPr lang="ru-RU" dirty="0"/>
              <a:t>. </a:t>
            </a:r>
            <a:r>
              <a:rPr lang="en-US" dirty="0" err="1"/>
              <a:t>Gh</a:t>
            </a:r>
            <a:r>
              <a:rPr lang="ru-RU" dirty="0"/>
              <a:t>é</a:t>
            </a:r>
            <a:r>
              <a:rPr lang="en-US" dirty="0" err="1"/>
              <a:t>dira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ru-RU" dirty="0" smtClean="0"/>
              <a:t>написали</a:t>
            </a:r>
            <a:r>
              <a:rPr lang="en-US" dirty="0" smtClean="0"/>
              <a:t> </a:t>
            </a:r>
            <a:r>
              <a:rPr lang="ru-RU" dirty="0" smtClean="0"/>
              <a:t>профилирующий компонент для системы </a:t>
            </a:r>
            <a:r>
              <a:rPr lang="en-US" dirty="0" smtClean="0"/>
              <a:t>Moodle.</a:t>
            </a:r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err="1" smtClean="0"/>
              <a:t>Fotis</a:t>
            </a:r>
            <a:r>
              <a:rPr lang="ru-RU" dirty="0" smtClean="0"/>
              <a:t> </a:t>
            </a:r>
            <a:r>
              <a:rPr lang="ru-RU" dirty="0"/>
              <a:t>Fraganidis и </a:t>
            </a:r>
            <a:r>
              <a:rPr lang="ru-RU" dirty="0" err="1"/>
              <a:t>Greogoris</a:t>
            </a:r>
            <a:r>
              <a:rPr lang="ru-RU" dirty="0"/>
              <a:t> </a:t>
            </a:r>
            <a:r>
              <a:rPr lang="ru-RU" dirty="0" err="1" smtClean="0"/>
              <a:t>Mentzas</a:t>
            </a:r>
            <a:r>
              <a:rPr lang="ru-RU" dirty="0" smtClean="0"/>
              <a:t> - система </a:t>
            </a:r>
            <a:r>
              <a:rPr lang="ru-RU" dirty="0"/>
              <a:t>менеджмента компетенций для корпоративного онлайн-обучения</a:t>
            </a:r>
            <a:r>
              <a:rPr lang="ru-RU" dirty="0" smtClean="0"/>
              <a:t>.</a:t>
            </a:r>
            <a:endParaRPr lang="ru-RU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Jürgen Dorn и Markus </a:t>
            </a:r>
            <a:r>
              <a:rPr lang="ru-RU" dirty="0" err="1" smtClean="0"/>
              <a:t>Pichlmair</a:t>
            </a:r>
            <a:r>
              <a:rPr lang="ru-RU" dirty="0" smtClean="0"/>
              <a:t> </a:t>
            </a:r>
            <a:r>
              <a:rPr lang="en-US" dirty="0"/>
              <a:t>-</a:t>
            </a:r>
            <a:r>
              <a:rPr lang="ru-RU" dirty="0" smtClean="0"/>
              <a:t> система </a:t>
            </a:r>
            <a:r>
              <a:rPr lang="ru-RU" dirty="0"/>
              <a:t>менджемента компетенций для учёта успеваемости студентов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Заголовок 5"/>
          <p:cNvSpPr>
            <a:spLocks noGrp="1"/>
          </p:cNvSpPr>
          <p:nvPr>
            <p:ph type="ctrTitle"/>
          </p:nvPr>
        </p:nvSpPr>
        <p:spPr>
          <a:xfrm>
            <a:off x="1349213" y="370285"/>
            <a:ext cx="6550505" cy="961270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343744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Слайд №2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0" y="370284"/>
            <a:ext cx="9144000" cy="108954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требования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" y="1540041"/>
            <a:ext cx="9143999" cy="4347411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Хранение в системе профилей </a:t>
            </a:r>
            <a:r>
              <a:rPr lang="ru-RU" dirty="0" smtClean="0"/>
              <a:t>компаний-резидентов.</a:t>
            </a:r>
            <a:endParaRPr lang="en-U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Разделение прав пользователей, выделющее пользователей, резидентов и администраторов.</a:t>
            </a:r>
            <a:endParaRPr lang="en-U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Возможность для администраторов управления информацией через веб-приложение.</a:t>
            </a:r>
            <a:endParaRPr lang="en-U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Возможность для резидентов создания в системе заявок на внесение своей информации в систему. </a:t>
            </a:r>
            <a:endParaRPr lang="en-U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Возможность полнотекстового поиска по информации.</a:t>
            </a:r>
            <a:endParaRPr lang="en-U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Возможность сравнения профилей между собой.</a:t>
            </a:r>
            <a:endParaRPr lang="en-U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Возможность по задаче найти все профили, которые могут решить эту задачу.</a:t>
            </a:r>
            <a:endParaRPr lang="en-U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Возможность по профилю найти все задачи, которые он может решить.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Возможность поиска профилей по их компетенциям.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6343744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Слайд №3</a:t>
            </a:r>
          </a:p>
        </p:txBody>
      </p:sp>
    </p:spTree>
    <p:extLst>
      <p:ext uri="{BB962C8B-B14F-4D97-AF65-F5344CB8AC3E}">
        <p14:creationId xmlns:p14="http://schemas.microsoft.com/office/powerpoint/2010/main" val="25089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5"/>
          <p:cNvSpPr>
            <a:spLocks noGrp="1"/>
          </p:cNvSpPr>
          <p:nvPr>
            <p:ph type="ctrTitle"/>
          </p:nvPr>
        </p:nvSpPr>
        <p:spPr>
          <a:xfrm>
            <a:off x="0" y="1033261"/>
            <a:ext cx="4811555" cy="3555364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сценарии использования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\\VBOXSVR\shared\Images\UseCase_Over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931" y="-1"/>
            <a:ext cx="4042593" cy="622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" y="6350855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Слайд №4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475873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профиля – компания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Rehabot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" y="1540041"/>
            <a:ext cx="9143999" cy="4652212"/>
          </a:xfrm>
        </p:spPr>
        <p:txBody>
          <a:bodyPr>
            <a:normAutofit fontScale="92500"/>
          </a:bodyPr>
          <a:lstStyle/>
          <a:p>
            <a:pPr marL="342900" lvl="0" indent="-342900" algn="l">
              <a:buFont typeface="Arial" pitchFamily="34" charset="0"/>
              <a:buChar char="•"/>
            </a:pPr>
            <a:r>
              <a:rPr lang="ru-RU" dirty="0"/>
              <a:t>Название </a:t>
            </a:r>
            <a:r>
              <a:rPr lang="ru-RU" dirty="0" smtClean="0"/>
              <a:t>компании: </a:t>
            </a:r>
            <a:r>
              <a:rPr lang="en-US" dirty="0" err="1" smtClean="0"/>
              <a:t>Rehabot</a:t>
            </a:r>
            <a:r>
              <a:rPr lang="en-US" dirty="0" smtClean="0"/>
              <a:t> (</a:t>
            </a:r>
            <a:r>
              <a:rPr lang="ru-RU" dirty="0" err="1" smtClean="0"/>
              <a:t>Рехабот</a:t>
            </a:r>
            <a:r>
              <a:rPr lang="ru-RU" dirty="0" smtClean="0"/>
              <a:t>)</a:t>
            </a:r>
            <a:endParaRPr lang="en-US" dirty="0"/>
          </a:p>
          <a:p>
            <a:pPr marL="342900" lvl="0" indent="-342900" algn="l">
              <a:buFont typeface="Arial" pitchFamily="34" charset="0"/>
              <a:buChar char="•"/>
            </a:pPr>
            <a:r>
              <a:rPr lang="ru-RU" dirty="0" smtClean="0"/>
              <a:t>Вебсайт</a:t>
            </a:r>
            <a:r>
              <a:rPr lang="ru-RU" dirty="0"/>
              <a:t>: http://rehabot.me/</a:t>
            </a:r>
            <a:endParaRPr lang="en-US" dirty="0"/>
          </a:p>
          <a:p>
            <a:pPr marL="342900" lvl="0" indent="-342900" algn="l">
              <a:buFont typeface="Arial" pitchFamily="34" charset="0"/>
              <a:buChar char="•"/>
            </a:pPr>
            <a:r>
              <a:rPr lang="ru-RU" dirty="0" smtClean="0"/>
              <a:t>Адрес компании: </a:t>
            </a:r>
            <a:r>
              <a:rPr lang="ru-RU" dirty="0"/>
              <a:t>Россия, гор. Санкт-Петербург, Биржевая линия 14.</a:t>
            </a:r>
            <a:endParaRPr lang="en-US" dirty="0"/>
          </a:p>
          <a:p>
            <a:pPr marL="342900" lvl="0" indent="-342900" algn="l">
              <a:buFont typeface="Arial" pitchFamily="34" charset="0"/>
              <a:buChar char="•"/>
            </a:pPr>
            <a:r>
              <a:rPr lang="ru-RU" dirty="0"/>
              <a:t>Адрес электронной почты: support@rehabot.me</a:t>
            </a:r>
            <a:endParaRPr lang="en-US" dirty="0"/>
          </a:p>
          <a:p>
            <a:pPr marL="342900" lvl="0" indent="-342900" algn="l">
              <a:buFont typeface="Arial" pitchFamily="34" charset="0"/>
              <a:buChar char="•"/>
            </a:pPr>
            <a:r>
              <a:rPr lang="ru-RU" dirty="0"/>
              <a:t>Описание </a:t>
            </a:r>
            <a:r>
              <a:rPr lang="ru-RU" dirty="0" smtClean="0"/>
              <a:t>компании</a:t>
            </a:r>
            <a:r>
              <a:rPr lang="en-US" dirty="0" smtClean="0"/>
              <a:t>: </a:t>
            </a:r>
            <a:r>
              <a:rPr lang="en-US" dirty="0"/>
              <a:t>In our work, we combine professionals from different industries: engineers, programmers, designers, doctors. One of the developments </a:t>
            </a:r>
            <a:r>
              <a:rPr lang="en-US" dirty="0" err="1"/>
              <a:t>Reebot</a:t>
            </a:r>
            <a:r>
              <a:rPr lang="en-US" dirty="0"/>
              <a:t> — mechanical glove for the recovery of fine motor skills of hands. The device is easy to use both in the clinic and at home without direct supervision by a specialist. The method is based on </a:t>
            </a:r>
            <a:r>
              <a:rPr lang="en-US" dirty="0" err="1"/>
              <a:t>mechanotherapy</a:t>
            </a:r>
            <a:r>
              <a:rPr lang="en-US" dirty="0"/>
              <a:t>. The glove provides the ability of passive (early recovery), active dynamic exercises, exercises with weights, resistance</a:t>
            </a:r>
            <a:r>
              <a:rPr lang="en-US" dirty="0" smtClean="0"/>
              <a:t>.</a:t>
            </a:r>
            <a:endParaRPr lang="ru-RU" dirty="0" smtClean="0"/>
          </a:p>
          <a:p>
            <a:pPr marL="342900" lvl="0" indent="-342900" algn="l">
              <a:buFont typeface="Arial" pitchFamily="34" charset="0"/>
              <a:buChar char="•"/>
            </a:pPr>
            <a:r>
              <a:rPr lang="ru-RU" dirty="0" smtClean="0"/>
              <a:t>Набор компетенций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27702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Слайд №5</a:t>
            </a:r>
          </a:p>
        </p:txBody>
      </p:sp>
    </p:spTree>
    <p:extLst>
      <p:ext uri="{BB962C8B-B14F-4D97-AF65-F5344CB8AC3E}">
        <p14:creationId xmlns:p14="http://schemas.microsoft.com/office/powerpoint/2010/main" val="893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42737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компетенции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67063" y="1475872"/>
            <a:ext cx="6809873" cy="2534654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ru-RU" sz="3600" dirty="0" smtClean="0"/>
              <a:t>Умение – Разработка веб-приложений на языке программирования </a:t>
            </a:r>
            <a:r>
              <a:rPr lang="en-US" sz="3600" dirty="0" smtClean="0"/>
              <a:t>Java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3600" dirty="0" smtClean="0"/>
              <a:t>Опыт или уровень владения – 2 года, 2 реализованных проекта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04002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Слайд №6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9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969" y="1957137"/>
            <a:ext cx="6858000" cy="3256547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ru-RU" dirty="0" smtClean="0"/>
              <a:t>Веб-приложение на языке программирования </a:t>
            </a:r>
            <a:r>
              <a:rPr lang="en-US" dirty="0" smtClean="0"/>
              <a:t>Java</a:t>
            </a:r>
            <a:endParaRPr lang="ru-RU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ru-RU" dirty="0" smtClean="0"/>
              <a:t>Для простоты и скорости разработки – </a:t>
            </a:r>
            <a:r>
              <a:rPr lang="en-US" dirty="0" smtClean="0"/>
              <a:t>Spring Framework</a:t>
            </a:r>
            <a:endParaRPr lang="ru-RU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ru-RU" dirty="0" smtClean="0"/>
              <a:t>Для хранения данных - </a:t>
            </a:r>
            <a:r>
              <a:rPr lang="en-US" dirty="0" smtClean="0"/>
              <a:t>Hibernate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u-RU" dirty="0" smtClean="0"/>
              <a:t>Сервер приложений – </a:t>
            </a:r>
            <a:r>
              <a:rPr lang="en-US" dirty="0" smtClean="0"/>
              <a:t>Tomcat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u-RU" dirty="0" smtClean="0"/>
              <a:t>СУБД – </a:t>
            </a:r>
            <a:r>
              <a:rPr lang="en-US" dirty="0" smtClean="0"/>
              <a:t>MySQL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u-RU" dirty="0" smtClean="0"/>
              <a:t>Система контроля версий –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ru-RU" dirty="0" smtClean="0"/>
              <a:t>Тестирование – </a:t>
            </a:r>
            <a:r>
              <a:rPr lang="en-US" dirty="0" err="1" smtClean="0"/>
              <a:t>JUnit</a:t>
            </a:r>
            <a:r>
              <a:rPr lang="en-US" dirty="0" smtClean="0"/>
              <a:t>, Selenium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Заголовок 5"/>
          <p:cNvSpPr>
            <a:spLocks noGrp="1"/>
          </p:cNvSpPr>
          <p:nvPr>
            <p:ph type="ctrTitle"/>
          </p:nvPr>
        </p:nvSpPr>
        <p:spPr>
          <a:xfrm>
            <a:off x="1349603" y="911915"/>
            <a:ext cx="6636420" cy="61033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Выбранные технологии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311659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Слайд №7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7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ctrTitle"/>
          </p:nvPr>
        </p:nvSpPr>
        <p:spPr>
          <a:xfrm>
            <a:off x="1239341" y="943999"/>
            <a:ext cx="6636420" cy="61033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Системная</a:t>
            </a:r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\\VBOXSVR\shared\Images\Deployment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18" y="2598821"/>
            <a:ext cx="8439866" cy="26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43744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Слайд №8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ctrTitle"/>
          </p:nvPr>
        </p:nvSpPr>
        <p:spPr>
          <a:xfrm>
            <a:off x="0" y="270230"/>
            <a:ext cx="9143999" cy="61033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Программная</a:t>
            </a:r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\\VBOXSVR\Shared\Images\Class_Programm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56" y="831273"/>
            <a:ext cx="7787834" cy="528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59786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Слайд №9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fresco Them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lfresco Theme" id="{D496B107-426D-447B-A501-4E39386D9C90}" vid="{7E1E3F6F-1448-416F-8571-AA6542B83EE4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PMSThem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lfresco Theme" id="{D496B107-426D-447B-A501-4E39386D9C90}" vid="{7E1E3F6F-1448-416F-8571-AA6542B83EE4}"/>
    </a:ext>
  </a:extLst>
</a:theme>
</file>

<file path=ppt/theme/theme5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505</Words>
  <Application>Microsoft Office PowerPoint</Application>
  <PresentationFormat>On-screen Show (4:3)</PresentationFormat>
  <Paragraphs>67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1_Тема Office</vt:lpstr>
      <vt:lpstr>Alfresco Theme</vt:lpstr>
      <vt:lpstr>Тема Office</vt:lpstr>
      <vt:lpstr>CPMSTheme</vt:lpstr>
      <vt:lpstr>2_Тема Office</vt:lpstr>
      <vt:lpstr>PowerPoint Presentation</vt:lpstr>
      <vt:lpstr>Аналоги</vt:lpstr>
      <vt:lpstr>Функциональные требования</vt:lpstr>
      <vt:lpstr>Основные сценарии использования</vt:lpstr>
      <vt:lpstr>Пример профиля – компания Rehabot</vt:lpstr>
      <vt:lpstr>Пример компетенции</vt:lpstr>
      <vt:lpstr>Выбранные технологии</vt:lpstr>
      <vt:lpstr>Системная архитектура</vt:lpstr>
      <vt:lpstr>Программная архитектура</vt:lpstr>
      <vt:lpstr>Работа веб-приложения на примере запроса списка компаний</vt:lpstr>
      <vt:lpstr>Проведённое тестирование</vt:lpstr>
      <vt:lpstr>Результаты выполнения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Борис Гордеев</dc:creator>
  <cp:lastModifiedBy>O</cp:lastModifiedBy>
  <cp:revision>121</cp:revision>
  <dcterms:created xsi:type="dcterms:W3CDTF">2015-08-29T12:14:50Z</dcterms:created>
  <dcterms:modified xsi:type="dcterms:W3CDTF">2016-06-07T13:39:27Z</dcterms:modified>
</cp:coreProperties>
</file>