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9" r:id="rId5"/>
    <p:sldId id="259" r:id="rId6"/>
    <p:sldId id="260" r:id="rId7"/>
    <p:sldId id="267" r:id="rId8"/>
    <p:sldId id="268" r:id="rId9"/>
    <p:sldId id="261" r:id="rId10"/>
    <p:sldId id="269" r:id="rId11"/>
    <p:sldId id="262" r:id="rId12"/>
    <p:sldId id="263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Ваганов" initials="МВ" lastIdx="1" clrIdx="0">
    <p:extLst>
      <p:ext uri="{19B8F6BF-5375-455C-9EA6-DF929625EA0E}">
        <p15:presenceInfo xmlns:p15="http://schemas.microsoft.com/office/powerpoint/2012/main" userId="ce16872be235b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5T15:49:31.55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00F-F77B-4E37-9455-C74E3CC59F23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3D4D-7E3A-4755-99AC-75200A938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5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59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Занятие 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контроллеров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10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6580917" y="2374880"/>
            <a:ext cx="4059365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3455346" y="2425443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11" name="Стрелка вправо 10"/>
          <p:cNvSpPr/>
          <p:nvPr/>
        </p:nvSpPr>
        <p:spPr>
          <a:xfrm flipH="1">
            <a:off x="3455346" y="4561255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80918" y="4510692"/>
            <a:ext cx="4059364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0918" y="1038851"/>
            <a:ext cx="405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  <a:p>
            <a:r>
              <a:rPr lang="ru-RU" dirty="0" smtClean="0"/>
              <a:t>Реализует логику работы приложения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Готовит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для передачи ее 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“Does Stuff”.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0918" y="5289025"/>
            <a:ext cx="330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  <a:p>
            <a:r>
              <a:rPr lang="ru-RU" dirty="0" smtClean="0"/>
              <a:t>Пользовательский интерфейс.</a:t>
            </a:r>
          </a:p>
          <a:p>
            <a:r>
              <a:rPr lang="ru-RU" dirty="0" smtClean="0"/>
              <a:t>Визуально представляет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8234640" y="3227562"/>
            <a:ext cx="498764" cy="12022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Группа 21"/>
          <p:cNvGrpSpPr/>
          <p:nvPr/>
        </p:nvGrpSpPr>
        <p:grpSpPr>
          <a:xfrm>
            <a:off x="8792524" y="3446063"/>
            <a:ext cx="1492741" cy="632716"/>
            <a:chOff x="7977884" y="3313059"/>
            <a:chExt cx="1492741" cy="63271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884" y="3313059"/>
              <a:ext cx="632716" cy="632716"/>
            </a:xfrm>
            <a:prstGeom prst="rect">
              <a:avLst/>
            </a:prstGeom>
          </p:spPr>
        </p:pic>
        <p:sp>
          <p:nvSpPr>
            <p:cNvPr id="18" name="Прямоугольник 17"/>
            <p:cNvSpPr/>
            <p:nvPr/>
          </p:nvSpPr>
          <p:spPr>
            <a:xfrm>
              <a:off x="8676818" y="3530840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GB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90797" y="3013547"/>
            <a:ext cx="1705616" cy="1852714"/>
            <a:chOff x="376157" y="2880543"/>
            <a:chExt cx="1705616" cy="1852714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12" y="2880543"/>
              <a:ext cx="1300593" cy="1300593"/>
            </a:xfrm>
            <a:prstGeom prst="rect">
              <a:avLst/>
            </a:prstGeom>
          </p:spPr>
        </p:pic>
        <p:sp>
          <p:nvSpPr>
            <p:cNvPr id="20" name="Прямоугольник 19"/>
            <p:cNvSpPr/>
            <p:nvPr/>
          </p:nvSpPr>
          <p:spPr>
            <a:xfrm>
              <a:off x="376157" y="4086926"/>
              <a:ext cx="17056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Браузер пользователя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7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11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5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12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5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</a:t>
            </a:r>
            <a:r>
              <a:rPr lang="en-US" dirty="0" err="1" smtClean="0"/>
              <a:t>attrubutes</a:t>
            </a:r>
            <a:r>
              <a:rPr lang="en-US" dirty="0" smtClean="0"/>
              <a:t> – they decorate controllers and actions</a:t>
            </a:r>
          </a:p>
          <a:p>
            <a:endParaRPr lang="en-US" dirty="0"/>
          </a:p>
          <a:p>
            <a:r>
              <a:rPr lang="en-US" dirty="0" smtClean="0"/>
              <a:t>They alter execution</a:t>
            </a:r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0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5155"/>
          </a:xfrm>
        </p:spPr>
        <p:txBody>
          <a:bodyPr/>
          <a:lstStyle/>
          <a:p>
            <a:r>
              <a:rPr lang="ru-RU" dirty="0" smtClean="0"/>
              <a:t>Используем </a:t>
            </a:r>
            <a:r>
              <a:rPr lang="en-US" dirty="0" smtClean="0"/>
              <a:t>Attribute Routing </a:t>
            </a:r>
            <a:r>
              <a:rPr lang="ru-RU" dirty="0" smtClean="0"/>
              <a:t>вместо отдельного файла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15</a:t>
            </a:fld>
            <a:endParaRPr lang="en-GB"/>
          </a:p>
        </p:txBody>
      </p:sp>
      <p:grpSp>
        <p:nvGrpSpPr>
          <p:cNvPr id="13" name="Группа 12"/>
          <p:cNvGrpSpPr/>
          <p:nvPr/>
        </p:nvGrpSpPr>
        <p:grpSpPr>
          <a:xfrm>
            <a:off x="1127760" y="2659380"/>
            <a:ext cx="8023860" cy="2036266"/>
            <a:chOff x="1127760" y="2659380"/>
            <a:chExt cx="8023860" cy="203626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27760" y="2659380"/>
              <a:ext cx="8023860" cy="2819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ApplicantsController.cs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7760" y="2941320"/>
              <a:ext cx="8023860" cy="175432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</a:t>
              </a:r>
              <a:r>
                <a:rPr lang="en-GB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GB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“</a:t>
              </a:r>
              <a:r>
                <a:rPr lang="en-GB" dirty="0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applicants"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)]</a:t>
              </a:r>
              <a:endPara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ActionResult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Index()</a:t>
              </a:r>
            </a:p>
            <a:p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lang="en-GB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applicants= </a:t>
              </a:r>
              <a:r>
                <a:rPr lang="en-GB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db.Applicants.ToList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  <a:endPara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return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View(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applicants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URL (</a:t>
            </a:r>
            <a:r>
              <a:rPr lang="en-GB" b="1" dirty="0"/>
              <a:t>Uniform Resource </a:t>
            </a:r>
            <a:r>
              <a:rPr lang="en-GB" b="1" dirty="0" smtClean="0"/>
              <a:t>Locator)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66999"/>
            <a:ext cx="10515600" cy="3509963"/>
          </a:xfrm>
        </p:spPr>
        <p:txBody>
          <a:bodyPr/>
          <a:lstStyle/>
          <a:p>
            <a:pPr lvl="1"/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ru-RU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протокол уровня приложений, используемый сервером и клиентом для взаимодействия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HTTP, FTP, telnet)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hostname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DNS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сервера или его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номер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порта, на котором сервер ждет (слушает) входящие запросы от клиентских приложений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ath-and-file-name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и положение запрашиваемого ресурса в рамках корневой папки сервера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(содержащей веб-приложения)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16</a:t>
            </a:fld>
            <a:endParaRPr lang="en-GB"/>
          </a:p>
        </p:txBody>
      </p:sp>
      <p:grpSp>
        <p:nvGrpSpPr>
          <p:cNvPr id="15" name="Группа 14"/>
          <p:cNvGrpSpPr/>
          <p:nvPr/>
        </p:nvGrpSpPr>
        <p:grpSpPr>
          <a:xfrm>
            <a:off x="1341950" y="1518772"/>
            <a:ext cx="8640250" cy="523220"/>
            <a:chOff x="1344256" y="2036813"/>
            <a:chExt cx="864025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344256" y="2036813"/>
              <a:ext cx="1764329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protocol://</a:t>
              </a:r>
              <a:endParaRPr lang="en-GB" sz="28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8585" y="2036813"/>
              <a:ext cx="2945037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en-US" sz="28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hostname</a:t>
              </a:r>
              <a:r>
                <a:rPr lang="en-US" altLang="en-US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28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port</a:t>
              </a:r>
              <a:r>
                <a:rPr lang="en-US" alt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/</a:t>
              </a:r>
              <a:endParaRPr lang="en-GB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3622" y="2036813"/>
              <a:ext cx="3930884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en-US" sz="2800" i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path-and-file-name/</a:t>
              </a:r>
              <a:endParaRPr lang="en-GB" sz="2800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341950" y="2054085"/>
            <a:ext cx="8927466" cy="527525"/>
            <a:chOff x="1344256" y="2036813"/>
            <a:chExt cx="8464043" cy="527525"/>
          </a:xfrm>
        </p:grpSpPr>
        <p:sp>
          <p:nvSpPr>
            <p:cNvPr id="17" name="TextBox 16"/>
            <p:cNvSpPr txBox="1"/>
            <p:nvPr/>
          </p:nvSpPr>
          <p:spPr>
            <a:xfrm>
              <a:off x="1344256" y="2036813"/>
              <a:ext cx="1162434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http://</a:t>
              </a:r>
              <a:endParaRPr lang="en-GB" sz="280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06690" y="2041118"/>
              <a:ext cx="2976386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en-US" sz="2800" i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www.asp.net</a:t>
              </a:r>
              <a:r>
                <a:rPr lang="en-US" alt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:80/</a:t>
              </a:r>
              <a:endParaRPr lang="en-GB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3076" y="2036813"/>
              <a:ext cx="4325223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en-US" sz="28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get-started/websites/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19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URI</a:t>
            </a:r>
            <a:r>
              <a:rPr lang="en-US" dirty="0" smtClean="0"/>
              <a:t> (</a:t>
            </a:r>
            <a:r>
              <a:rPr lang="en-GB" b="1" dirty="0"/>
              <a:t>Uniform Resource </a:t>
            </a:r>
            <a:r>
              <a:rPr lang="en-GB" b="1" dirty="0" smtClean="0"/>
              <a:t>Identifier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063240"/>
            <a:ext cx="10515600" cy="311372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?request-parameters</a:t>
            </a:r>
            <a:r>
              <a:rPr lang="en-US" altLang="en-US" dirty="0" smtClean="0">
                <a:latin typeface="Consolas" panose="020B0609020204030204" pitchFamily="49" charset="0"/>
              </a:rPr>
              <a:t>:</a:t>
            </a:r>
            <a:r>
              <a:rPr lang="ru-RU" altLang="en-US" dirty="0" smtClean="0">
                <a:latin typeface="Consolas" panose="020B0609020204030204" pitchFamily="49" charset="0"/>
              </a:rPr>
              <a:t> отделенный от </a:t>
            </a:r>
            <a:r>
              <a:rPr lang="en-US" altLang="en-US" dirty="0" smtClean="0">
                <a:latin typeface="Consolas" panose="020B0609020204030204" pitchFamily="49" charset="0"/>
              </a:rPr>
              <a:t>URL </a:t>
            </a:r>
            <a:r>
              <a:rPr lang="ru-RU" altLang="en-US" dirty="0" smtClean="0">
                <a:latin typeface="Consolas" panose="020B0609020204030204" pitchFamily="49" charset="0"/>
              </a:rPr>
              <a:t>с помощью знака вопроса </a:t>
            </a:r>
            <a:r>
              <a:rPr lang="en-US" altLang="en-US" dirty="0" smtClean="0">
                <a:latin typeface="Consolas" panose="020B0609020204030204" pitchFamily="49" charset="0"/>
              </a:rPr>
              <a:t>“?” </a:t>
            </a:r>
            <a:r>
              <a:rPr lang="ru-RU" altLang="en-US" dirty="0" smtClean="0">
                <a:latin typeface="Consolas" panose="020B0609020204030204" pitchFamily="49" charset="0"/>
              </a:rPr>
              <a:t>набор параметров в виде «имя-значение», разделенных знаком амперсанда </a:t>
            </a:r>
            <a:r>
              <a:rPr lang="en-US" altLang="en-US" dirty="0" smtClean="0">
                <a:latin typeface="Consolas" panose="020B0609020204030204" pitchFamily="49" charset="0"/>
              </a:rPr>
              <a:t>“&amp;”</a:t>
            </a:r>
          </a:p>
          <a:p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nameAnchor</a:t>
            </a:r>
            <a:r>
              <a:rPr lang="en-US" altLang="en-US" dirty="0" smtClean="0">
                <a:latin typeface="Consolas" panose="020B0609020204030204" pitchFamily="49" charset="0"/>
              </a:rPr>
              <a:t>: </a:t>
            </a:r>
            <a:r>
              <a:rPr lang="ru-RU" altLang="en-US" dirty="0" smtClean="0">
                <a:latin typeface="Consolas" panose="020B0609020204030204" pitchFamily="49" charset="0"/>
              </a:rPr>
              <a:t>определяет фрагмент в </a:t>
            </a:r>
            <a:r>
              <a:rPr lang="en-US" altLang="en-US" dirty="0" smtClean="0">
                <a:latin typeface="Consolas" panose="020B0609020204030204" pitchFamily="49" charset="0"/>
              </a:rPr>
              <a:t>HTML </a:t>
            </a:r>
            <a:r>
              <a:rPr lang="ru-RU" altLang="en-US" dirty="0" smtClean="0">
                <a:latin typeface="Consolas" panose="020B0609020204030204" pitchFamily="49" charset="0"/>
              </a:rPr>
              <a:t>разметке по названию элемента (тэга)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Ваганов Михаил </a:t>
            </a:r>
            <a:r>
              <a:rPr lang="ru-RU" dirty="0" smtClean="0"/>
              <a:t>Викторович </a:t>
            </a:r>
            <a:r>
              <a:rPr lang="en-US" dirty="0" smtClean="0"/>
              <a:t> </a:t>
            </a:r>
            <a:r>
              <a:rPr lang="en-GB" dirty="0" smtClean="0"/>
              <a:t>ASP.NET MVC + Oracle Database</a:t>
            </a:r>
            <a:endParaRPr lang="en-GB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17</a:t>
            </a:fld>
            <a:endParaRPr lang="en-GB"/>
          </a:p>
        </p:txBody>
      </p:sp>
      <p:grpSp>
        <p:nvGrpSpPr>
          <p:cNvPr id="13" name="Группа 12"/>
          <p:cNvGrpSpPr/>
          <p:nvPr/>
        </p:nvGrpSpPr>
        <p:grpSpPr>
          <a:xfrm>
            <a:off x="838200" y="1573886"/>
            <a:ext cx="7062171" cy="524947"/>
            <a:chOff x="838200" y="1573886"/>
            <a:chExt cx="7062171" cy="524947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575613"/>
              <a:ext cx="776175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URL</a:t>
              </a:r>
              <a:endParaRPr lang="en-US" altLang="en-US" sz="6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5958" y="1575613"/>
              <a:ext cx="3930884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?request-parameters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46842" y="1573886"/>
              <a:ext cx="2353529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en-US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#</a:t>
              </a:r>
              <a:r>
                <a:rPr lang="en-US" altLang="en-US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nameAnchor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8200" y="2118808"/>
            <a:ext cx="570540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http://www.youtube.com/watch</a:t>
            </a:r>
            <a:endParaRPr lang="en-US" altLang="en-US" sz="6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3608" y="2118808"/>
            <a:ext cx="294503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?v=rcOFV4y5z8c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88645" y="2118808"/>
            <a:ext cx="195919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#comments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полезную информацию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www.ntu.edu.sg/home/ehchua/programming/webprogramming/HTTP_Basics.html</a:t>
            </a:r>
            <a:endParaRPr lang="ru-RU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01.03.2016</a:t>
            </a:r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76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курса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Понять процесс извлечения модели и передачи ее во </a:t>
            </a:r>
            <a:r>
              <a:rPr lang="en-US" dirty="0" smtClean="0"/>
              <a:t>View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4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6580917" y="2374880"/>
            <a:ext cx="4059365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3455346" y="2425443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11" name="Стрелка вправо 10"/>
          <p:cNvSpPr/>
          <p:nvPr/>
        </p:nvSpPr>
        <p:spPr>
          <a:xfrm flipH="1">
            <a:off x="3455346" y="4561255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80918" y="4510692"/>
            <a:ext cx="4059364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0918" y="1038851"/>
            <a:ext cx="405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  <a:p>
            <a:r>
              <a:rPr lang="ru-RU" dirty="0" smtClean="0"/>
              <a:t>Реализует логику работы приложения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Готовит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для передачи ее 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“Does Stuff”.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0918" y="5289025"/>
            <a:ext cx="330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  <a:p>
            <a:r>
              <a:rPr lang="ru-RU" dirty="0" smtClean="0"/>
              <a:t>Пользовательский интерфейс.</a:t>
            </a:r>
          </a:p>
          <a:p>
            <a:r>
              <a:rPr lang="ru-RU" dirty="0" smtClean="0"/>
              <a:t>Визуально представляет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8234640" y="3227562"/>
            <a:ext cx="498764" cy="12022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Группа 21"/>
          <p:cNvGrpSpPr/>
          <p:nvPr/>
        </p:nvGrpSpPr>
        <p:grpSpPr>
          <a:xfrm>
            <a:off x="8792524" y="3446063"/>
            <a:ext cx="1492741" cy="632716"/>
            <a:chOff x="7977884" y="3313059"/>
            <a:chExt cx="1492741" cy="63271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884" y="3313059"/>
              <a:ext cx="632716" cy="632716"/>
            </a:xfrm>
            <a:prstGeom prst="rect">
              <a:avLst/>
            </a:prstGeom>
          </p:spPr>
        </p:pic>
        <p:sp>
          <p:nvSpPr>
            <p:cNvPr id="18" name="Прямоугольник 17"/>
            <p:cNvSpPr/>
            <p:nvPr/>
          </p:nvSpPr>
          <p:spPr>
            <a:xfrm>
              <a:off x="8676818" y="3530840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GB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90797" y="3013547"/>
            <a:ext cx="1705616" cy="1852714"/>
            <a:chOff x="376157" y="2880543"/>
            <a:chExt cx="1705616" cy="1852714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12" y="2880543"/>
              <a:ext cx="1300593" cy="1300593"/>
            </a:xfrm>
            <a:prstGeom prst="rect">
              <a:avLst/>
            </a:prstGeom>
          </p:spPr>
        </p:pic>
        <p:sp>
          <p:nvSpPr>
            <p:cNvPr id="20" name="Прямоугольник 19"/>
            <p:cNvSpPr/>
            <p:nvPr/>
          </p:nvSpPr>
          <p:spPr>
            <a:xfrm>
              <a:off x="376157" y="4086926"/>
              <a:ext cx="17056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Браузер пользователя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4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Model</a:t>
            </a:r>
            <a:r>
              <a:rPr lang="en-US" dirty="0" smtClean="0"/>
              <a:t> –</a:t>
            </a:r>
            <a:r>
              <a:rPr lang="ru-RU" dirty="0" smtClean="0"/>
              <a:t> модель представления объектов, данных в приложении. Обычно представляет из себя класс с полями данных, но без методов.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View</a:t>
            </a:r>
            <a:r>
              <a:rPr lang="en-US" dirty="0" smtClean="0"/>
              <a:t> </a:t>
            </a:r>
            <a:r>
              <a:rPr lang="ru-RU" dirty="0" smtClean="0"/>
              <a:t>– пользовательский интерфейс приложение, то, что видит пользователь на экране браузера</a:t>
            </a:r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– </a:t>
            </a:r>
            <a:r>
              <a:rPr lang="ru-RU" dirty="0" smtClean="0"/>
              <a:t>внутренний элемент, не видный пользователю, отвечающий за логику работы приложения. Связывает </a:t>
            </a:r>
            <a:r>
              <a:rPr lang="en-US" b="1" dirty="0" smtClean="0">
                <a:solidFill>
                  <a:srgbClr val="7030A0"/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View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picture of our application here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ru-RU" dirty="0" smtClean="0"/>
              <a:t>это класс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class of user here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scheme of MVC interaction here + interaction with other components of the application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Проблема: нельзя ограничить поля, которыми оперирует форма.</a:t>
            </a:r>
          </a:p>
          <a:p>
            <a:r>
              <a:rPr lang="ru-RU" dirty="0" err="1" smtClean="0"/>
              <a:t>Решечение</a:t>
            </a:r>
            <a:r>
              <a:rPr lang="ru-RU" dirty="0" smtClean="0"/>
              <a:t>: </a:t>
            </a:r>
            <a:r>
              <a:rPr lang="en-US" dirty="0" smtClean="0"/>
              <a:t>[Bind(Include = “</a:t>
            </a:r>
            <a:r>
              <a:rPr lang="en-US" dirty="0" err="1" smtClean="0"/>
              <a:t>SongID</a:t>
            </a:r>
            <a:r>
              <a:rPr lang="en-US" dirty="0" smtClean="0"/>
              <a:t>, Title, Length”)] Song song)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564</Words>
  <Application>Microsoft Office PowerPoint</Application>
  <PresentationFormat>Широкоэкранный</PresentationFormat>
  <Paragraphs>137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Тема Office</vt:lpstr>
      <vt:lpstr>Занятие 3</vt:lpstr>
      <vt:lpstr>Задача курса</vt:lpstr>
      <vt:lpstr>Презентация PowerPoint</vt:lpstr>
      <vt:lpstr>MVC</vt:lpstr>
      <vt:lpstr>Model-View-Controller (MVC)</vt:lpstr>
      <vt:lpstr>View</vt:lpstr>
      <vt:lpstr>Model – это класс</vt:lpstr>
      <vt:lpstr>Controller</vt:lpstr>
      <vt:lpstr>Model Binding</vt:lpstr>
      <vt:lpstr>MVC</vt:lpstr>
      <vt:lpstr>Презентация PowerPoint</vt:lpstr>
      <vt:lpstr>Презентация PowerPoint</vt:lpstr>
      <vt:lpstr>Filters</vt:lpstr>
      <vt:lpstr>Authorization</vt:lpstr>
      <vt:lpstr>Routing</vt:lpstr>
      <vt:lpstr>URL (Uniform Resource Locator)</vt:lpstr>
      <vt:lpstr>URI (Uniform Resource Identifier)</vt:lpstr>
      <vt:lpstr>Ссылки на полезную информацию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1</dc:title>
  <dc:creator>Михаил Ваганов</dc:creator>
  <cp:lastModifiedBy>Михаил Ваганов</cp:lastModifiedBy>
  <cp:revision>32</cp:revision>
  <dcterms:created xsi:type="dcterms:W3CDTF">2016-03-05T10:47:39Z</dcterms:created>
  <dcterms:modified xsi:type="dcterms:W3CDTF">2016-03-20T19:51:25Z</dcterms:modified>
</cp:coreProperties>
</file>