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1" r:id="rId9"/>
    <p:sldId id="269" r:id="rId10"/>
    <p:sldId id="263" r:id="rId11"/>
    <p:sldId id="262" r:id="rId12"/>
    <p:sldId id="264" r:id="rId13"/>
    <p:sldId id="265" r:id="rId14"/>
    <p:sldId id="274" r:id="rId15"/>
    <p:sldId id="266" r:id="rId16"/>
    <p:sldId id="270" r:id="rId17"/>
    <p:sldId id="273" r:id="rId18"/>
    <p:sldId id="271" r:id="rId19"/>
    <p:sldId id="276" r:id="rId20"/>
    <p:sldId id="272" r:id="rId21"/>
    <p:sldId id="277" r:id="rId22"/>
    <p:sldId id="275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ихаил Ваганов" initials="МВ" lastIdx="1" clrIdx="0">
    <p:extLst>
      <p:ext uri="{19B8F6BF-5375-455C-9EA6-DF929625EA0E}">
        <p15:presenceInfo xmlns:p15="http://schemas.microsoft.com/office/powerpoint/2012/main" userId="ce16872be235be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3-05T15:49:31.554" idx="1">
    <p:pos x="10" y="10"/>
    <p:text/>
    <p:extLst>
      <p:ext uri="{C676402C-5697-4E1C-873F-D02D1690AC5C}">
        <p15:threadingInfo xmlns:p15="http://schemas.microsoft.com/office/powerpoint/2012/main" timeZoneBias="-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6800F-F77B-4E37-9455-C74E3CC59F23}" type="datetimeFigureOut">
              <a:rPr lang="en-GB" smtClean="0"/>
              <a:t>27/03/2016</a:t>
            </a:fld>
            <a:endParaRPr lang="en-GB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A3D4D-7E3A-4755-99AC-75200A9386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841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3D4D-7E3A-4755-99AC-75200A9386B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329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3D4D-7E3A-4755-99AC-75200A9386B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439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3D4D-7E3A-4755-99AC-75200A9386B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459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253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246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300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84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743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114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7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9916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451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742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255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GB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3F87F-7A79-4F3D-8F12-CD11A20D0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82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Занятие </a:t>
            </a:r>
            <a:r>
              <a:rPr lang="ru-RU" dirty="0" smtClean="0"/>
              <a:t>3</a:t>
            </a:r>
            <a:endParaRPr lang="en-GB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Веб-приложение на</a:t>
            </a:r>
            <a:r>
              <a:rPr lang="en-US" dirty="0"/>
              <a:t> </a:t>
            </a:r>
            <a:r>
              <a:rPr lang="ru-RU" dirty="0"/>
              <a:t>основе технологии </a:t>
            </a:r>
            <a:r>
              <a:rPr lang="en-US" dirty="0"/>
              <a:t>ASP.NET MVC</a:t>
            </a:r>
          </a:p>
          <a:p>
            <a:r>
              <a:rPr lang="ru-RU" dirty="0" smtClean="0"/>
              <a:t>(</a:t>
            </a:r>
            <a:r>
              <a:rPr lang="en-US" dirty="0" smtClean="0"/>
              <a:t>MVC</a:t>
            </a:r>
            <a:r>
              <a:rPr lang="ru-RU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5417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772333"/>
            <a:ext cx="10515600" cy="5108017"/>
          </a:xfrm>
        </p:spPr>
        <p:txBody>
          <a:bodyPr>
            <a:normAutofit/>
          </a:bodyPr>
          <a:lstStyle/>
          <a:p>
            <a:r>
              <a:rPr lang="ru-RU" dirty="0" smtClean="0"/>
              <a:t>Запустите </a:t>
            </a:r>
            <a:r>
              <a:rPr lang="en-US" dirty="0" smtClean="0"/>
              <a:t>Microsoft Visual Studio 2013 </a:t>
            </a:r>
          </a:p>
          <a:p>
            <a:r>
              <a:rPr lang="en-US" dirty="0" smtClean="0"/>
              <a:t>FILE-&gt;New-&gt;Project</a:t>
            </a:r>
          </a:p>
          <a:p>
            <a:r>
              <a:rPr lang="en-US" dirty="0" smtClean="0"/>
              <a:t>Installed-&gt;Templates-&gt;Visual C#  </a:t>
            </a:r>
            <a:r>
              <a:rPr lang="ru-RU" dirty="0" smtClean="0"/>
              <a:t>выберите </a:t>
            </a:r>
            <a:r>
              <a:rPr lang="en-US" dirty="0" smtClean="0"/>
              <a:t>ASP.NET Web Application</a:t>
            </a:r>
          </a:p>
          <a:p>
            <a:r>
              <a:rPr lang="ru-RU" dirty="0" smtClean="0"/>
              <a:t>Заполните поля:</a:t>
            </a:r>
          </a:p>
          <a:p>
            <a:pPr lvl="1"/>
            <a:r>
              <a:rPr lang="en-US" dirty="0" smtClean="0"/>
              <a:t>Name – </a:t>
            </a:r>
            <a:r>
              <a:rPr lang="ru-RU" dirty="0" smtClean="0"/>
              <a:t>имя первого проекта в решении (приложении)</a:t>
            </a:r>
          </a:p>
          <a:p>
            <a:pPr lvl="1"/>
            <a:r>
              <a:rPr lang="en-US" dirty="0" smtClean="0"/>
              <a:t>Location – </a:t>
            </a:r>
            <a:r>
              <a:rPr lang="ru-RU" dirty="0" smtClean="0"/>
              <a:t>расположение файлов решения </a:t>
            </a:r>
          </a:p>
          <a:p>
            <a:pPr lvl="1"/>
            <a:r>
              <a:rPr lang="en-US" dirty="0" smtClean="0"/>
              <a:t>Solution – </a:t>
            </a:r>
            <a:r>
              <a:rPr lang="ru-RU" dirty="0" smtClean="0"/>
              <a:t>оставьте </a:t>
            </a:r>
            <a:r>
              <a:rPr lang="en-US" dirty="0" smtClean="0"/>
              <a:t>“Create new solution”</a:t>
            </a:r>
          </a:p>
          <a:p>
            <a:pPr lvl="1"/>
            <a:r>
              <a:rPr lang="en-US" dirty="0" smtClean="0"/>
              <a:t>Solution name – </a:t>
            </a:r>
            <a:r>
              <a:rPr lang="ru-RU" dirty="0" smtClean="0"/>
              <a:t>имя решения (всего приложения)</a:t>
            </a:r>
          </a:p>
          <a:p>
            <a:pPr lvl="1"/>
            <a:r>
              <a:rPr lang="ru-RU" dirty="0" smtClean="0"/>
              <a:t>Нажмите кнопку </a:t>
            </a:r>
            <a:r>
              <a:rPr lang="en-US" dirty="0" smtClean="0"/>
              <a:t>“OK”</a:t>
            </a:r>
          </a:p>
          <a:p>
            <a:r>
              <a:rPr lang="ru-RU" dirty="0" smtClean="0"/>
              <a:t>Выберите </a:t>
            </a:r>
            <a:r>
              <a:rPr lang="en-US" dirty="0" smtClean="0"/>
              <a:t>MVC, </a:t>
            </a:r>
            <a:r>
              <a:rPr lang="ru-RU" dirty="0" smtClean="0"/>
              <a:t>отметьте галочкой только</a:t>
            </a:r>
            <a:r>
              <a:rPr lang="en-US" dirty="0" smtClean="0"/>
              <a:t> MVC </a:t>
            </a:r>
            <a:r>
              <a:rPr lang="ru-RU" dirty="0" smtClean="0"/>
              <a:t>и </a:t>
            </a:r>
            <a:r>
              <a:rPr lang="en-US" dirty="0" smtClean="0"/>
              <a:t>Add new tests</a:t>
            </a:r>
          </a:p>
          <a:p>
            <a:r>
              <a:rPr lang="ru-RU" dirty="0" smtClean="0"/>
              <a:t>Нажмите </a:t>
            </a:r>
            <a:r>
              <a:rPr lang="en-US" dirty="0" smtClean="0"/>
              <a:t>“OK”</a:t>
            </a:r>
          </a:p>
          <a:p>
            <a:endParaRPr lang="en-US" dirty="0" smtClean="0"/>
          </a:p>
          <a:p>
            <a:endParaRPr lang="en-GB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10</a:t>
            </a:fld>
            <a:endParaRPr lang="en-GB"/>
          </a:p>
        </p:txBody>
      </p:sp>
      <p:sp>
        <p:nvSpPr>
          <p:cNvPr id="7" name="Прямоугольник 6"/>
          <p:cNvSpPr/>
          <p:nvPr/>
        </p:nvSpPr>
        <p:spPr>
          <a:xfrm>
            <a:off x="1" y="0"/>
            <a:ext cx="12192000" cy="2963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Создание проекта </a:t>
            </a:r>
            <a:r>
              <a:rPr lang="en-US" dirty="0" smtClean="0"/>
              <a:t>ASP.NET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356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11</a:t>
            </a:fld>
            <a:endParaRPr lang="en-GB"/>
          </a:p>
        </p:txBody>
      </p:sp>
      <p:sp>
        <p:nvSpPr>
          <p:cNvPr id="7" name="Прямоугольник 6"/>
          <p:cNvSpPr/>
          <p:nvPr/>
        </p:nvSpPr>
        <p:spPr>
          <a:xfrm>
            <a:off x="1" y="0"/>
            <a:ext cx="12192000" cy="29633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Обновление базы данных при изменении моделей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681642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 ходе разработки вы не раз будете менять модели вашего приложения. При этом будет возникать исключительная ситуация из-за того, что структура базы данных не соответствует моделям</a:t>
            </a:r>
            <a:endParaRPr lang="en-GB" sz="24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02539"/>
            <a:ext cx="6950400" cy="2020821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838200" y="4272742"/>
            <a:ext cx="9935094" cy="2992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38199" y="4592369"/>
            <a:ext cx="9935095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400" dirty="0" smtClean="0"/>
              <a:t>Добавьте в файл </a:t>
            </a:r>
            <a:r>
              <a:rPr lang="en-US" sz="2400" dirty="0" err="1" smtClean="0"/>
              <a:t>Global.asax.cs</a:t>
            </a:r>
            <a:r>
              <a:rPr lang="en-US" sz="2400" dirty="0" smtClean="0"/>
              <a:t> </a:t>
            </a:r>
            <a:r>
              <a:rPr lang="ru-RU" sz="2400" dirty="0" smtClean="0"/>
              <a:t>в метод </a:t>
            </a:r>
            <a:r>
              <a:rPr lang="en-GB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MvcApplication.</a:t>
            </a:r>
            <a:r>
              <a:rPr lang="en-GB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Application_Start</a:t>
            </a:r>
            <a:r>
              <a:rPr lang="en-GB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строку: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63753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Tab-tab action for code snippets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35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inexistent class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797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and add control MVC 5 controller with </a:t>
            </a:r>
            <a:r>
              <a:rPr lang="en-US" dirty="0" err="1" smtClean="0"/>
              <a:t>smth</a:t>
            </a:r>
            <a:r>
              <a:rPr lang="en-US" dirty="0" smtClean="0"/>
              <a:t>. 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do: do not forget about one-to-one and one-to-many relations</a:t>
            </a:r>
            <a:endParaRPr lang="en-GB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49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приложения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45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do: user, role</a:t>
            </a:r>
          </a:p>
          <a:p>
            <a:r>
              <a:rPr lang="ru-RU" dirty="0" smtClean="0"/>
              <a:t>Пользователь определяет, с какими моделями он хочет работать</a:t>
            </a:r>
          </a:p>
          <a:p>
            <a:r>
              <a:rPr lang="ru-RU" dirty="0" smtClean="0"/>
              <a:t>Мы хотим, чтобы модель везде отображалась одинаково, поэтому сюда и помещаем атрибуты отображения</a:t>
            </a:r>
            <a:endParaRPr lang="ru-RU" dirty="0"/>
          </a:p>
          <a:p>
            <a:r>
              <a:rPr lang="ru-RU" dirty="0" smtClean="0"/>
              <a:t>Атрибуты</a:t>
            </a:r>
          </a:p>
          <a:p>
            <a:pPr lvl="1"/>
            <a:r>
              <a:rPr lang="ru-RU" dirty="0" smtClean="0"/>
              <a:t>Тип данных</a:t>
            </a:r>
          </a:p>
          <a:p>
            <a:pPr lvl="1"/>
            <a:r>
              <a:rPr lang="ru-RU" dirty="0" smtClean="0"/>
              <a:t>Отображения</a:t>
            </a:r>
          </a:p>
          <a:p>
            <a:pPr lvl="1"/>
            <a:r>
              <a:rPr lang="ru-RU" dirty="0" err="1" smtClean="0"/>
              <a:t>Валидации</a:t>
            </a:r>
            <a:endParaRPr lang="ru-RU" dirty="0" smtClean="0"/>
          </a:p>
          <a:p>
            <a:r>
              <a:rPr lang="en-US" dirty="0" smtClean="0"/>
              <a:t>Model binding</a:t>
            </a:r>
            <a:endParaRPr lang="ru-RU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53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 типа данных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Валидация</a:t>
            </a:r>
            <a:endParaRPr lang="ru-RU" dirty="0" smtClean="0"/>
          </a:p>
          <a:p>
            <a:r>
              <a:rPr lang="en-US" dirty="0" smtClean="0"/>
              <a:t>Input controls</a:t>
            </a:r>
          </a:p>
          <a:p>
            <a:pPr lvl="1"/>
            <a:r>
              <a:rPr lang="en-US" dirty="0" smtClean="0"/>
              <a:t>HTML5 (MVC </a:t>
            </a:r>
            <a:r>
              <a:rPr lang="ru-RU" dirty="0" err="1" smtClean="0"/>
              <a:t>подстравивает</a:t>
            </a:r>
            <a:r>
              <a:rPr lang="ru-RU" dirty="0" smtClean="0"/>
              <a:t> под поле </a:t>
            </a:r>
            <a:r>
              <a:rPr lang="en-US" dirty="0" smtClean="0"/>
              <a:t>GUI)</a:t>
            </a:r>
          </a:p>
          <a:p>
            <a:pPr lvl="1"/>
            <a:endParaRPr lang="en-GB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01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Отношение </a:t>
            </a:r>
            <a:r>
              <a:rPr lang="en-US" dirty="0" smtClean="0"/>
              <a:t>One-to-one</a:t>
            </a:r>
            <a:endParaRPr lang="en-GB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18</a:t>
            </a:fld>
            <a:endParaRPr lang="en-GB"/>
          </a:p>
        </p:txBody>
      </p:sp>
      <p:grpSp>
        <p:nvGrpSpPr>
          <p:cNvPr id="19" name="Группа 18"/>
          <p:cNvGrpSpPr/>
          <p:nvPr/>
        </p:nvGrpSpPr>
        <p:grpSpPr>
          <a:xfrm>
            <a:off x="3315393" y="2103880"/>
            <a:ext cx="6480463" cy="2996833"/>
            <a:chOff x="3315393" y="2103880"/>
            <a:chExt cx="6480463" cy="2996833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3315393" y="2103880"/>
              <a:ext cx="2370513" cy="84244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 smtClean="0"/>
                <a:t>Пользователь 1</a:t>
              </a:r>
              <a:endParaRPr lang="en-GB" sz="2400" dirty="0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7425343" y="2103880"/>
              <a:ext cx="2370513" cy="84244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 smtClean="0"/>
                <a:t>Паспорт 1</a:t>
              </a:r>
              <a:endParaRPr lang="en-GB" sz="2400" dirty="0"/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3315393" y="3181076"/>
              <a:ext cx="2370513" cy="84244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 smtClean="0"/>
                <a:t>Пользователь 2</a:t>
              </a:r>
              <a:endParaRPr lang="en-GB" sz="2400" dirty="0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7425343" y="3181076"/>
              <a:ext cx="2370513" cy="84244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 smtClean="0"/>
                <a:t>Паспорт 2</a:t>
              </a:r>
              <a:endParaRPr lang="en-GB" sz="2400" dirty="0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3315393" y="4258271"/>
              <a:ext cx="2370513" cy="84244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 smtClean="0"/>
                <a:t>Пользователь 3</a:t>
              </a:r>
              <a:endParaRPr lang="en-GB" sz="2400" dirty="0"/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7425343" y="4258271"/>
              <a:ext cx="2370513" cy="84244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 smtClean="0"/>
                <a:t>Паспорт 3</a:t>
              </a:r>
              <a:endParaRPr lang="en-GB" sz="2400" dirty="0"/>
            </a:p>
          </p:txBody>
        </p:sp>
        <p:sp>
          <p:nvSpPr>
            <p:cNvPr id="15" name="Стрелка вправо 14"/>
            <p:cNvSpPr/>
            <p:nvPr/>
          </p:nvSpPr>
          <p:spPr>
            <a:xfrm>
              <a:off x="5785658" y="2301149"/>
              <a:ext cx="1539932" cy="448887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6" name="Стрелка вправо 15"/>
            <p:cNvSpPr/>
            <p:nvPr/>
          </p:nvSpPr>
          <p:spPr>
            <a:xfrm>
              <a:off x="5785658" y="3378098"/>
              <a:ext cx="1539932" cy="448887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7" name="Стрелка вправо 16"/>
            <p:cNvSpPr/>
            <p:nvPr/>
          </p:nvSpPr>
          <p:spPr>
            <a:xfrm>
              <a:off x="5785658" y="4455047"/>
              <a:ext cx="1539932" cy="448887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</p:spTree>
    <p:extLst>
      <p:ext uri="{BB962C8B-B14F-4D97-AF65-F5344CB8AC3E}">
        <p14:creationId xmlns:p14="http://schemas.microsoft.com/office/powerpoint/2010/main" val="153531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Отношение </a:t>
            </a:r>
            <a:r>
              <a:rPr lang="en-US" dirty="0" smtClean="0"/>
              <a:t>One-to-one</a:t>
            </a:r>
            <a:r>
              <a:rPr lang="ru-RU" dirty="0" smtClean="0"/>
              <a:t> (2)</a:t>
            </a:r>
            <a:endParaRPr lang="en-GB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19</a:t>
            </a:fld>
            <a:endParaRPr lang="en-GB"/>
          </a:p>
        </p:txBody>
      </p:sp>
      <p:grpSp>
        <p:nvGrpSpPr>
          <p:cNvPr id="14" name="Группа 13"/>
          <p:cNvGrpSpPr/>
          <p:nvPr/>
        </p:nvGrpSpPr>
        <p:grpSpPr>
          <a:xfrm>
            <a:off x="1961804" y="2676698"/>
            <a:ext cx="2294312" cy="1996903"/>
            <a:chOff x="1961804" y="2676698"/>
            <a:chExt cx="2294312" cy="1996903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1961804" y="2676698"/>
              <a:ext cx="2294312" cy="19969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dirty="0" smtClean="0"/>
                <a:t>Пользователь</a:t>
              </a:r>
              <a:endParaRPr lang="en-GB" dirty="0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1961804" y="3163297"/>
              <a:ext cx="2294312" cy="15103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" name="Группа 14"/>
          <p:cNvGrpSpPr/>
          <p:nvPr/>
        </p:nvGrpSpPr>
        <p:grpSpPr>
          <a:xfrm>
            <a:off x="6096000" y="2676697"/>
            <a:ext cx="2294312" cy="1996903"/>
            <a:chOff x="1961804" y="2676698"/>
            <a:chExt cx="2294312" cy="1996903"/>
          </a:xfrm>
        </p:grpSpPr>
        <p:sp>
          <p:nvSpPr>
            <p:cNvPr id="16" name="Прямоугольник 15"/>
            <p:cNvSpPr/>
            <p:nvPr/>
          </p:nvSpPr>
          <p:spPr>
            <a:xfrm>
              <a:off x="1961804" y="2676698"/>
              <a:ext cx="2294312" cy="19969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dirty="0" smtClean="0"/>
                <a:t>Паспорт</a:t>
              </a:r>
              <a:endParaRPr lang="en-GB" dirty="0"/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1961804" y="3163297"/>
              <a:ext cx="2294312" cy="15103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" name="Прямая со стрелкой 18"/>
          <p:cNvCxnSpPr>
            <a:stCxn id="8" idx="3"/>
          </p:cNvCxnSpPr>
          <p:nvPr/>
        </p:nvCxnSpPr>
        <p:spPr>
          <a:xfrm flipV="1">
            <a:off x="4256116" y="3675148"/>
            <a:ext cx="183988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256116" y="33058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5794314" y="33058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070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курса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96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Отношение </a:t>
            </a:r>
            <a:r>
              <a:rPr lang="en-US" dirty="0" smtClean="0"/>
              <a:t>one-to-many</a:t>
            </a:r>
            <a:endParaRPr lang="en-GB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20</a:t>
            </a:fld>
            <a:endParaRPr lang="en-GB"/>
          </a:p>
        </p:txBody>
      </p:sp>
      <p:grpSp>
        <p:nvGrpSpPr>
          <p:cNvPr id="16" name="Группа 15"/>
          <p:cNvGrpSpPr/>
          <p:nvPr/>
        </p:nvGrpSpPr>
        <p:grpSpPr>
          <a:xfrm>
            <a:off x="2855768" y="2103881"/>
            <a:ext cx="6480463" cy="2996833"/>
            <a:chOff x="2858193" y="2120507"/>
            <a:chExt cx="6480463" cy="2996833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2858193" y="2120507"/>
              <a:ext cx="2370513" cy="84244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 smtClean="0"/>
                <a:t>Пользователь 1</a:t>
              </a:r>
              <a:endParaRPr lang="en-GB" sz="2400" dirty="0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6968143" y="2120507"/>
              <a:ext cx="2370513" cy="191963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 smtClean="0"/>
                <a:t>Адрес 1</a:t>
              </a:r>
              <a:endParaRPr lang="en-GB" sz="2400" dirty="0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2858193" y="3197703"/>
              <a:ext cx="2370513" cy="84244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 smtClean="0"/>
                <a:t>Пользователь 2</a:t>
              </a:r>
              <a:endParaRPr lang="en-GB" sz="2400" dirty="0"/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2858193" y="4274898"/>
              <a:ext cx="2370513" cy="84244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 smtClean="0"/>
                <a:t>Пользователь 3</a:t>
              </a:r>
              <a:endParaRPr lang="en-GB" sz="2400" dirty="0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6968143" y="4274898"/>
              <a:ext cx="2370513" cy="84244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 smtClean="0"/>
                <a:t>Адрес 2</a:t>
              </a:r>
              <a:endParaRPr lang="en-GB" sz="2400" dirty="0"/>
            </a:p>
          </p:txBody>
        </p:sp>
        <p:sp>
          <p:nvSpPr>
            <p:cNvPr id="13" name="Стрелка вправо 12"/>
            <p:cNvSpPr/>
            <p:nvPr/>
          </p:nvSpPr>
          <p:spPr>
            <a:xfrm>
              <a:off x="5328458" y="2317776"/>
              <a:ext cx="1539932" cy="448887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4" name="Стрелка вправо 13"/>
            <p:cNvSpPr/>
            <p:nvPr/>
          </p:nvSpPr>
          <p:spPr>
            <a:xfrm>
              <a:off x="5328458" y="3394725"/>
              <a:ext cx="1539932" cy="448887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5" name="Стрелка вправо 14"/>
            <p:cNvSpPr/>
            <p:nvPr/>
          </p:nvSpPr>
          <p:spPr>
            <a:xfrm>
              <a:off x="5328458" y="4471674"/>
              <a:ext cx="1539932" cy="448887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</p:spTree>
    <p:extLst>
      <p:ext uri="{BB962C8B-B14F-4D97-AF65-F5344CB8AC3E}">
        <p14:creationId xmlns:p14="http://schemas.microsoft.com/office/powerpoint/2010/main" val="85391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Отношение </a:t>
            </a:r>
            <a:r>
              <a:rPr lang="en-US" dirty="0"/>
              <a:t>one-to-many</a:t>
            </a:r>
            <a:r>
              <a:rPr lang="ru-RU" dirty="0" smtClean="0"/>
              <a:t>(2)</a:t>
            </a:r>
            <a:endParaRPr lang="en-GB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21</a:t>
            </a:fld>
            <a:endParaRPr lang="en-GB"/>
          </a:p>
        </p:txBody>
      </p:sp>
      <p:grpSp>
        <p:nvGrpSpPr>
          <p:cNvPr id="14" name="Группа 13"/>
          <p:cNvGrpSpPr/>
          <p:nvPr/>
        </p:nvGrpSpPr>
        <p:grpSpPr>
          <a:xfrm>
            <a:off x="1961804" y="2676698"/>
            <a:ext cx="2294312" cy="1996903"/>
            <a:chOff x="1961804" y="2676698"/>
            <a:chExt cx="2294312" cy="1996903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1961804" y="2676698"/>
              <a:ext cx="2294312" cy="19969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dirty="0"/>
                <a:t>Адрес</a:t>
              </a:r>
              <a:endParaRPr lang="en-GB" dirty="0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1961804" y="3163297"/>
              <a:ext cx="2294312" cy="15103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" name="Группа 14"/>
          <p:cNvGrpSpPr/>
          <p:nvPr/>
        </p:nvGrpSpPr>
        <p:grpSpPr>
          <a:xfrm>
            <a:off x="6096000" y="2676698"/>
            <a:ext cx="2294312" cy="1996903"/>
            <a:chOff x="1961804" y="2676698"/>
            <a:chExt cx="2294312" cy="1996903"/>
          </a:xfrm>
        </p:grpSpPr>
        <p:sp>
          <p:nvSpPr>
            <p:cNvPr id="16" name="Прямоугольник 15"/>
            <p:cNvSpPr/>
            <p:nvPr/>
          </p:nvSpPr>
          <p:spPr>
            <a:xfrm>
              <a:off x="1961804" y="2676698"/>
              <a:ext cx="2294312" cy="19969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dirty="0" smtClean="0"/>
                <a:t>Пользователь</a:t>
              </a:r>
              <a:endParaRPr lang="en-GB" dirty="0"/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1961804" y="3163297"/>
              <a:ext cx="2294312" cy="15103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" name="Прямая со стрелкой 18"/>
          <p:cNvCxnSpPr>
            <a:stCxn id="8" idx="3"/>
          </p:cNvCxnSpPr>
          <p:nvPr/>
        </p:nvCxnSpPr>
        <p:spPr>
          <a:xfrm flipV="1">
            <a:off x="4256116" y="3675148"/>
            <a:ext cx="183988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256116" y="33058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5707752" y="330581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218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Отношение </a:t>
            </a:r>
            <a:r>
              <a:rPr lang="en-US" dirty="0" smtClean="0"/>
              <a:t>Many-to-many</a:t>
            </a:r>
            <a:endParaRPr lang="en-GB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22</a:t>
            </a:fld>
            <a:endParaRPr lang="en-GB"/>
          </a:p>
        </p:txBody>
      </p:sp>
      <p:sp>
        <p:nvSpPr>
          <p:cNvPr id="8" name="Прямоугольник 7"/>
          <p:cNvSpPr/>
          <p:nvPr/>
        </p:nvSpPr>
        <p:spPr>
          <a:xfrm>
            <a:off x="5046518" y="2222480"/>
            <a:ext cx="2370513" cy="8424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Пользователь 1</a:t>
            </a:r>
            <a:endParaRPr lang="en-GB" sz="2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9156468" y="2222480"/>
            <a:ext cx="2370513" cy="8424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Факультет 1</a:t>
            </a:r>
            <a:endParaRPr lang="en-GB" sz="2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046518" y="3299676"/>
            <a:ext cx="2370513" cy="8424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Пользователь 2</a:t>
            </a:r>
            <a:endParaRPr lang="en-GB" sz="24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9156468" y="3299676"/>
            <a:ext cx="2370513" cy="17228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Факультет 3</a:t>
            </a:r>
            <a:endParaRPr lang="en-GB" sz="24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046518" y="4376871"/>
            <a:ext cx="2370513" cy="8424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Пользователь 3</a:t>
            </a:r>
            <a:endParaRPr lang="en-GB" sz="2400" dirty="0"/>
          </a:p>
        </p:txBody>
      </p:sp>
      <p:sp>
        <p:nvSpPr>
          <p:cNvPr id="14" name="Стрелка вправо 13"/>
          <p:cNvSpPr/>
          <p:nvPr/>
        </p:nvSpPr>
        <p:spPr>
          <a:xfrm>
            <a:off x="7516783" y="2419749"/>
            <a:ext cx="1539932" cy="44888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5" name="Стрелка вправо 14"/>
          <p:cNvSpPr/>
          <p:nvPr/>
        </p:nvSpPr>
        <p:spPr>
          <a:xfrm>
            <a:off x="7516783" y="3496698"/>
            <a:ext cx="1539932" cy="44888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6" name="Стрелка вправо 15"/>
          <p:cNvSpPr/>
          <p:nvPr/>
        </p:nvSpPr>
        <p:spPr>
          <a:xfrm>
            <a:off x="7516783" y="4573647"/>
            <a:ext cx="1539932" cy="44888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7" name="Прямоугольник 26"/>
          <p:cNvSpPr/>
          <p:nvPr/>
        </p:nvSpPr>
        <p:spPr>
          <a:xfrm>
            <a:off x="971550" y="4376872"/>
            <a:ext cx="2370513" cy="8424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Факультет 2</a:t>
            </a:r>
            <a:endParaRPr lang="en-GB" sz="2400" dirty="0"/>
          </a:p>
        </p:txBody>
      </p:sp>
      <p:sp>
        <p:nvSpPr>
          <p:cNvPr id="28" name="Стрелка вправо 27"/>
          <p:cNvSpPr/>
          <p:nvPr/>
        </p:nvSpPr>
        <p:spPr>
          <a:xfrm flipH="1">
            <a:off x="3441816" y="4573646"/>
            <a:ext cx="1504949" cy="44888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19320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Отношение </a:t>
            </a:r>
            <a:r>
              <a:rPr lang="en-US" dirty="0" smtClean="0"/>
              <a:t>One-to-one</a:t>
            </a:r>
            <a:r>
              <a:rPr lang="ru-RU" dirty="0" smtClean="0"/>
              <a:t> (2)</a:t>
            </a:r>
            <a:endParaRPr lang="en-GB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23</a:t>
            </a:fld>
            <a:endParaRPr lang="en-GB"/>
          </a:p>
        </p:txBody>
      </p:sp>
      <p:grpSp>
        <p:nvGrpSpPr>
          <p:cNvPr id="14" name="Группа 13"/>
          <p:cNvGrpSpPr/>
          <p:nvPr/>
        </p:nvGrpSpPr>
        <p:grpSpPr>
          <a:xfrm>
            <a:off x="1961804" y="2676698"/>
            <a:ext cx="2294312" cy="1996903"/>
            <a:chOff x="1961804" y="2676698"/>
            <a:chExt cx="2294312" cy="1996903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1961804" y="2676698"/>
              <a:ext cx="2294312" cy="19969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dirty="0" smtClean="0"/>
                <a:t>Пользователь</a:t>
              </a:r>
              <a:endParaRPr lang="en-GB" dirty="0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1961804" y="3163297"/>
              <a:ext cx="2294312" cy="15103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" name="Группа 14"/>
          <p:cNvGrpSpPr/>
          <p:nvPr/>
        </p:nvGrpSpPr>
        <p:grpSpPr>
          <a:xfrm>
            <a:off x="6096000" y="2676697"/>
            <a:ext cx="2294312" cy="1996903"/>
            <a:chOff x="1961804" y="2676698"/>
            <a:chExt cx="2294312" cy="1996903"/>
          </a:xfrm>
        </p:grpSpPr>
        <p:sp>
          <p:nvSpPr>
            <p:cNvPr id="16" name="Прямоугольник 15"/>
            <p:cNvSpPr/>
            <p:nvPr/>
          </p:nvSpPr>
          <p:spPr>
            <a:xfrm>
              <a:off x="1961804" y="2676698"/>
              <a:ext cx="2294312" cy="19969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dirty="0" smtClean="0"/>
                <a:t>Факультет</a:t>
              </a:r>
              <a:endParaRPr lang="en-GB" dirty="0"/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1961804" y="3163297"/>
              <a:ext cx="2294312" cy="15103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" name="Прямая со стрелкой 18"/>
          <p:cNvCxnSpPr>
            <a:stCxn id="8" idx="3"/>
          </p:cNvCxnSpPr>
          <p:nvPr/>
        </p:nvCxnSpPr>
        <p:spPr>
          <a:xfrm flipV="1">
            <a:off x="4256116" y="3675148"/>
            <a:ext cx="183988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07752" y="330581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ꝏ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4256116" y="330581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499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занятия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Познакомиться с архитектурой </a:t>
            </a:r>
            <a:r>
              <a:rPr lang="en-US" dirty="0" smtClean="0"/>
              <a:t>MVC</a:t>
            </a:r>
          </a:p>
          <a:p>
            <a:r>
              <a:rPr lang="ru-RU" dirty="0" smtClean="0"/>
              <a:t>Создать несколько моделей и котроллеров для приложения</a:t>
            </a:r>
            <a:endParaRPr lang="en-GB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78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Model-View-Controller (MVC)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Model</a:t>
            </a:r>
            <a:r>
              <a:rPr lang="en-US" dirty="0" smtClean="0"/>
              <a:t> –</a:t>
            </a:r>
            <a:r>
              <a:rPr lang="ru-RU" dirty="0" smtClean="0"/>
              <a:t> модель представления объектов, данных в приложении. Обычно представляет из себя класс с полями данных, но без методов.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View</a:t>
            </a:r>
            <a:r>
              <a:rPr lang="en-US" dirty="0" smtClean="0"/>
              <a:t> </a:t>
            </a:r>
            <a:r>
              <a:rPr lang="ru-RU" dirty="0" smtClean="0"/>
              <a:t>– пользовательский интерфейс приложение, то, что видит пользователь на экране браузера</a:t>
            </a:r>
            <a:endParaRPr lang="en-US" dirty="0" smtClean="0"/>
          </a:p>
          <a:p>
            <a:r>
              <a:rPr lang="en-US" b="1" dirty="0" smtClean="0">
                <a:solidFill>
                  <a:srgbClr val="7030A0"/>
                </a:solidFill>
              </a:rPr>
              <a:t>Controller</a:t>
            </a:r>
            <a:r>
              <a:rPr lang="en-US" dirty="0" smtClean="0"/>
              <a:t> – </a:t>
            </a:r>
            <a:r>
              <a:rPr lang="ru-RU" dirty="0" smtClean="0"/>
              <a:t>внутренний элемент, не видный пользователю, отвечающий за логику работы приложения. Связывает </a:t>
            </a:r>
            <a:r>
              <a:rPr lang="en-US" b="1" dirty="0" smtClean="0">
                <a:solidFill>
                  <a:srgbClr val="7030A0"/>
                </a:solidFill>
              </a:rPr>
              <a:t>Model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7030A0"/>
                </a:solidFill>
              </a:rPr>
              <a:t>View</a:t>
            </a:r>
            <a:endParaRPr lang="en-GB" b="1" dirty="0">
              <a:solidFill>
                <a:srgbClr val="7030A0"/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89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do: insert the picture of our application here</a:t>
            </a:r>
            <a:endParaRPr lang="en-GB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66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– </a:t>
            </a:r>
            <a:r>
              <a:rPr lang="ru-RU" dirty="0" smtClean="0"/>
              <a:t>это класс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do: insert the class of user here</a:t>
            </a:r>
            <a:endParaRPr lang="en-GB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82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do: insert the scheme of MVC interaction here + interaction with other components of the application</a:t>
            </a:r>
            <a:endParaRPr lang="en-GB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26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 2013 express for web development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80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en-GB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01.03.2016</a:t>
            </a:r>
            <a:endParaRPr lang="en-GB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Ваганов Михаил Викторович  ASP.NET MVC + Oracle Database</a:t>
            </a: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F87F-7A79-4F3D-8F12-CD11A20D067D}" type="slidenum">
              <a:rPr lang="en-GB" smtClean="0"/>
              <a:t>9</a:t>
            </a:fld>
            <a:endParaRPr lang="en-GB"/>
          </a:p>
        </p:txBody>
      </p:sp>
      <p:sp>
        <p:nvSpPr>
          <p:cNvPr id="7" name="Прямоугольник 6"/>
          <p:cNvSpPr/>
          <p:nvPr/>
        </p:nvSpPr>
        <p:spPr>
          <a:xfrm>
            <a:off x="6580917" y="2374880"/>
            <a:ext cx="4059365" cy="771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</a:p>
        </p:txBody>
      </p:sp>
      <p:sp>
        <p:nvSpPr>
          <p:cNvPr id="10" name="Стрелка вправо 9"/>
          <p:cNvSpPr/>
          <p:nvPr/>
        </p:nvSpPr>
        <p:spPr>
          <a:xfrm>
            <a:off x="3455346" y="2425443"/>
            <a:ext cx="2190482" cy="72121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</a:t>
            </a:r>
            <a:endParaRPr lang="en-GB" dirty="0"/>
          </a:p>
        </p:txBody>
      </p:sp>
      <p:sp>
        <p:nvSpPr>
          <p:cNvPr id="11" name="Стрелка вправо 10"/>
          <p:cNvSpPr/>
          <p:nvPr/>
        </p:nvSpPr>
        <p:spPr>
          <a:xfrm flipH="1">
            <a:off x="3455346" y="4561255"/>
            <a:ext cx="2190482" cy="72121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Response</a:t>
            </a:r>
            <a:endParaRPr lang="en-GB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580918" y="4510692"/>
            <a:ext cx="4059364" cy="7717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80918" y="1038851"/>
            <a:ext cx="4059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Controller</a:t>
            </a:r>
          </a:p>
          <a:p>
            <a:r>
              <a:rPr lang="ru-RU" dirty="0" smtClean="0"/>
              <a:t>Реализует логику работы приложения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Готовит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Model</a:t>
            </a:r>
            <a:r>
              <a:rPr lang="en-US" dirty="0" smtClean="0"/>
              <a:t> </a:t>
            </a:r>
            <a:r>
              <a:rPr lang="ru-RU" dirty="0" smtClean="0"/>
              <a:t>для передачи ее в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View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en-US" dirty="0" smtClean="0"/>
              <a:t>“Does Stuff”.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6580918" y="5289025"/>
            <a:ext cx="33074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View</a:t>
            </a:r>
          </a:p>
          <a:p>
            <a:r>
              <a:rPr lang="ru-RU" dirty="0" smtClean="0"/>
              <a:t>Пользовательский интерфейс.</a:t>
            </a:r>
          </a:p>
          <a:p>
            <a:r>
              <a:rPr lang="ru-RU" dirty="0" smtClean="0"/>
              <a:t>Визуально представляет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Model</a:t>
            </a:r>
            <a:r>
              <a:rPr lang="en-US" dirty="0" smtClean="0"/>
              <a:t>.</a:t>
            </a:r>
            <a:endParaRPr lang="en-GB" dirty="0"/>
          </a:p>
        </p:txBody>
      </p:sp>
      <p:sp>
        <p:nvSpPr>
          <p:cNvPr id="15" name="Стрелка вниз 14"/>
          <p:cNvSpPr/>
          <p:nvPr/>
        </p:nvSpPr>
        <p:spPr>
          <a:xfrm>
            <a:off x="8234640" y="3227562"/>
            <a:ext cx="498764" cy="1202226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2" name="Группа 21"/>
          <p:cNvGrpSpPr/>
          <p:nvPr/>
        </p:nvGrpSpPr>
        <p:grpSpPr>
          <a:xfrm>
            <a:off x="8792524" y="3446063"/>
            <a:ext cx="1492741" cy="632716"/>
            <a:chOff x="7977884" y="3313059"/>
            <a:chExt cx="1492741" cy="632716"/>
          </a:xfrm>
        </p:grpSpPr>
        <p:pic>
          <p:nvPicPr>
            <p:cNvPr id="17" name="Рисунок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7884" y="3313059"/>
              <a:ext cx="632716" cy="632716"/>
            </a:xfrm>
            <a:prstGeom prst="rect">
              <a:avLst/>
            </a:prstGeom>
          </p:spPr>
        </p:pic>
        <p:sp>
          <p:nvSpPr>
            <p:cNvPr id="18" name="Прямоугольник 17"/>
            <p:cNvSpPr/>
            <p:nvPr/>
          </p:nvSpPr>
          <p:spPr>
            <a:xfrm>
              <a:off x="8676818" y="3530840"/>
              <a:ext cx="7938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Model</a:t>
              </a:r>
              <a:endParaRPr lang="en-GB" dirty="0"/>
            </a:p>
          </p:txBody>
        </p:sp>
      </p:grpSp>
      <p:grpSp>
        <p:nvGrpSpPr>
          <p:cNvPr id="21" name="Группа 20"/>
          <p:cNvGrpSpPr/>
          <p:nvPr/>
        </p:nvGrpSpPr>
        <p:grpSpPr>
          <a:xfrm>
            <a:off x="1190797" y="3013547"/>
            <a:ext cx="1705616" cy="1852714"/>
            <a:chOff x="376157" y="2880543"/>
            <a:chExt cx="1705616" cy="1852714"/>
          </a:xfrm>
        </p:grpSpPr>
        <p:pic>
          <p:nvPicPr>
            <p:cNvPr id="19" name="Рисунок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012" y="2880543"/>
              <a:ext cx="1300593" cy="1300593"/>
            </a:xfrm>
            <a:prstGeom prst="rect">
              <a:avLst/>
            </a:prstGeom>
          </p:spPr>
        </p:pic>
        <p:sp>
          <p:nvSpPr>
            <p:cNvPr id="20" name="Прямоугольник 19"/>
            <p:cNvSpPr/>
            <p:nvPr/>
          </p:nvSpPr>
          <p:spPr>
            <a:xfrm>
              <a:off x="376157" y="4086926"/>
              <a:ext cx="170561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 smtClean="0"/>
                <a:t>Браузер пользователя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26775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1766</TotalTime>
  <Words>665</Words>
  <Application>Microsoft Office PowerPoint</Application>
  <PresentationFormat>Широкоэкранный</PresentationFormat>
  <Paragraphs>169</Paragraphs>
  <Slides>23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Тема Office</vt:lpstr>
      <vt:lpstr>Занятие 3</vt:lpstr>
      <vt:lpstr>Задача курса</vt:lpstr>
      <vt:lpstr>Цель занятия</vt:lpstr>
      <vt:lpstr>Model-View-Controller (MVC)</vt:lpstr>
      <vt:lpstr>View</vt:lpstr>
      <vt:lpstr>Model – это класс</vt:lpstr>
      <vt:lpstr>Controller</vt:lpstr>
      <vt:lpstr>Visual Studio 2013 express for web development</vt:lpstr>
      <vt:lpstr>MVC</vt:lpstr>
      <vt:lpstr>Презентация PowerPoint</vt:lpstr>
      <vt:lpstr>Презентация PowerPoint</vt:lpstr>
      <vt:lpstr>Tab-tab action for code snippets</vt:lpstr>
      <vt:lpstr>Generate inexistent class</vt:lpstr>
      <vt:lpstr>Build and add control MVC 5 controller with smth. </vt:lpstr>
      <vt:lpstr>Схема приложения</vt:lpstr>
      <vt:lpstr>Models</vt:lpstr>
      <vt:lpstr>Атрибут типа данных</vt:lpstr>
      <vt:lpstr>Отношение One-to-one</vt:lpstr>
      <vt:lpstr>Отношение One-to-one (2)</vt:lpstr>
      <vt:lpstr>Отношение one-to-many</vt:lpstr>
      <vt:lpstr>Отношение one-to-many(2)</vt:lpstr>
      <vt:lpstr>Отношение Many-to-many</vt:lpstr>
      <vt:lpstr>Отношение One-to-one (2)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Занятие 1</dc:title>
  <dc:creator>Михаил Ваганов</dc:creator>
  <cp:lastModifiedBy>Михаил Ваганов</cp:lastModifiedBy>
  <cp:revision>27</cp:revision>
  <dcterms:created xsi:type="dcterms:W3CDTF">2016-03-05T10:47:39Z</dcterms:created>
  <dcterms:modified xsi:type="dcterms:W3CDTF">2016-03-27T19:23:05Z</dcterms:modified>
</cp:coreProperties>
</file>