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5"/>
  </p:notesMasterIdLst>
  <p:sldIdLst>
    <p:sldId id="256" r:id="rId3"/>
    <p:sldId id="257" r:id="rId4"/>
    <p:sldId id="270" r:id="rId5"/>
    <p:sldId id="264" r:id="rId6"/>
    <p:sldId id="268" r:id="rId7"/>
    <p:sldId id="259" r:id="rId8"/>
    <p:sldId id="260" r:id="rId9"/>
    <p:sldId id="263" r:id="rId10"/>
    <p:sldId id="258" r:id="rId11"/>
    <p:sldId id="272" r:id="rId12"/>
    <p:sldId id="269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74" d="100"/>
          <a:sy n="74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Популярность серверных технологий*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PHP</c:v>
                </c:pt>
                <c:pt idx="1">
                  <c:v>ASP.NET</c:v>
                </c:pt>
                <c:pt idx="2">
                  <c:v>Java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Популярность </a:t>
            </a:r>
            <a:r>
              <a:rPr lang="ru-RU" dirty="0" smtClean="0"/>
              <a:t>БД*</a:t>
            </a:r>
            <a:endParaRPr lang="ru-RU" dirty="0"/>
          </a:p>
        </c:rich>
      </c:tx>
      <c:layout>
        <c:manualLayout>
          <c:xMode val="edge"/>
          <c:yMode val="edge"/>
          <c:x val="0.354380749135330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989157897318912"/>
          <c:y val="0.10651118822011656"/>
          <c:w val="0.42956275909436548"/>
          <c:h val="0.7790375461541883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Популярность БД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Oracle</c:v>
                </c:pt>
                <c:pt idx="1">
                  <c:v>MySQL</c:v>
                </c:pt>
                <c:pt idx="2">
                  <c:v>MS SQL</c:v>
                </c:pt>
                <c:pt idx="3">
                  <c:v>MongoDB</c:v>
                </c:pt>
                <c:pt idx="4">
                  <c:v>PostgreSQL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1472.01</c:v>
                </c:pt>
                <c:pt idx="1">
                  <c:v>1347.71</c:v>
                </c:pt>
                <c:pt idx="2">
                  <c:v>1136.49</c:v>
                </c:pt>
                <c:pt idx="3">
                  <c:v>305.33</c:v>
                </c:pt>
                <c:pt idx="4">
                  <c:v>299.62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ru-RU" smtClean="0"/>
              <a:pPr/>
              <a:t>27.03.2016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Начальные</a:t>
            </a:r>
            <a:r>
              <a:rPr lang="ru-RU" baseline="0" dirty="0" smtClean="0"/>
              <a:t> сведения</a:t>
            </a:r>
            <a:r>
              <a:rPr lang="ru-RU" dirty="0" smtClean="0"/>
              <a:t>о курсе, </a:t>
            </a:r>
            <a:r>
              <a:rPr lang="ru-RU" baseline="0" dirty="0" smtClean="0"/>
              <a:t>а также книги (пособия) и материалы, необходимые для занятия/проекта.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5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План расписания для дополнительных сроков/целей.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7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</a:t>
            </a:r>
            <a:r>
              <a:rPr lang="ru-RU" baseline="0" dirty="0" smtClean="0"/>
              <a:t> обучения и ожидаемые умения и навыки, вырабатываемые в ходе обучения.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Методика проведения и этапы</a:t>
            </a:r>
            <a:r>
              <a:rPr lang="ru-RU" baseline="0" dirty="0" smtClean="0"/>
              <a:t> или слайд лекции с аудиовизуальным сопровождением.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4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графика/диаграммы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2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графика/диаграммы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7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Перечень </a:t>
            </a:r>
            <a:r>
              <a:rPr lang="ru-RU" baseline="0" dirty="0" smtClean="0"/>
              <a:t>используемых терминов.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3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 по курсу,</a:t>
            </a:r>
            <a:r>
              <a:rPr lang="ru-RU" baseline="0" dirty="0" smtClean="0"/>
              <a:t> лекции и др.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ru-RU" smtClean="0"/>
              <a:pPr algn="ctr"/>
              <a:t>27.03.2016 20:18</a:t>
            </a:fld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ru-RU" smtClean="0"/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ru-RU" smtClean="0">
                <a:solidFill>
                  <a:schemeClr val="tx2"/>
                </a:solidFill>
              </a:rPr>
              <a:pPr/>
              <a:t>27.03.2016 20:18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ru-RU" sz="1200" smtClean="0">
                <a:solidFill>
                  <a:schemeClr val="tx2"/>
                </a:solidFill>
              </a:rPr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ru-RU" smtClean="0">
                <a:solidFill>
                  <a:schemeClr val="tx2"/>
                </a:solidFill>
              </a:rPr>
              <a:pPr/>
              <a:t>27.03.2016 20:18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ru-RU" sz="1200" smtClean="0">
                <a:solidFill>
                  <a:schemeClr val="tx2"/>
                </a:solidFill>
              </a:rPr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ru-RU" smtClean="0"/>
              <a:pPr/>
              <a:t>27.03.2016 20:18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ru-RU" smtClean="0"/>
              <a:pPr/>
              <a:t>27.03.2016 20:18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ru-RU" smtClean="0">
                <a:solidFill>
                  <a:schemeClr val="tx2"/>
                </a:solidFill>
              </a:rPr>
              <a:pPr/>
              <a:t>27.03.2016 20:18</a:t>
            </a:fld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ru-RU" sz="1200" smtClean="0">
                <a:solidFill>
                  <a:schemeClr val="tx2"/>
                </a:solidFill>
              </a:rPr>
              <a:pPr algn="ctr"/>
              <a:t>‹#›</a:t>
            </a:fld>
            <a:endParaRPr lang="ru-RU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hyperlink" Target="https://mva.microsoft.com/en-US/training-courses/introduction-to-asp-net-mvc-8322?l=Omf358Zy_1604984382" TargetMode="External"/><Relationship Id="rId7" Type="http://schemas.openxmlformats.org/officeDocument/2006/relationships/hyperlink" Target="https://msdn.microsoft.com/en-us/library/ff936235(v=vs.100).aspx?f=255&amp;MSPPError=-214721739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art.com/dotconnect/oracle/" TargetMode="External"/><Relationship Id="rId5" Type="http://schemas.openxmlformats.org/officeDocument/2006/relationships/hyperlink" Target="http://blog.devart.com/entity-framework-code-first-support-for-oracle-mysql-postgresql-and-sqlite.html" TargetMode="External"/><Relationship Id="rId4" Type="http://schemas.openxmlformats.org/officeDocument/2006/relationships/hyperlink" Target="https://mva.microsoft.com/en-US/training-courses/introduction-to-asp-net-mvc-8322?l=VZ2619Zy_880498438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76400" y="4343400"/>
            <a:ext cx="7086600" cy="14478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Разработка веб-приложения</a:t>
            </a:r>
            <a:r>
              <a:rPr lang="ru-RU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asp.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</a:rPr>
              <a:t>net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+ O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</a:rPr>
              <a:t>racle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</a:rPr>
              <a:t>atabase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Ваганов Михаил Викторович</a:t>
            </a:r>
            <a:br>
              <a:rPr lang="ru-RU" dirty="0" smtClean="0"/>
            </a:br>
            <a:r>
              <a:rPr lang="ru-RU" dirty="0" smtClean="0"/>
              <a:t>Факультативный курс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 по завершению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752600"/>
            <a:ext cx="8150352" cy="4419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ru-RU" dirty="0" smtClean="0"/>
              <a:t>Что стоит добавить в приложение?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Какие недостатки приложения можно выделить?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Какие уязвимости в безопасности есть?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 вы оцениваете свои приложения по 10 бальной шкале?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Копирование частей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Чистота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Понятность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Удобство интерфейса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Сложность создания</a:t>
            </a:r>
          </a:p>
        </p:txBody>
      </p:sp>
      <p:pic>
        <p:nvPicPr>
          <p:cNvPr id="5" name="Picture 2" descr="http://cs5.pikabu.ru/post_img/2015/11/30/10/1448901600179161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282410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Основная цель: научить создавать простое веб-приложение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Объяснить</a:t>
            </a:r>
            <a:r>
              <a:rPr lang="ru-RU" dirty="0" smtClean="0"/>
              <a:t>, какие существуют подходы в веб-программировании, разобрать для примера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err="1" smtClean="0"/>
              <a:t>OracleDB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Заинтересовать </a:t>
            </a:r>
            <a:r>
              <a:rPr lang="en-US" dirty="0" smtClean="0"/>
              <a:t>web-</a:t>
            </a:r>
            <a:r>
              <a:rPr lang="ru-RU" dirty="0" smtClean="0"/>
              <a:t>разработкой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Объяснить, что важны технологии, а не инструменты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http://</a:t>
            </a:r>
            <a:r>
              <a:rPr lang="en-GB" dirty="0" smtClean="0"/>
              <a:t>www.codeproject.com/Articles/22769/Introduction-to-Object-Oriented-Programming-Concep#MVC</a:t>
            </a:r>
            <a:endParaRPr lang="ru-RU" dirty="0" smtClean="0"/>
          </a:p>
          <a:p>
            <a:r>
              <a:rPr lang="en-GB" dirty="0"/>
              <a:t>https://</a:t>
            </a:r>
            <a:r>
              <a:rPr lang="en-GB" dirty="0" smtClean="0"/>
              <a:t>docs.oracle.com/cd/E11882_01/server.112/e10897/toc.htm</a:t>
            </a:r>
            <a:endParaRPr lang="ru-RU" dirty="0" smtClean="0"/>
          </a:p>
          <a:p>
            <a:r>
              <a:rPr lang="en-GB" dirty="0"/>
              <a:t>http://</a:t>
            </a:r>
            <a:r>
              <a:rPr lang="en-GB" dirty="0" smtClean="0"/>
              <a:t>www.codemag.com/article/1405071</a:t>
            </a:r>
            <a:endParaRPr lang="ru-RU" dirty="0" smtClean="0"/>
          </a:p>
          <a:p>
            <a:r>
              <a:rPr lang="en-GB" dirty="0"/>
              <a:t>https://</a:t>
            </a:r>
            <a:r>
              <a:rPr lang="en-GB" dirty="0" smtClean="0"/>
              <a:t>msdn.microsoft.com/en-us/library/hh404088.aspx</a:t>
            </a:r>
            <a:endParaRPr lang="ru-RU" dirty="0" smtClean="0"/>
          </a:p>
          <a:p>
            <a:r>
              <a:rPr lang="en-GB" dirty="0"/>
              <a:t>https://</a:t>
            </a:r>
            <a:r>
              <a:rPr lang="en-GB" dirty="0" smtClean="0"/>
              <a:t>msdn.microsoft.com/ru-ru/library/hh420390.aspx</a:t>
            </a:r>
            <a:endParaRPr lang="ru-RU" dirty="0" smtClean="0"/>
          </a:p>
          <a:p>
            <a:r>
              <a:rPr lang="en-GB" dirty="0"/>
              <a:t>https://mva.microsoft.com/en-US/training-courses/introduction-to-asp-net-mvc-8322?l=nKZwZ8Zy_3504984382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8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 сведения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Расписание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Сб</a:t>
            </a:r>
            <a:r>
              <a:rPr lang="ru-RU" dirty="0" smtClean="0"/>
              <a:t>, 9:30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Аудитория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Мой </a:t>
            </a:r>
            <a:r>
              <a:rPr lang="en-US" dirty="0" smtClean="0"/>
              <a:t>e-mail: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mikhail.vaganov.sci@gmail.com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Книги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ru-RU" dirty="0"/>
              <a:t>Э. </a:t>
            </a:r>
            <a:r>
              <a:rPr lang="ru-RU" dirty="0" err="1"/>
              <a:t>Троелсен</a:t>
            </a:r>
            <a:r>
              <a:rPr lang="ru-RU" dirty="0"/>
              <a:t> </a:t>
            </a:r>
            <a:r>
              <a:rPr lang="ru-RU" dirty="0" smtClean="0"/>
              <a:t>«Язык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М.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ru-RU" dirty="0" err="1" smtClean="0"/>
              <a:t>Рефакторинг</a:t>
            </a:r>
            <a:r>
              <a:rPr lang="ru-RU" dirty="0" smtClean="0"/>
              <a:t>»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Б. Мартин «Чистый код»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Online </a:t>
            </a:r>
            <a:r>
              <a:rPr lang="ru-RU" dirty="0"/>
              <a:t>источники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docs.oracle.com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msdn.microsoft.com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mva.microsoft.com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stackoverflow.com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y</a:t>
            </a:r>
            <a:r>
              <a:rPr lang="en-US" dirty="0" smtClean="0"/>
              <a:t>outube.com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7116010"/>
              </p:ext>
            </p:extLst>
          </p:nvPr>
        </p:nvGraphicFramePr>
        <p:xfrm>
          <a:off x="612775" y="1600200"/>
          <a:ext cx="8153404" cy="4968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35025"/>
                <a:gridCol w="2514600"/>
                <a:gridCol w="2514600"/>
                <a:gridCol w="22891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Неделя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Тема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Материал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Задание</a:t>
                      </a:r>
                      <a:r>
                        <a:rPr lang="en-US" sz="1200" dirty="0" smtClean="0"/>
                        <a:t>/</a:t>
                      </a:r>
                      <a:r>
                        <a:rPr lang="ru-RU" sz="1200" dirty="0" smtClean="0"/>
                        <a:t>разработка</a:t>
                      </a:r>
                      <a:endParaRPr lang="ru-RU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Введение в С</a:t>
                      </a:r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</a:t>
                      </a:r>
                      <a:r>
                        <a:rPr lang="en-US" sz="1200" baseline="0" dirty="0" smtClean="0"/>
                        <a:t> Visual Studio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Троелсен</a:t>
                      </a:r>
                      <a:r>
                        <a:rPr lang="ru-RU" sz="1200" dirty="0" smtClean="0"/>
                        <a:t>, Главы</a:t>
                      </a:r>
                      <a:r>
                        <a:rPr lang="en-US" sz="1200" dirty="0" smtClean="0"/>
                        <a:t> 3</a:t>
                      </a:r>
                      <a:r>
                        <a:rPr lang="ru-RU" sz="1200" dirty="0" smtClean="0"/>
                        <a:t>-11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Консольное</a:t>
                      </a:r>
                      <a:r>
                        <a:rPr lang="ru-RU" sz="1200" baseline="0" dirty="0" smtClean="0"/>
                        <a:t> приложение</a:t>
                      </a:r>
                      <a:endParaRPr lang="ru-RU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Введение в </a:t>
                      </a:r>
                      <a:r>
                        <a:rPr lang="en-US" sz="1200" dirty="0" smtClean="0"/>
                        <a:t>ASP.NET</a:t>
                      </a:r>
                      <a:r>
                        <a:rPr lang="en-US" sz="1200" baseline="0" dirty="0" smtClean="0"/>
                        <a:t> MVC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Троелсен</a:t>
                      </a:r>
                      <a:r>
                        <a:rPr lang="ru-RU" sz="1200" dirty="0" smtClean="0"/>
                        <a:t>, Глава</a:t>
                      </a:r>
                      <a:r>
                        <a:rPr lang="en-US" sz="1200" dirty="0" smtClean="0"/>
                        <a:t> 21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Управление</a:t>
                      </a:r>
                      <a:r>
                        <a:rPr lang="ru-RU" sz="1200" baseline="0" dirty="0" smtClean="0"/>
                        <a:t> пользователями</a:t>
                      </a:r>
                      <a:endParaRPr lang="ru-RU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Модел</a:t>
                      </a:r>
                      <a:r>
                        <a:rPr lang="ru-RU" sz="1200" baseline="0" dirty="0" smtClean="0"/>
                        <a:t>и и представления в </a:t>
                      </a:r>
                      <a:r>
                        <a:rPr lang="en-US" sz="1200" baseline="0" dirty="0" smtClean="0"/>
                        <a:t>MVC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/>
                        </a:rPr>
                        <a:t>MVA Models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Создать</a:t>
                      </a:r>
                      <a:r>
                        <a:rPr lang="ru-RU" sz="1200" baseline="0" dirty="0" smtClean="0"/>
                        <a:t> модели для основных классов приложения</a:t>
                      </a:r>
                      <a:endParaRPr lang="en-GB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Работа</a:t>
                      </a:r>
                      <a:r>
                        <a:rPr lang="ru-RU" sz="1200" baseline="0" dirty="0" smtClean="0"/>
                        <a:t> с контроллерами </a:t>
                      </a:r>
                      <a:r>
                        <a:rPr lang="en-US" sz="1200" baseline="0" dirty="0" smtClean="0"/>
                        <a:t>MVC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4"/>
                        </a:rPr>
                        <a:t>MVA</a:t>
                      </a:r>
                      <a:r>
                        <a:rPr lang="en-US" sz="1200" baseline="0" dirty="0" smtClean="0">
                          <a:hlinkClick r:id="rId4"/>
                        </a:rPr>
                        <a:t> Controllers</a:t>
                      </a:r>
                      <a:endParaRPr lang="en-GB" sz="1200" dirty="0" smtClean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Подготовить</a:t>
                      </a:r>
                      <a:r>
                        <a:rPr lang="ru-RU" sz="1200" baseline="0" dirty="0" smtClean="0"/>
                        <a:t> классы для извлечения данных из БД</a:t>
                      </a:r>
                      <a:endParaRPr lang="en-GB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Entity Framework </a:t>
                      </a:r>
                      <a:r>
                        <a:rPr lang="ru-RU" sz="1200" dirty="0" smtClean="0"/>
                        <a:t>и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Oracle Database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 2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Подключение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Oracle DB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Тестирование</a:t>
                      </a:r>
                      <a:r>
                        <a:rPr lang="ru-RU" sz="1200" baseline="0" dirty="0" smtClean="0"/>
                        <a:t> приложения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7"/>
                        </a:rPr>
                        <a:t>MSDN </a:t>
                      </a:r>
                      <a:r>
                        <a:rPr lang="ru-RU" sz="1200" dirty="0" smtClean="0">
                          <a:hlinkClick r:id="rId7"/>
                        </a:rPr>
                        <a:t>Юнит</a:t>
                      </a:r>
                      <a:r>
                        <a:rPr lang="ru-RU" sz="1200" baseline="0" dirty="0" smtClean="0">
                          <a:hlinkClick r:id="rId7"/>
                        </a:rPr>
                        <a:t> тестирование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Разработка тестов для приложения</a:t>
                      </a:r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7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Рефакторинг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Фаулер</a:t>
                      </a:r>
                      <a:r>
                        <a:rPr lang="ru-RU" sz="1200" dirty="0" smtClean="0"/>
                        <a:t>,</a:t>
                      </a:r>
                      <a:r>
                        <a:rPr lang="ru-RU" sz="1200" baseline="0" dirty="0" smtClean="0"/>
                        <a:t> Мартин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Рефакторинг</a:t>
                      </a:r>
                      <a:r>
                        <a:rPr lang="ru-RU" sz="1200" baseline="0" dirty="0" smtClean="0"/>
                        <a:t> собственных приложений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+ GitHub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hlinkClick r:id="rId8"/>
                        </a:rPr>
                        <a:t>GitHub site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Выложить</a:t>
                      </a:r>
                      <a:r>
                        <a:rPr lang="ru-RU" sz="1200" baseline="0" dirty="0" smtClean="0"/>
                        <a:t> приложение на сайт </a:t>
                      </a:r>
                      <a:r>
                        <a:rPr lang="en-US" sz="1200" baseline="0" dirty="0" smtClean="0"/>
                        <a:t>GitHub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9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Доработка</a:t>
                      </a:r>
                      <a:r>
                        <a:rPr lang="ru-RU" sz="1200" baseline="0" dirty="0" smtClean="0"/>
                        <a:t> приложения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Internet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Работа</a:t>
                      </a:r>
                      <a:r>
                        <a:rPr lang="ru-RU" sz="1200" baseline="0" dirty="0" smtClean="0"/>
                        <a:t> над своим приложением</a:t>
                      </a:r>
                      <a:endParaRPr lang="en-GB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Презентация</a:t>
                      </a:r>
                      <a:r>
                        <a:rPr lang="ru-RU" sz="1200" baseline="0" dirty="0" smtClean="0"/>
                        <a:t> приложения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Оформление</a:t>
                      </a:r>
                      <a:r>
                        <a:rPr lang="ru-RU" sz="1200" baseline="0" dirty="0" smtClean="0"/>
                        <a:t> проекта на </a:t>
                      </a:r>
                      <a:r>
                        <a:rPr lang="en-US" sz="1200" baseline="0" dirty="0" smtClean="0"/>
                        <a:t>GitHub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Завершенное приложение</a:t>
                      </a:r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 marL="95923" marR="9592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Готовое </a:t>
                      </a:r>
                      <a:r>
                        <a:rPr lang="en-US" sz="1200" dirty="0" smtClean="0"/>
                        <a:t>web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приложение </a:t>
                      </a:r>
                      <a:r>
                        <a:rPr lang="en-US" sz="1200" baseline="0" dirty="0" smtClean="0"/>
                        <a:t>ASP.NET MVC </a:t>
                      </a:r>
                      <a:r>
                        <a:rPr lang="ru-RU" sz="1200" baseline="0" dirty="0" smtClean="0"/>
                        <a:t>с базой данных </a:t>
                      </a:r>
                      <a:r>
                        <a:rPr lang="en-US" sz="1200" baseline="0" dirty="0" smtClean="0"/>
                        <a:t>Oracle Database</a:t>
                      </a:r>
                      <a:endParaRPr lang="ru-RU" sz="1200" dirty="0"/>
                    </a:p>
                  </a:txBody>
                  <a:tcPr marL="95923" marR="9592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5923" marR="95923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</a:txBody>
                  <a:tcPr marL="95923" marR="95923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и результаты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Цели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Разработать завершенное веб-приложение на основе </a:t>
            </a:r>
            <a:r>
              <a:rPr lang="en-US" dirty="0" smtClean="0"/>
              <a:t>ASP.NET MVC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Научиться одной из лучших востребованных практик ООП для веб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Результаты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Рабочее веб-приложение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Оформленный на </a:t>
            </a:r>
            <a:r>
              <a:rPr lang="en-US" dirty="0" smtClean="0"/>
              <a:t>GitHub </a:t>
            </a:r>
            <a:r>
              <a:rPr lang="ru-RU" dirty="0" smtClean="0"/>
              <a:t>проект с исходным кодом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Выработанные навыки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Построение приложений с </a:t>
            </a:r>
            <a:r>
              <a:rPr lang="en-US" dirty="0"/>
              <a:t>MVC </a:t>
            </a:r>
            <a:r>
              <a:rPr lang="ru-RU" dirty="0" smtClean="0"/>
              <a:t>архитектурой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Программирование на </a:t>
            </a:r>
            <a:r>
              <a:rPr lang="en-US" dirty="0" smtClean="0"/>
              <a:t>C# </a:t>
            </a:r>
            <a:r>
              <a:rPr lang="ru-RU" dirty="0" smtClean="0"/>
              <a:t>в </a:t>
            </a:r>
            <a:r>
              <a:rPr lang="en-US" dirty="0" smtClean="0"/>
              <a:t>MS Visual</a:t>
            </a:r>
            <a:r>
              <a:rPr lang="ru-RU" dirty="0" smtClean="0"/>
              <a:t> </a:t>
            </a:r>
            <a:r>
              <a:rPr lang="en-US" dirty="0" smtClean="0"/>
              <a:t>Studio 2013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Подключение и использование сторонней БД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Дополнительно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Have fun!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"Методика"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ru-RU" dirty="0" smtClean="0"/>
              <a:t>Презентации занятий с определением понятий, со схемами, примерами реализации 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Шаблоны/примеры кода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Приложение-конструктор (готовые классы, из которых можно собрать приложение)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Серверные технологии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9136807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3600" y="64389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- по версии </a:t>
            </a:r>
            <a:r>
              <a:rPr lang="en-GB" sz="1400" dirty="0" smtClean="0"/>
              <a:t>w3techs.com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255534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3600" y="64389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- по версии </a:t>
            </a:r>
            <a:r>
              <a:rPr lang="en-GB" sz="1400" dirty="0" smtClean="0"/>
              <a:t>db-engines.com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Платформа (основа) для выполнения на различных устройствах</a:t>
            </a:r>
            <a:r>
              <a:rPr lang="ru-RU" dirty="0"/>
              <a:t> </a:t>
            </a:r>
            <a:r>
              <a:rPr lang="ru-RU" dirty="0" smtClean="0"/>
              <a:t>приложений, написанных на разных языках; предлагает большой набор готовых библиотек классов для разработки таких приложений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ASP.NET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ru-RU" dirty="0"/>
              <a:t>Технология создания веб-приложений на основе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MVC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Архитектурный подход разработки приложений, набор различных паттернов программирования. Основные элементы: </a:t>
            </a:r>
            <a:r>
              <a:rPr lang="en-US" dirty="0" smtClean="0"/>
              <a:t>Model, View, Controller.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ADO.NET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Технология, предоставляющая доступ к данным в приложении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Модульный тест </a:t>
            </a:r>
            <a:r>
              <a:rPr lang="en-US" dirty="0" smtClean="0"/>
              <a:t>(Unit Test)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Процесс, позволяющий проверить отдельные модули программы (чаще всего проверяется отдельный нетривиальный метод класса)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Функциональный тест (</a:t>
            </a:r>
            <a:r>
              <a:rPr lang="en-US" dirty="0" smtClean="0"/>
              <a:t>Functional test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Процесс, позволяющей проверить способность приложений, как целого, выполнять определенные функции, решать задачи, нужные пользователю.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 lvl="1"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E4FFEA1-43A1-40BE-8523-D90AC15F4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курса института (оформление набросок)</Template>
  <TotalTime>0</TotalTime>
  <Words>567</Words>
  <Application>Microsoft Office PowerPoint</Application>
  <PresentationFormat>Экран (4:3)</PresentationFormat>
  <Paragraphs>151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Wingdings</vt:lpstr>
      <vt:lpstr>Wingdings 2</vt:lpstr>
      <vt:lpstr>Student presentation</vt:lpstr>
      <vt:lpstr>Разработка веб-приложения asp.net + Oracle Database</vt:lpstr>
      <vt:lpstr>Обще сведения</vt:lpstr>
      <vt:lpstr>Информация</vt:lpstr>
      <vt:lpstr>Расписание</vt:lpstr>
      <vt:lpstr>Цели и результаты</vt:lpstr>
      <vt:lpstr>"Методика"</vt:lpstr>
      <vt:lpstr>Серверные технологии</vt:lpstr>
      <vt:lpstr>Базы данных</vt:lpstr>
      <vt:lpstr>Терминология</vt:lpstr>
      <vt:lpstr>Обсуждение по завершению</vt:lpstr>
      <vt:lpstr>Заключение</vt:lpstr>
      <vt:lpstr>Полезные 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2016-03-05T09:28:37Z</dcterms:created>
  <dcterms:modified xsi:type="dcterms:W3CDTF">2016-03-27T15:21:08Z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TC101671251049</vt:lpwstr>
  </property>
</Properties>
</file>