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69"/>
  </p:notesMasterIdLst>
  <p:handoutMasterIdLst>
    <p:handoutMasterId r:id="rId70"/>
  </p:handoutMasterIdLst>
  <p:sldIdLst>
    <p:sldId id="665" r:id="rId2"/>
    <p:sldId id="320" r:id="rId3"/>
    <p:sldId id="575" r:id="rId4"/>
    <p:sldId id="576" r:id="rId5"/>
    <p:sldId id="577" r:id="rId6"/>
    <p:sldId id="578" r:id="rId7"/>
    <p:sldId id="658" r:id="rId8"/>
    <p:sldId id="659" r:id="rId9"/>
    <p:sldId id="660" r:id="rId10"/>
    <p:sldId id="579" r:id="rId11"/>
    <p:sldId id="635" r:id="rId12"/>
    <p:sldId id="585" r:id="rId13"/>
    <p:sldId id="661" r:id="rId14"/>
    <p:sldId id="662" r:id="rId15"/>
    <p:sldId id="663" r:id="rId16"/>
    <p:sldId id="664" r:id="rId17"/>
    <p:sldId id="589" r:id="rId18"/>
    <p:sldId id="590" r:id="rId19"/>
    <p:sldId id="591" r:id="rId20"/>
    <p:sldId id="593" r:id="rId21"/>
    <p:sldId id="609" r:id="rId22"/>
    <p:sldId id="588" r:id="rId23"/>
    <p:sldId id="621" r:id="rId24"/>
    <p:sldId id="599" r:id="rId25"/>
    <p:sldId id="627" r:id="rId26"/>
    <p:sldId id="601" r:id="rId27"/>
    <p:sldId id="602" r:id="rId28"/>
    <p:sldId id="603" r:id="rId29"/>
    <p:sldId id="606" r:id="rId30"/>
    <p:sldId id="629" r:id="rId31"/>
    <p:sldId id="607" r:id="rId32"/>
    <p:sldId id="611" r:id="rId33"/>
    <p:sldId id="634" r:id="rId34"/>
    <p:sldId id="581" r:id="rId35"/>
    <p:sldId id="582" r:id="rId36"/>
    <p:sldId id="646" r:id="rId37"/>
    <p:sldId id="583" r:id="rId38"/>
    <p:sldId id="584" r:id="rId39"/>
    <p:sldId id="614" r:id="rId40"/>
    <p:sldId id="615" r:id="rId41"/>
    <p:sldId id="616" r:id="rId42"/>
    <p:sldId id="617" r:id="rId43"/>
    <p:sldId id="618" r:id="rId44"/>
    <p:sldId id="619" r:id="rId45"/>
    <p:sldId id="651" r:id="rId46"/>
    <p:sldId id="636" r:id="rId47"/>
    <p:sldId id="637" r:id="rId48"/>
    <p:sldId id="638" r:id="rId49"/>
    <p:sldId id="639" r:id="rId50"/>
    <p:sldId id="640" r:id="rId51"/>
    <p:sldId id="641" r:id="rId52"/>
    <p:sldId id="518" r:id="rId53"/>
    <p:sldId id="519" r:id="rId54"/>
    <p:sldId id="654" r:id="rId55"/>
    <p:sldId id="655" r:id="rId56"/>
    <p:sldId id="656" r:id="rId57"/>
    <p:sldId id="657" r:id="rId58"/>
    <p:sldId id="520" r:id="rId59"/>
    <p:sldId id="524" r:id="rId60"/>
    <p:sldId id="556" r:id="rId61"/>
    <p:sldId id="522" r:id="rId62"/>
    <p:sldId id="525" r:id="rId63"/>
    <p:sldId id="527" r:id="rId64"/>
    <p:sldId id="529" r:id="rId65"/>
    <p:sldId id="558" r:id="rId66"/>
    <p:sldId id="561" r:id="rId67"/>
    <p:sldId id="562"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364" autoAdjust="0"/>
  </p:normalViewPr>
  <p:slideViewPr>
    <p:cSldViewPr>
      <p:cViewPr varScale="1">
        <p:scale>
          <a:sx n="73" d="100"/>
          <a:sy n="73" d="100"/>
        </p:scale>
        <p:origin x="1194" y="78"/>
      </p:cViewPr>
      <p:guideLst>
        <p:guide orient="horz" pos="720"/>
        <p:guide/>
      </p:guideLst>
    </p:cSldViewPr>
  </p:slideViewPr>
  <p:notesTextViewPr>
    <p:cViewPr>
      <p:scale>
        <a:sx n="1" d="1"/>
        <a:sy n="1" d="1"/>
      </p:scale>
      <p:origin x="0" y="0"/>
    </p:cViewPr>
  </p:notesTextViewPr>
  <p:sorterViewPr>
    <p:cViewPr>
      <p:scale>
        <a:sx n="100" d="100"/>
        <a:sy n="100" d="100"/>
      </p:scale>
      <p:origin x="0" y="-4104"/>
    </p:cViewPr>
  </p:sorterViewPr>
  <p:notesViewPr>
    <p:cSldViewPr>
      <p:cViewPr varScale="1">
        <p:scale>
          <a:sx n="85" d="100"/>
          <a:sy n="85" d="100"/>
        </p:scale>
        <p:origin x="-382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6/17/2024</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6/17/2024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424133373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706606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437742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137714624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867613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62324537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73903702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424253617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smtClean="0"/>
              <a:t>2011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275549208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7750807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smtClean="0"/>
              <a:t>2011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19301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smtClean="0"/>
              <a:t>2011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r>
              <a:rPr lang="en-US" smtClean="0"/>
              <a:t>2011 © EPAM Systems, RD Dep.</a:t>
            </a:r>
            <a:endParaRPr lang="en-US" dirty="0"/>
          </a:p>
        </p:txBody>
      </p:sp>
      <p:sp>
        <p:nvSpPr>
          <p:cNvPr id="6" name="Slide Number Placeholder 5"/>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19318422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r>
              <a:rPr lang="en-US" smtClean="0"/>
              <a:t>2011 © EPAM Systems, RD Dep.</a:t>
            </a:r>
            <a:endParaRPr lang="en-US" dirty="0"/>
          </a:p>
        </p:txBody>
      </p:sp>
      <p:sp>
        <p:nvSpPr>
          <p:cNvPr id="7" name="Slide Number Placeholder 6"/>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60138969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8" name="Footer Placeholder 7"/>
          <p:cNvSpPr>
            <a:spLocks noGrp="1"/>
          </p:cNvSpPr>
          <p:nvPr>
            <p:ph type="ftr" sz="quarter" idx="11"/>
          </p:nvPr>
        </p:nvSpPr>
        <p:spPr/>
        <p:txBody>
          <a:bodyPr/>
          <a:lstStyle/>
          <a:p>
            <a:r>
              <a:rPr lang="en-US" smtClean="0"/>
              <a:t>2011 © EPAM Systems, RD Dep.</a:t>
            </a:r>
            <a:endParaRPr lang="en-US" dirty="0"/>
          </a:p>
        </p:txBody>
      </p:sp>
      <p:sp>
        <p:nvSpPr>
          <p:cNvPr id="9" name="Slide Number Placeholder 8"/>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48785449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4" name="Footer Placeholder 3"/>
          <p:cNvSpPr>
            <a:spLocks noGrp="1"/>
          </p:cNvSpPr>
          <p:nvPr>
            <p:ph type="ftr" sz="quarter" idx="11"/>
          </p:nvPr>
        </p:nvSpPr>
        <p:spPr/>
        <p:txBody>
          <a:bodyPr/>
          <a:lstStyle/>
          <a:p>
            <a:r>
              <a:rPr lang="en-US" smtClean="0"/>
              <a:t>2011 © EPAM Systems, RD Dep.</a:t>
            </a:r>
            <a:endParaRPr lang="en-US" dirty="0"/>
          </a:p>
        </p:txBody>
      </p:sp>
      <p:sp>
        <p:nvSpPr>
          <p:cNvPr id="5" name="Slide Number Placeholder 4"/>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1174487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3" name="Footer Placeholder 2"/>
          <p:cNvSpPr>
            <a:spLocks noGrp="1"/>
          </p:cNvSpPr>
          <p:nvPr>
            <p:ph type="ftr" sz="quarter" idx="11"/>
          </p:nvPr>
        </p:nvSpPr>
        <p:spPr/>
        <p:txBody>
          <a:bodyPr/>
          <a:lstStyle/>
          <a:p>
            <a:r>
              <a:rPr lang="en-US" smtClean="0"/>
              <a:t>2011 © EPAM Systems, RD Dep.</a:t>
            </a:r>
            <a:endParaRPr lang="en-US" dirty="0"/>
          </a:p>
        </p:txBody>
      </p:sp>
      <p:sp>
        <p:nvSpPr>
          <p:cNvPr id="4" name="Slide Number Placeholder 3"/>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145717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70DDF080-5E8C-48AD-84E5-6C08B304C14E}" type="datetimeFigureOut">
              <a:rPr lang="en-US" dirty="0"/>
              <a:t>6/17/2024</a:t>
            </a:fld>
            <a:endParaRPr lang="en-US" dirty="0"/>
          </a:p>
        </p:txBody>
      </p:sp>
      <p:sp>
        <p:nvSpPr>
          <p:cNvPr id="6" name="Footer Placeholder 5"/>
          <p:cNvSpPr>
            <a:spLocks noGrp="1"/>
          </p:cNvSpPr>
          <p:nvPr>
            <p:ph type="ftr" sz="quarter" idx="11"/>
          </p:nvPr>
        </p:nvSpPr>
        <p:spPr/>
        <p:txBody>
          <a:bodyPr/>
          <a:lstStyle/>
          <a:p>
            <a:r>
              <a:rPr lang="en-US" smtClean="0"/>
              <a:t>2011 © EPAM Systems, RD Dep.</a:t>
            </a:r>
            <a:endParaRPr lang="en-US" dirty="0"/>
          </a:p>
        </p:txBody>
      </p:sp>
      <p:sp>
        <p:nvSpPr>
          <p:cNvPr id="7" name="Slide Number Placeholder 6"/>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7888670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r>
              <a:rPr lang="en-US" smtClean="0"/>
              <a:t>2011 © EPAM Systems, RD Dep.</a:t>
            </a:r>
            <a:endParaRPr lang="en-US" dirty="0"/>
          </a:p>
        </p:txBody>
      </p:sp>
      <p:sp>
        <p:nvSpPr>
          <p:cNvPr id="7" name="Slide Number Placeholder 6"/>
          <p:cNvSpPr>
            <a:spLocks noGrp="1"/>
          </p:cNvSpPr>
          <p:nvPr>
            <p:ph type="sldNum" sz="quarter" idx="12"/>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8466268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2011 © EPAM Systems, RD Dep.</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348415996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49" r:id="rId19"/>
    <p:sldLayoutId id="2147483650" r:id="rId20"/>
    <p:sldLayoutId id="2147483677" r:id="rId21"/>
    <p:sldLayoutId id="2147483678" r:id="rId22"/>
    <p:sldLayoutId id="2147483676" r:id="rId23"/>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u.wikipedia.org/wiki/%D0%A0%D0%B0%D0%B7%D0%B4%D0%B5%D0%BB%D0%B5%D0%BD%D0%B8%D0%B5_%D0%B2%D1%80%D0%B5%D0%BC%D0%B5%D0%BD%D0%B8" TargetMode="External"/><Relationship Id="rId2" Type="http://schemas.openxmlformats.org/officeDocument/2006/relationships/hyperlink" Target="https://en.wikipedia.org/wiki/Parallel_computing"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ctr"/>
            <a:r>
              <a:rPr lang="ru-RU" sz="3600" dirty="0" smtClean="0">
                <a:solidFill>
                  <a:srgbClr val="0070C0"/>
                </a:solidFill>
              </a:rPr>
              <a:t>Многопоточность </a:t>
            </a:r>
            <a:r>
              <a:rPr lang="en-US" sz="3600" dirty="0" smtClean="0">
                <a:solidFill>
                  <a:srgbClr val="0070C0"/>
                </a:solidFill>
              </a:rPr>
              <a:t>Java.</a:t>
            </a:r>
            <a:endParaRPr lang="ru-RU" sz="3600" dirty="0" smtClean="0">
              <a:solidFill>
                <a:srgbClr val="0070C0"/>
              </a:solidFill>
            </a:endParaRPr>
          </a:p>
          <a:p>
            <a:pPr algn="ctr"/>
            <a:endParaRPr lang="ru-RU" sz="2600" dirty="0">
              <a:solidFill>
                <a:srgbClr val="0070C0"/>
              </a:solidFill>
            </a:endParaRPr>
          </a:p>
          <a:p>
            <a:pPr algn="ctr"/>
            <a:endParaRPr lang="en-US" sz="2600" dirty="0" smtClean="0">
              <a:solidFill>
                <a:srgbClr val="0070C0"/>
              </a:solidFill>
            </a:endParaRPr>
          </a:p>
          <a:p>
            <a:pPr algn="ctr"/>
            <a:r>
              <a:rPr lang="ru-RU" sz="2800" dirty="0" smtClean="0">
                <a:solidFill>
                  <a:srgbClr val="0070C0"/>
                </a:solidFill>
              </a:rPr>
              <a:t>Способы создания потоков.</a:t>
            </a:r>
            <a:endParaRPr lang="ru-RU" sz="2800" dirty="0">
              <a:solidFill>
                <a:srgbClr val="0070C0"/>
              </a:solidFill>
            </a:endParaRPr>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a:t>
            </a:fld>
            <a:endParaRPr lang="en-US"/>
          </a:p>
        </p:txBody>
      </p:sp>
    </p:spTree>
    <p:extLst>
      <p:ext uri="{BB962C8B-B14F-4D97-AF65-F5344CB8AC3E}">
        <p14:creationId xmlns:p14="http://schemas.microsoft.com/office/powerpoint/2010/main" val="155247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Понятие многопоточности</a:t>
            </a:r>
            <a:endParaRPr lang="en-US" dirty="0"/>
          </a:p>
        </p:txBody>
      </p:sp>
      <p:sp>
        <p:nvSpPr>
          <p:cNvPr id="3" name="Содержимое 2"/>
          <p:cNvSpPr>
            <a:spLocks noGrp="1"/>
          </p:cNvSpPr>
          <p:nvPr>
            <p:ph idx="1"/>
          </p:nvPr>
        </p:nvSpPr>
        <p:spPr>
          <a:xfrm>
            <a:off x="609599" y="1268760"/>
            <a:ext cx="6347714" cy="4772603"/>
          </a:xfrm>
        </p:spPr>
        <p:txBody>
          <a:bodyPr>
            <a:normAutofit/>
          </a:bodyPr>
          <a:lstStyle/>
          <a:p>
            <a:pPr marL="265176" indent="-265176" fontAlgn="auto">
              <a:spcAft>
                <a:spcPts val="0"/>
              </a:spcAft>
              <a:buNone/>
              <a:defRPr/>
            </a:pPr>
            <a:r>
              <a:rPr lang="ru-RU" sz="1800" dirty="0" smtClean="0"/>
              <a:t>Потоки существуют в нескольких состояниях. </a:t>
            </a:r>
          </a:p>
          <a:p>
            <a:pPr marL="719138" indent="-273050" algn="just">
              <a:defRPr/>
            </a:pPr>
            <a:r>
              <a:rPr lang="ru-RU" sz="1800" dirty="0" smtClean="0"/>
              <a:t>Поток </a:t>
            </a:r>
            <a:r>
              <a:rPr lang="ru-RU" sz="1800" dirty="0" smtClean="0"/>
              <a:t>может быть в состоянии </a:t>
            </a:r>
            <a:r>
              <a:rPr lang="ru-RU" sz="1800" b="1" i="1" dirty="0" smtClean="0"/>
              <a:t>выполнения</a:t>
            </a:r>
            <a:r>
              <a:rPr lang="ru-RU" sz="1800" i="1" dirty="0" smtClean="0"/>
              <a:t>. </a:t>
            </a:r>
          </a:p>
          <a:p>
            <a:pPr marL="719138" indent="-273050" algn="just">
              <a:defRPr/>
            </a:pPr>
            <a:r>
              <a:rPr lang="ru-RU" sz="1800" dirty="0" smtClean="0"/>
              <a:t>Может находиться в состоянии </a:t>
            </a:r>
            <a:r>
              <a:rPr lang="ru-RU" sz="1800" b="1" i="1" dirty="0" smtClean="0"/>
              <a:t>готовности к выполнению</a:t>
            </a:r>
            <a:r>
              <a:rPr lang="ru-RU" sz="1800" i="1" dirty="0" smtClean="0"/>
              <a:t>, </a:t>
            </a:r>
            <a:r>
              <a:rPr lang="ru-RU" sz="1800" dirty="0" smtClean="0"/>
              <a:t>как только он получит время </a:t>
            </a:r>
            <a:r>
              <a:rPr lang="en-US" sz="1800" dirty="0" smtClean="0"/>
              <a:t>CPU</a:t>
            </a:r>
            <a:r>
              <a:rPr lang="ru-RU" sz="1800" dirty="0" smtClean="0"/>
              <a:t>. </a:t>
            </a:r>
          </a:p>
          <a:p>
            <a:pPr marL="719138" indent="-273050" algn="just">
              <a:defRPr/>
            </a:pPr>
            <a:r>
              <a:rPr lang="ru-RU" sz="1800" dirty="0" smtClean="0"/>
              <a:t>Выполняющийся поток может быть </a:t>
            </a:r>
            <a:r>
              <a:rPr lang="ru-RU" sz="1800" b="1" i="1" dirty="0" smtClean="0"/>
              <a:t>приостановлен</a:t>
            </a:r>
            <a:r>
              <a:rPr lang="ru-RU" sz="1800" i="1" dirty="0" smtClean="0"/>
              <a:t>, </a:t>
            </a:r>
            <a:r>
              <a:rPr lang="ru-RU" sz="1800" dirty="0" smtClean="0"/>
              <a:t>что временно притормаживает его действие. </a:t>
            </a:r>
          </a:p>
          <a:p>
            <a:pPr marL="719138" indent="-273050" algn="just">
              <a:defRPr/>
            </a:pPr>
            <a:r>
              <a:rPr lang="ru-RU" sz="1800" dirty="0" smtClean="0"/>
              <a:t>Затем приостановленный поток может быть </a:t>
            </a:r>
            <a:r>
              <a:rPr lang="ru-RU" sz="1800" b="1" i="1" dirty="0" smtClean="0"/>
              <a:t>продолжен</a:t>
            </a:r>
            <a:r>
              <a:rPr lang="ru-RU" sz="1800" i="1" dirty="0" smtClean="0"/>
              <a:t> </a:t>
            </a:r>
            <a:r>
              <a:rPr lang="ru-RU" sz="1800" dirty="0" smtClean="0"/>
              <a:t>(возобновлен) с того места, где он был остановлен. </a:t>
            </a:r>
          </a:p>
          <a:p>
            <a:pPr marL="719138" indent="-273050" algn="just">
              <a:defRPr/>
            </a:pPr>
            <a:r>
              <a:rPr lang="ru-RU" sz="1800" dirty="0" smtClean="0"/>
              <a:t>Поток может быть </a:t>
            </a:r>
            <a:r>
              <a:rPr lang="ru-RU" sz="1800" b="1" i="1" dirty="0" smtClean="0"/>
              <a:t>блокирован</a:t>
            </a:r>
            <a:r>
              <a:rPr lang="ru-RU" sz="1800" i="1" dirty="0" smtClean="0"/>
              <a:t> </a:t>
            </a:r>
            <a:r>
              <a:rPr lang="ru-RU" sz="1800" dirty="0" smtClean="0"/>
              <a:t>в ожидании ресурса. В любой момент выполнение потока может быть завершено, что немедленно останавливает его выполнение. </a:t>
            </a:r>
          </a:p>
          <a:p>
            <a:pPr algn="just"/>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a:t>
            </a:r>
            <a:r>
              <a:rPr lang="ru-RU" dirty="0" err="1" smtClean="0"/>
              <a:t>многопоточности</a:t>
            </a:r>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11</a:t>
            </a:fld>
            <a:endParaRPr lang="en-US"/>
          </a:p>
        </p:txBody>
      </p:sp>
      <p:pic>
        <p:nvPicPr>
          <p:cNvPr id="6" name="Picture 10" descr="жизн цикл"/>
          <p:cNvPicPr>
            <a:picLocks noChangeAspect="1" noChangeArrowheads="1"/>
          </p:cNvPicPr>
          <p:nvPr/>
        </p:nvPicPr>
        <p:blipFill>
          <a:blip r:embed="rId2" cstate="print"/>
          <a:srcRect/>
          <a:stretch>
            <a:fillRect/>
          </a:stretch>
        </p:blipFill>
        <p:spPr bwMode="auto">
          <a:xfrm>
            <a:off x="899592" y="1412776"/>
            <a:ext cx="6601366" cy="504056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332656"/>
            <a:ext cx="6347713" cy="648072"/>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980728"/>
            <a:ext cx="6347714" cy="5060635"/>
          </a:xfrm>
        </p:spPr>
        <p:txBody>
          <a:bodyPr>
            <a:normAutofit/>
          </a:bodyPr>
          <a:lstStyle/>
          <a:p>
            <a:pPr marL="265176" indent="-265176" algn="just" fontAlgn="auto">
              <a:spcAft>
                <a:spcPts val="0"/>
              </a:spcAft>
              <a:buNone/>
              <a:defRPr/>
            </a:pPr>
            <a:r>
              <a:rPr lang="ru-RU" sz="1800" dirty="0" smtClean="0"/>
              <a:t>Многопоточная система </a:t>
            </a:r>
            <a:r>
              <a:rPr lang="en-US" sz="1800" dirty="0" smtClean="0"/>
              <a:t>Java </a:t>
            </a:r>
            <a:r>
              <a:rPr lang="ru-RU" sz="1800" dirty="0" smtClean="0"/>
              <a:t>построена на классе </a:t>
            </a:r>
            <a:r>
              <a:rPr lang="en-US" sz="1800" b="1" dirty="0" smtClean="0">
                <a:solidFill>
                  <a:schemeClr val="accent1">
                    <a:lumMod val="75000"/>
                  </a:schemeClr>
                </a:solidFill>
              </a:rPr>
              <a:t>Thread</a:t>
            </a:r>
            <a:r>
              <a:rPr lang="ru-RU" sz="1800" dirty="0" smtClean="0"/>
              <a:t>, его методах и связанном с ним интерфейсе </a:t>
            </a:r>
            <a:r>
              <a:rPr lang="en-US" sz="1800" b="1" dirty="0" err="1" smtClean="0">
                <a:solidFill>
                  <a:schemeClr val="accent1">
                    <a:lumMod val="75000"/>
                  </a:schemeClr>
                </a:solidFill>
              </a:rPr>
              <a:t>Runnable</a:t>
            </a:r>
            <a:r>
              <a:rPr lang="ru-RU" sz="1800" dirty="0" smtClean="0"/>
              <a:t>. </a:t>
            </a:r>
          </a:p>
          <a:p>
            <a:pPr marL="265176" indent="-265176" algn="just" fontAlgn="auto">
              <a:spcAft>
                <a:spcPts val="0"/>
              </a:spcAft>
              <a:buNone/>
              <a:defRPr/>
            </a:pPr>
            <a:r>
              <a:rPr lang="en-US" sz="1800" b="1" dirty="0" smtClean="0"/>
              <a:t>Thread</a:t>
            </a:r>
            <a:r>
              <a:rPr lang="en-US" sz="1800" dirty="0" smtClean="0"/>
              <a:t> </a:t>
            </a:r>
            <a:r>
              <a:rPr lang="ru-RU" sz="1800" dirty="0" smtClean="0"/>
              <a:t>инкапсулирует поток выполнения. Так как вы не можете непосредственно обращаться к внутреннему состоянию потока выполнения, то будете иметь с ним дело через его полномочного представителя — экземпляр (объект) класса </a:t>
            </a:r>
            <a:r>
              <a:rPr lang="en-US" sz="1800" dirty="0" smtClean="0"/>
              <a:t>Thread</a:t>
            </a:r>
            <a:r>
              <a:rPr lang="ru-RU" sz="1800" dirty="0" smtClean="0"/>
              <a:t>, который его породил. </a:t>
            </a:r>
          </a:p>
          <a:p>
            <a:pPr marL="265176" indent="-265176" algn="just" fontAlgn="auto">
              <a:spcAft>
                <a:spcPts val="0"/>
              </a:spcAft>
              <a:buNone/>
              <a:defRPr/>
            </a:pPr>
            <a:r>
              <a:rPr lang="ru-RU" sz="1800" dirty="0" smtClean="0"/>
              <a:t>Чтобы </a:t>
            </a:r>
            <a:r>
              <a:rPr lang="ru-RU" sz="1800" dirty="0" smtClean="0"/>
              <a:t>создать новый поток, ваша программа должна будет или расширять класс </a:t>
            </a:r>
            <a:r>
              <a:rPr lang="en-US" sz="1800" b="1" dirty="0" smtClean="0"/>
              <a:t>Thread</a:t>
            </a:r>
            <a:r>
              <a:rPr lang="en-US" sz="1800" dirty="0" smtClean="0"/>
              <a:t> </a:t>
            </a:r>
            <a:r>
              <a:rPr lang="ru-RU" sz="1800" dirty="0" smtClean="0"/>
              <a:t>или реализовывать интерфейс </a:t>
            </a:r>
            <a:r>
              <a:rPr lang="en-US" sz="1800" b="1" dirty="0" err="1" smtClean="0"/>
              <a:t>Runnable</a:t>
            </a:r>
            <a:r>
              <a:rPr lang="ru-RU" sz="1800" dirty="0" smtClean="0"/>
              <a:t>.</a:t>
            </a:r>
          </a:p>
          <a:p>
            <a:pPr>
              <a:buNone/>
            </a:pPr>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7344815" cy="720080"/>
          </a:xfrm>
        </p:spPr>
        <p:txBody>
          <a:bodyPr/>
          <a:lstStyle/>
          <a:p>
            <a:pPr algn="ctr"/>
            <a:r>
              <a:rPr lang="ru-RU" dirty="0" smtClean="0"/>
              <a:t>Способы создания потоков в </a:t>
            </a:r>
            <a:r>
              <a:rPr lang="en-US" dirty="0" smtClean="0"/>
              <a:t>Java</a:t>
            </a:r>
            <a:endParaRPr lang="ru-RU" dirty="0"/>
          </a:p>
        </p:txBody>
      </p:sp>
      <p:sp>
        <p:nvSpPr>
          <p:cNvPr id="3" name="Объект 2"/>
          <p:cNvSpPr>
            <a:spLocks noGrp="1"/>
          </p:cNvSpPr>
          <p:nvPr>
            <p:ph idx="1"/>
          </p:nvPr>
        </p:nvSpPr>
        <p:spPr>
          <a:xfrm>
            <a:off x="323528" y="980727"/>
            <a:ext cx="8229599" cy="5632797"/>
          </a:xfrm>
        </p:spPr>
        <p:txBody>
          <a:bodyPr>
            <a:noAutofit/>
          </a:bodyPr>
          <a:lstStyle/>
          <a:p>
            <a:pPr marL="342900" lvl="0" indent="-342900">
              <a:buAutoNum type="arabicPeriod"/>
            </a:pPr>
            <a:r>
              <a:rPr lang="ru-RU" sz="1600" b="1" dirty="0" smtClean="0"/>
              <a:t>Наследованием </a:t>
            </a:r>
            <a:r>
              <a:rPr lang="en-US" sz="1600" b="1" dirty="0" smtClean="0"/>
              <a:t>(extends) </a:t>
            </a:r>
            <a:r>
              <a:rPr lang="en-US" sz="1600" b="1" dirty="0"/>
              <a:t>Thread</a:t>
            </a:r>
            <a:r>
              <a:rPr lang="ru-RU" sz="1600" b="1" dirty="0"/>
              <a:t>. </a:t>
            </a:r>
            <a:endParaRPr lang="en-US" sz="1600" b="1" dirty="0" smtClean="0"/>
          </a:p>
          <a:p>
            <a:pPr marL="0" lvl="0" indent="0">
              <a:buNone/>
            </a:pPr>
            <a:r>
              <a:rPr lang="en-US" sz="1600" b="1" dirty="0"/>
              <a:t>	</a:t>
            </a:r>
            <a:r>
              <a:rPr lang="ru-RU" sz="1600" b="1" dirty="0" smtClean="0"/>
              <a:t>В </a:t>
            </a:r>
            <a:r>
              <a:rPr lang="ru-RU" sz="1600" b="1" dirty="0"/>
              <a:t>методе </a:t>
            </a:r>
            <a:r>
              <a:rPr lang="en-US" sz="1600" b="1" dirty="0"/>
              <a:t>run</a:t>
            </a:r>
            <a:r>
              <a:rPr lang="ru-RU" sz="1600" b="1" dirty="0"/>
              <a:t>() переопределяем логику.</a:t>
            </a:r>
            <a:endParaRPr lang="ru-RU" sz="1600" dirty="0"/>
          </a:p>
          <a:p>
            <a:pPr marL="0" indent="0" algn="just">
              <a:buNone/>
            </a:pPr>
            <a:r>
              <a:rPr lang="en-US" sz="1600" b="1" dirty="0" smtClean="0"/>
              <a:t>	</a:t>
            </a:r>
            <a:r>
              <a:rPr lang="ru-RU" sz="1600" b="1" dirty="0" smtClean="0"/>
              <a:t>Запускаются </a:t>
            </a:r>
            <a:r>
              <a:rPr lang="ru-RU" sz="1600" b="1" dirty="0"/>
              <a:t>потоки на выполнение вызовом метода </a:t>
            </a:r>
            <a:r>
              <a:rPr lang="en-US" sz="1600" b="1" dirty="0"/>
              <a:t>start</a:t>
            </a:r>
            <a:r>
              <a:rPr lang="ru-RU" sz="1600" b="1" dirty="0"/>
              <a:t>() потока, он запускает метод </a:t>
            </a:r>
            <a:r>
              <a:rPr lang="en-US" sz="1600" b="1" dirty="0"/>
              <a:t>run</a:t>
            </a:r>
            <a:r>
              <a:rPr lang="ru-RU" sz="1600" b="1" dirty="0"/>
              <a:t>().</a:t>
            </a:r>
            <a:endParaRPr lang="ru-RU" sz="1600" dirty="0"/>
          </a:p>
          <a:p>
            <a:pPr marL="0" indent="0">
              <a:buNone/>
            </a:pPr>
            <a:r>
              <a:rPr lang="en-US" sz="1600" b="1" dirty="0" smtClean="0"/>
              <a:t>`</a:t>
            </a:r>
            <a:r>
              <a:rPr lang="ru-RU" sz="1600" b="1" dirty="0" smtClean="0"/>
              <a:t>Потоки </a:t>
            </a:r>
            <a:r>
              <a:rPr lang="ru-RU" sz="1600" b="1" dirty="0"/>
              <a:t>запускаются в произвольном порядке</a:t>
            </a:r>
            <a:r>
              <a:rPr lang="ru-RU" sz="1600" b="1" dirty="0" smtClean="0"/>
              <a:t>.</a:t>
            </a:r>
            <a:endParaRPr lang="en-US" sz="1600" b="1" dirty="0" smtClean="0"/>
          </a:p>
          <a:p>
            <a:pPr marL="0" indent="0">
              <a:buNone/>
            </a:pPr>
            <a:r>
              <a:rPr lang="en-US" sz="1600" dirty="0" smtClean="0"/>
              <a:t>public </a:t>
            </a:r>
            <a:r>
              <a:rPr lang="en-US" sz="1600" dirty="0"/>
              <a:t>class Example2 extends Thread {</a:t>
            </a:r>
            <a:br>
              <a:rPr lang="en-US" sz="1600" dirty="0"/>
            </a:br>
            <a:r>
              <a:rPr lang="en-US" sz="1600" dirty="0"/>
              <a:t>    public void run() {</a:t>
            </a:r>
            <a:br>
              <a:rPr lang="en-US" sz="1600" dirty="0"/>
            </a:br>
            <a:r>
              <a:rPr lang="en-US" sz="1600" dirty="0"/>
              <a:t>        for (</a:t>
            </a:r>
            <a:r>
              <a:rPr lang="en-US" sz="1600" dirty="0" err="1"/>
              <a:t>int</a:t>
            </a:r>
            <a:r>
              <a:rPr lang="en-US" sz="1600" dirty="0"/>
              <a:t> </a:t>
            </a:r>
            <a:r>
              <a:rPr lang="en-US" sz="1600" dirty="0" err="1"/>
              <a:t>i</a:t>
            </a:r>
            <a:r>
              <a:rPr lang="en-US" sz="1600" dirty="0"/>
              <a:t> = 1000; </a:t>
            </a:r>
            <a:r>
              <a:rPr lang="en-US" sz="1600" dirty="0" err="1"/>
              <a:t>i</a:t>
            </a:r>
            <a:r>
              <a:rPr lang="en-US" sz="1600" dirty="0"/>
              <a:t> &gt;= 0; </a:t>
            </a:r>
            <a:r>
              <a:rPr lang="en-US" sz="1600" dirty="0" err="1"/>
              <a:t>i</a:t>
            </a:r>
            <a:r>
              <a:rPr lang="en-US" sz="1600" dirty="0"/>
              <a:t>--) {</a:t>
            </a:r>
            <a:br>
              <a:rPr lang="en-US" sz="1600" dirty="0"/>
            </a:br>
            <a:r>
              <a:rPr lang="en-US" sz="1600" dirty="0"/>
              <a:t>            </a:t>
            </a:r>
            <a:r>
              <a:rPr lang="en-US" sz="1600" dirty="0" err="1"/>
              <a:t>System.</a:t>
            </a:r>
            <a:r>
              <a:rPr lang="en-US" sz="1600" i="1" dirty="0" err="1"/>
              <a:t>out</a:t>
            </a:r>
            <a:r>
              <a:rPr lang="en-US" sz="1600" dirty="0" err="1"/>
              <a:t>.println</a:t>
            </a:r>
            <a:r>
              <a:rPr lang="en-US" sz="1600" dirty="0"/>
              <a:t>(</a:t>
            </a:r>
            <a:r>
              <a:rPr lang="en-US" sz="1600" dirty="0" err="1"/>
              <a:t>i</a:t>
            </a:r>
            <a:r>
              <a:rPr lang="en-US" sz="1600" dirty="0"/>
              <a:t>);</a:t>
            </a:r>
            <a:br>
              <a:rPr lang="en-US" sz="1600" dirty="0"/>
            </a:br>
            <a:r>
              <a:rPr lang="en-US" sz="1600" dirty="0"/>
              <a:t>        }</a:t>
            </a:r>
            <a:br>
              <a:rPr lang="en-US" sz="1600" dirty="0"/>
            </a:br>
            <a:r>
              <a:rPr lang="en-US" sz="1600" dirty="0"/>
              <a:t>    }</a:t>
            </a:r>
            <a:br>
              <a:rPr lang="en-US" sz="1600" dirty="0"/>
            </a:br>
            <a:r>
              <a:rPr lang="en-US" sz="1600" dirty="0"/>
              <a:t/>
            </a:r>
            <a:br>
              <a:rPr lang="en-US" sz="1600" dirty="0"/>
            </a:br>
            <a:r>
              <a:rPr lang="en-US" sz="1600" dirty="0"/>
              <a:t>    public static void main(String[] </a:t>
            </a:r>
            <a:r>
              <a:rPr lang="en-US" sz="1600" dirty="0" err="1"/>
              <a:t>args</a:t>
            </a:r>
            <a:r>
              <a:rPr lang="en-US" sz="1600" dirty="0"/>
              <a:t>) {</a:t>
            </a:r>
            <a:br>
              <a:rPr lang="en-US" sz="1600" dirty="0"/>
            </a:br>
            <a:r>
              <a:rPr lang="en-US" sz="1600" dirty="0"/>
              <a:t>        Example2 thread1 = new Example2();</a:t>
            </a:r>
            <a:br>
              <a:rPr lang="en-US" sz="1600" dirty="0"/>
            </a:br>
            <a:r>
              <a:rPr lang="en-US" sz="1600" dirty="0"/>
              <a:t>        thread1.start();</a:t>
            </a:r>
            <a:br>
              <a:rPr lang="en-US" sz="1600" dirty="0"/>
            </a:br>
            <a:r>
              <a:rPr lang="en-US" sz="1600" dirty="0"/>
              <a:t/>
            </a:r>
            <a:br>
              <a:rPr lang="en-US" sz="1600" dirty="0"/>
            </a:br>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 &lt; 1000; </a:t>
            </a:r>
            <a:r>
              <a:rPr lang="en-US" sz="1600" dirty="0" err="1"/>
              <a:t>i</a:t>
            </a:r>
            <a:r>
              <a:rPr lang="en-US" sz="1600" dirty="0"/>
              <a:t>++) {</a:t>
            </a:r>
            <a:br>
              <a:rPr lang="en-US" sz="1600" dirty="0"/>
            </a:br>
            <a:r>
              <a:rPr lang="en-US" sz="1600" dirty="0"/>
              <a:t>            </a:t>
            </a:r>
            <a:r>
              <a:rPr lang="en-US" sz="1600" dirty="0" err="1"/>
              <a:t>System.</a:t>
            </a:r>
            <a:r>
              <a:rPr lang="en-US" sz="1600" i="1" dirty="0" err="1"/>
              <a:t>out</a:t>
            </a:r>
            <a:r>
              <a:rPr lang="en-US" sz="1600" dirty="0" err="1"/>
              <a:t>.println</a:t>
            </a:r>
            <a:r>
              <a:rPr lang="en-US" sz="1600" dirty="0"/>
              <a:t>(</a:t>
            </a:r>
            <a:r>
              <a:rPr lang="en-US" sz="1600" dirty="0" err="1"/>
              <a:t>i</a:t>
            </a:r>
            <a:r>
              <a:rPr lang="en-US" sz="1600" dirty="0"/>
              <a:t>);</a:t>
            </a:r>
            <a:br>
              <a:rPr lang="en-US" sz="1600" dirty="0"/>
            </a:br>
            <a:r>
              <a:rPr lang="en-US" sz="1600" dirty="0"/>
              <a:t>        }</a:t>
            </a:r>
            <a:br>
              <a:rPr lang="en-US" sz="1600" dirty="0"/>
            </a:br>
            <a:r>
              <a:rPr lang="en-US" sz="1600" dirty="0"/>
              <a:t>    }</a:t>
            </a:r>
            <a:br>
              <a:rPr lang="en-US" sz="1600" dirty="0"/>
            </a:br>
            <a:r>
              <a:rPr lang="en-US" sz="1600" dirty="0"/>
              <a:t>}</a:t>
            </a:r>
            <a:endParaRPr lang="ru-RU" sz="1600" dirty="0"/>
          </a:p>
          <a:p>
            <a:endParaRPr lang="ru-RU" sz="16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13</a:t>
            </a:fld>
            <a:endParaRPr lang="en-US"/>
          </a:p>
        </p:txBody>
      </p:sp>
    </p:spTree>
    <p:extLst>
      <p:ext uri="{BB962C8B-B14F-4D97-AF65-F5344CB8AC3E}">
        <p14:creationId xmlns:p14="http://schemas.microsoft.com/office/powerpoint/2010/main" val="1699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599" y="836712"/>
            <a:ext cx="6347714" cy="5204651"/>
          </a:xfrm>
        </p:spPr>
        <p:txBody>
          <a:bodyPr>
            <a:normAutofit lnSpcReduction="10000"/>
          </a:bodyPr>
          <a:lstStyle/>
          <a:p>
            <a:pPr marL="0" lvl="0" indent="0">
              <a:buNone/>
            </a:pPr>
            <a:r>
              <a:rPr lang="en-US" sz="1700" b="1" dirty="0" smtClean="0">
                <a:solidFill>
                  <a:srgbClr val="0070C0"/>
                </a:solidFill>
              </a:rPr>
              <a:t>2.</a:t>
            </a:r>
            <a:r>
              <a:rPr lang="en-US" b="1" dirty="0" smtClean="0"/>
              <a:t> </a:t>
            </a:r>
            <a:r>
              <a:rPr lang="ru-RU" b="1" dirty="0" smtClean="0"/>
              <a:t>Имплементированием </a:t>
            </a:r>
            <a:r>
              <a:rPr lang="en-US" b="1" dirty="0"/>
              <a:t>interface Runnable</a:t>
            </a:r>
            <a:r>
              <a:rPr lang="en-US" b="1" dirty="0" smtClean="0"/>
              <a:t>.</a:t>
            </a:r>
            <a:endParaRPr lang="ru-RU" dirty="0"/>
          </a:p>
          <a:p>
            <a:r>
              <a:rPr lang="en-US" dirty="0" smtClean="0"/>
              <a:t>public </a:t>
            </a:r>
            <a:r>
              <a:rPr lang="en-US" dirty="0"/>
              <a:t>class Example3 implements Runnable {</a:t>
            </a:r>
            <a:br>
              <a:rPr lang="en-US" dirty="0"/>
            </a:br>
            <a:r>
              <a:rPr lang="en-US" dirty="0"/>
              <a:t>    public void run() {</a:t>
            </a:r>
            <a:br>
              <a:rPr lang="en-US" dirty="0"/>
            </a:br>
            <a:r>
              <a:rPr lang="en-US" dirty="0"/>
              <a:t>        for (</a:t>
            </a:r>
            <a:r>
              <a:rPr lang="en-US" dirty="0" err="1"/>
              <a:t>int</a:t>
            </a:r>
            <a:r>
              <a:rPr lang="en-US" dirty="0"/>
              <a:t> </a:t>
            </a:r>
            <a:r>
              <a:rPr lang="en-US" dirty="0" err="1"/>
              <a:t>i</a:t>
            </a:r>
            <a:r>
              <a:rPr lang="en-US" dirty="0"/>
              <a:t> = 1000; </a:t>
            </a:r>
            <a:r>
              <a:rPr lang="en-US" dirty="0" err="1"/>
              <a:t>i</a:t>
            </a:r>
            <a:r>
              <a:rPr lang="en-US" dirty="0"/>
              <a:t> &gt;= 0; </a:t>
            </a:r>
            <a:r>
              <a:rPr lang="en-US" dirty="0" err="1"/>
              <a:t>i</a:t>
            </a:r>
            <a:r>
              <a:rPr lang="en-US" dirty="0"/>
              <a:t>--) {</a:t>
            </a:r>
            <a:br>
              <a:rPr lang="en-US" dirty="0"/>
            </a:br>
            <a:r>
              <a:rPr lang="en-US" dirty="0"/>
              <a:t>            </a:t>
            </a:r>
            <a:r>
              <a:rPr lang="en-US" dirty="0" err="1"/>
              <a:t>System.</a:t>
            </a:r>
            <a:r>
              <a:rPr lang="en-US" i="1" dirty="0" err="1"/>
              <a:t>out</a:t>
            </a:r>
            <a:r>
              <a:rPr lang="en-US" dirty="0" err="1"/>
              <a:t>.println</a:t>
            </a:r>
            <a:r>
              <a:rPr lang="en-US" dirty="0"/>
              <a:t>(</a:t>
            </a:r>
            <a:r>
              <a:rPr lang="en-US" dirty="0" err="1"/>
              <a:t>i</a:t>
            </a:r>
            <a:r>
              <a:rPr lang="en-US" dirty="0"/>
              <a:t>);</a:t>
            </a:r>
            <a:br>
              <a:rPr lang="en-US" dirty="0"/>
            </a:br>
            <a:r>
              <a:rPr lang="en-US" dirty="0"/>
              <a:t>        }</a:t>
            </a:r>
            <a:br>
              <a:rPr lang="en-US" dirty="0"/>
            </a:br>
            <a:r>
              <a:rPr lang="en-US" dirty="0"/>
              <a:t>    }</a:t>
            </a:r>
            <a:br>
              <a:rPr lang="en-US" dirty="0"/>
            </a:br>
            <a:r>
              <a:rPr lang="en-US" dirty="0"/>
              <a:t/>
            </a:r>
            <a:br>
              <a:rPr lang="en-US" dirty="0"/>
            </a:br>
            <a:r>
              <a:rPr lang="en-US" dirty="0"/>
              <a:t>    public static void main(String[] </a:t>
            </a:r>
            <a:r>
              <a:rPr lang="en-US" dirty="0" err="1"/>
              <a:t>args</a:t>
            </a:r>
            <a:r>
              <a:rPr lang="en-US" dirty="0"/>
              <a:t>) {</a:t>
            </a:r>
            <a:br>
              <a:rPr lang="en-US" dirty="0"/>
            </a:br>
            <a:r>
              <a:rPr lang="en-US" dirty="0"/>
              <a:t>        Thread thread1 = new Thread(new Example3());</a:t>
            </a:r>
            <a:br>
              <a:rPr lang="en-US" dirty="0"/>
            </a:br>
            <a:r>
              <a:rPr lang="en-US" dirty="0"/>
              <a:t>        thread1.start();</a:t>
            </a:r>
            <a:br>
              <a:rPr lang="en-US" dirty="0"/>
            </a:br>
            <a:r>
              <a:rPr lang="en-US" dirty="0"/>
              <a:t/>
            </a:r>
            <a:br>
              <a:rPr lang="en-US" dirty="0"/>
            </a:br>
            <a:r>
              <a:rPr lang="en-US" dirty="0"/>
              <a:t>        for (</a:t>
            </a:r>
            <a:r>
              <a:rPr lang="en-US" dirty="0" err="1"/>
              <a:t>int</a:t>
            </a:r>
            <a:r>
              <a:rPr lang="en-US" dirty="0"/>
              <a:t> </a:t>
            </a:r>
            <a:r>
              <a:rPr lang="en-US" dirty="0" err="1"/>
              <a:t>i</a:t>
            </a:r>
            <a:r>
              <a:rPr lang="en-US" dirty="0"/>
              <a:t> = 0; </a:t>
            </a:r>
            <a:r>
              <a:rPr lang="en-US" dirty="0" err="1"/>
              <a:t>i</a:t>
            </a:r>
            <a:r>
              <a:rPr lang="en-US" dirty="0"/>
              <a:t> &lt; 1000; </a:t>
            </a:r>
            <a:r>
              <a:rPr lang="en-US" dirty="0" err="1"/>
              <a:t>i</a:t>
            </a:r>
            <a:r>
              <a:rPr lang="en-US" dirty="0"/>
              <a:t>++) {</a:t>
            </a:r>
            <a:br>
              <a:rPr lang="en-US" dirty="0"/>
            </a:br>
            <a:r>
              <a:rPr lang="en-US" dirty="0"/>
              <a:t>            </a:t>
            </a:r>
            <a:r>
              <a:rPr lang="en-US" dirty="0" err="1"/>
              <a:t>System.</a:t>
            </a:r>
            <a:r>
              <a:rPr lang="en-US" i="1" dirty="0" err="1"/>
              <a:t>out</a:t>
            </a:r>
            <a:r>
              <a:rPr lang="en-US" dirty="0" err="1"/>
              <a:t>.println</a:t>
            </a:r>
            <a:r>
              <a:rPr lang="en-US" dirty="0"/>
              <a:t>(</a:t>
            </a:r>
            <a:r>
              <a:rPr lang="en-US" dirty="0" err="1"/>
              <a:t>i</a:t>
            </a:r>
            <a:r>
              <a:rPr lang="en-US" dirty="0"/>
              <a:t>);</a:t>
            </a:r>
            <a:br>
              <a:rPr lang="en-US" dirty="0"/>
            </a:br>
            <a:r>
              <a:rPr lang="en-US" dirty="0"/>
              <a:t>        }</a:t>
            </a:r>
            <a:br>
              <a:rPr lang="en-US" dirty="0"/>
            </a:br>
            <a:r>
              <a:rPr lang="en-US" dirty="0"/>
              <a:t>    </a:t>
            </a:r>
            <a:r>
              <a:rPr lang="en-US" dirty="0" smtClean="0"/>
              <a:t>}</a:t>
            </a:r>
          </a:p>
          <a:p>
            <a:pPr marL="0" indent="0">
              <a:buNone/>
            </a:pPr>
            <a:r>
              <a:rPr lang="en-US" dirty="0"/>
              <a:t/>
            </a:r>
            <a:br>
              <a:rPr lang="en-US" dirty="0"/>
            </a:br>
            <a:endParaRPr lang="ru-RU"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14</a:t>
            </a:fld>
            <a:endParaRPr lang="en-US"/>
          </a:p>
        </p:txBody>
      </p:sp>
    </p:spTree>
    <p:extLst>
      <p:ext uri="{BB962C8B-B14F-4D97-AF65-F5344CB8AC3E}">
        <p14:creationId xmlns:p14="http://schemas.microsoft.com/office/powerpoint/2010/main" val="139548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447745" y="333279"/>
            <a:ext cx="6140479" cy="6299296"/>
          </a:xfrm>
        </p:spPr>
        <p:txBody>
          <a:bodyPr>
            <a:noAutofit/>
          </a:bodyPr>
          <a:lstStyle/>
          <a:p>
            <a:r>
              <a:rPr lang="en-US" b="1" dirty="0" smtClean="0">
                <a:solidFill>
                  <a:srgbClr val="0070C0"/>
                </a:solidFill>
              </a:rPr>
              <a:t>3</a:t>
            </a:r>
            <a:r>
              <a:rPr lang="en-US" b="1" dirty="0" smtClean="0"/>
              <a:t>.</a:t>
            </a:r>
            <a:r>
              <a:rPr lang="en-US" dirty="0" smtClean="0"/>
              <a:t> </a:t>
            </a:r>
            <a:r>
              <a:rPr lang="ru-RU" b="1" dirty="0" smtClean="0"/>
              <a:t>Имплементируя</a:t>
            </a:r>
            <a:r>
              <a:rPr lang="en-US" b="1" dirty="0" smtClean="0"/>
              <a:t> interface Callable().</a:t>
            </a:r>
          </a:p>
          <a:p>
            <a:r>
              <a:rPr lang="en-US" dirty="0" smtClean="0"/>
              <a:t>public </a:t>
            </a:r>
            <a:r>
              <a:rPr lang="en-US" dirty="0"/>
              <a:t>class Ex12 {</a:t>
            </a:r>
            <a:br>
              <a:rPr lang="en-US" dirty="0"/>
            </a:br>
            <a:r>
              <a:rPr lang="en-US" dirty="0"/>
              <a:t>    static </a:t>
            </a:r>
            <a:r>
              <a:rPr lang="en-US" dirty="0" err="1"/>
              <a:t>int</a:t>
            </a:r>
            <a:r>
              <a:rPr lang="en-US" dirty="0"/>
              <a:t> </a:t>
            </a:r>
            <a:r>
              <a:rPr lang="en-US" i="1" dirty="0" err="1"/>
              <a:t>factorialResult</a:t>
            </a:r>
            <a:r>
              <a:rPr lang="en-US" dirty="0"/>
              <a:t>;</a:t>
            </a:r>
            <a:br>
              <a:rPr lang="en-US" dirty="0"/>
            </a:br>
            <a:r>
              <a:rPr lang="en-US" dirty="0"/>
              <a:t/>
            </a:r>
            <a:br>
              <a:rPr lang="en-US" dirty="0"/>
            </a:br>
            <a:r>
              <a:rPr lang="en-US" dirty="0"/>
              <a:t>    public static void main(String[] </a:t>
            </a:r>
            <a:r>
              <a:rPr lang="en-US" dirty="0" err="1"/>
              <a:t>args</a:t>
            </a:r>
            <a:r>
              <a:rPr lang="en-US" dirty="0"/>
              <a:t>) {</a:t>
            </a:r>
            <a:br>
              <a:rPr lang="en-US" dirty="0"/>
            </a:br>
            <a:r>
              <a:rPr lang="en-US" dirty="0"/>
              <a:t>        </a:t>
            </a:r>
            <a:r>
              <a:rPr lang="en-US" dirty="0" err="1"/>
              <a:t>ExecutorService</a:t>
            </a:r>
            <a:r>
              <a:rPr lang="en-US" dirty="0"/>
              <a:t> </a:t>
            </a:r>
            <a:r>
              <a:rPr lang="en-US" dirty="0" err="1"/>
              <a:t>executorService</a:t>
            </a:r>
            <a:r>
              <a:rPr lang="en-US" dirty="0"/>
              <a:t> = </a:t>
            </a:r>
            <a:r>
              <a:rPr lang="en-US" dirty="0" err="1"/>
              <a:t>Executors.</a:t>
            </a:r>
            <a:r>
              <a:rPr lang="en-US" i="1" dirty="0" err="1"/>
              <a:t>newSingleThreadExecutor</a:t>
            </a:r>
            <a:r>
              <a:rPr lang="en-US" dirty="0"/>
              <a:t>();</a:t>
            </a:r>
            <a:br>
              <a:rPr lang="en-US" dirty="0"/>
            </a:br>
            <a:r>
              <a:rPr lang="en-US" dirty="0"/>
              <a:t>        Factorial2 </a:t>
            </a:r>
            <a:r>
              <a:rPr lang="en-US" dirty="0" err="1"/>
              <a:t>factorial2</a:t>
            </a:r>
            <a:r>
              <a:rPr lang="en-US" dirty="0"/>
              <a:t> = new Factorial2(5);</a:t>
            </a:r>
            <a:br>
              <a:rPr lang="en-US" dirty="0"/>
            </a:br>
            <a:r>
              <a:rPr lang="en-US" dirty="0"/>
              <a:t>        Future&lt;Integer&gt; future = </a:t>
            </a:r>
            <a:r>
              <a:rPr lang="en-US" dirty="0" err="1"/>
              <a:t>executorService.submit</a:t>
            </a:r>
            <a:r>
              <a:rPr lang="en-US" dirty="0"/>
              <a:t>(factorial2);</a:t>
            </a:r>
            <a:br>
              <a:rPr lang="en-US" dirty="0"/>
            </a:br>
            <a:r>
              <a:rPr lang="en-US" dirty="0"/>
              <a:t>        try {</a:t>
            </a:r>
            <a:br>
              <a:rPr lang="en-US" dirty="0"/>
            </a:br>
            <a:r>
              <a:rPr lang="en-US" dirty="0"/>
              <a:t>            </a:t>
            </a:r>
            <a:r>
              <a:rPr lang="en-US" i="1" dirty="0" err="1"/>
              <a:t>factorialResult</a:t>
            </a:r>
            <a:r>
              <a:rPr lang="en-US" i="1" dirty="0"/>
              <a:t> </a:t>
            </a:r>
            <a:r>
              <a:rPr lang="en-US" dirty="0"/>
              <a:t>= </a:t>
            </a:r>
            <a:r>
              <a:rPr lang="en-US" dirty="0" err="1"/>
              <a:t>future.get</a:t>
            </a:r>
            <a:r>
              <a:rPr lang="en-US" dirty="0"/>
              <a:t>();</a:t>
            </a:r>
            <a:br>
              <a:rPr lang="en-US" dirty="0"/>
            </a:br>
            <a:r>
              <a:rPr lang="en-US" dirty="0"/>
              <a:t>        } catch (</a:t>
            </a:r>
            <a:r>
              <a:rPr lang="en-US" dirty="0" err="1"/>
              <a:t>InterruptedException</a:t>
            </a:r>
            <a:r>
              <a:rPr lang="en-US" dirty="0"/>
              <a:t> e) {</a:t>
            </a:r>
            <a:br>
              <a:rPr lang="en-US" dirty="0"/>
            </a:br>
            <a:r>
              <a:rPr lang="en-US" dirty="0"/>
              <a:t>            </a:t>
            </a:r>
            <a:r>
              <a:rPr lang="en-US" dirty="0" err="1"/>
              <a:t>e.printStackTrace</a:t>
            </a:r>
            <a:r>
              <a:rPr lang="en-US" dirty="0"/>
              <a:t>();</a:t>
            </a:r>
            <a:br>
              <a:rPr lang="en-US" dirty="0"/>
            </a:br>
            <a:r>
              <a:rPr lang="en-US" dirty="0"/>
              <a:t>        } catch (</a:t>
            </a:r>
            <a:r>
              <a:rPr lang="en-US" dirty="0" err="1"/>
              <a:t>ExecutionException</a:t>
            </a:r>
            <a:r>
              <a:rPr lang="en-US" dirty="0"/>
              <a:t> e) {</a:t>
            </a:r>
            <a:br>
              <a:rPr lang="en-US" dirty="0"/>
            </a:br>
            <a:r>
              <a:rPr lang="en-US" dirty="0"/>
              <a:t>            </a:t>
            </a:r>
            <a:r>
              <a:rPr lang="en-US" dirty="0" err="1"/>
              <a:t>System.</a:t>
            </a:r>
            <a:r>
              <a:rPr lang="en-US" i="1" dirty="0" err="1"/>
              <a:t>out</a:t>
            </a:r>
            <a:r>
              <a:rPr lang="en-US" dirty="0" err="1"/>
              <a:t>.println</a:t>
            </a:r>
            <a:r>
              <a:rPr lang="en-US" dirty="0"/>
              <a:t>(</a:t>
            </a:r>
            <a:r>
              <a:rPr lang="en-US" dirty="0" err="1"/>
              <a:t>e.getCause</a:t>
            </a:r>
            <a:r>
              <a:rPr lang="en-US" dirty="0"/>
              <a:t>());</a:t>
            </a:r>
            <a:br>
              <a:rPr lang="en-US" dirty="0"/>
            </a:br>
            <a:r>
              <a:rPr lang="en-US" dirty="0"/>
              <a:t>        } finally {</a:t>
            </a:r>
            <a:br>
              <a:rPr lang="en-US" dirty="0"/>
            </a:br>
            <a:r>
              <a:rPr lang="en-US" dirty="0"/>
              <a:t>            </a:t>
            </a:r>
            <a:r>
              <a:rPr lang="en-US" dirty="0" err="1"/>
              <a:t>executorService.shutdown</a:t>
            </a:r>
            <a:r>
              <a:rPr lang="en-US" dirty="0"/>
              <a:t>();</a:t>
            </a:r>
            <a:br>
              <a:rPr lang="en-US" dirty="0"/>
            </a:br>
            <a:r>
              <a:rPr lang="en-US" dirty="0"/>
              <a:t>        }</a:t>
            </a:r>
            <a:br>
              <a:rPr lang="en-US" dirty="0"/>
            </a:br>
            <a:r>
              <a:rPr lang="en-US" dirty="0"/>
              <a:t>        </a:t>
            </a:r>
            <a:r>
              <a:rPr lang="en-US" dirty="0" err="1"/>
              <a:t>System.</a:t>
            </a:r>
            <a:r>
              <a:rPr lang="en-US" i="1" dirty="0" err="1"/>
              <a:t>out</a:t>
            </a:r>
            <a:r>
              <a:rPr lang="en-US" dirty="0" err="1"/>
              <a:t>.println</a:t>
            </a:r>
            <a:r>
              <a:rPr lang="en-US" dirty="0"/>
              <a:t>(</a:t>
            </a:r>
            <a:r>
              <a:rPr lang="en-US" i="1" dirty="0" err="1"/>
              <a:t>factorialResult</a:t>
            </a:r>
            <a:r>
              <a:rPr lang="en-US" dirty="0"/>
              <a:t>);</a:t>
            </a:r>
            <a:br>
              <a:rPr lang="en-US" dirty="0"/>
            </a:br>
            <a:r>
              <a:rPr lang="en-US" dirty="0"/>
              <a:t>    }</a:t>
            </a:r>
            <a:br>
              <a:rPr lang="en-US" dirty="0"/>
            </a:br>
            <a:r>
              <a:rPr lang="en-US" dirty="0" smtClean="0"/>
              <a:t>}</a:t>
            </a:r>
            <a:r>
              <a:rPr lang="ru-RU" dirty="0"/>
              <a:t> См. код далее</a:t>
            </a:r>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endParaRPr lang="en-US" dirty="0"/>
          </a:p>
          <a:p>
            <a:pPr marL="0" indent="0">
              <a:buNone/>
            </a:pPr>
            <a:r>
              <a:rPr lang="en-US" dirty="0" smtClean="0"/>
              <a:t>  </a:t>
            </a:r>
            <a:endParaRPr lang="ru-RU"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15</a:t>
            </a:fld>
            <a:endParaRPr lang="en-US"/>
          </a:p>
        </p:txBody>
      </p:sp>
    </p:spTree>
    <p:extLst>
      <p:ext uri="{BB962C8B-B14F-4D97-AF65-F5344CB8AC3E}">
        <p14:creationId xmlns:p14="http://schemas.microsoft.com/office/powerpoint/2010/main" val="195479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16</a:t>
            </a:fld>
            <a:endParaRPr lang="en-US"/>
          </a:p>
        </p:txBody>
      </p:sp>
      <p:sp>
        <p:nvSpPr>
          <p:cNvPr id="5" name="Объект 4"/>
          <p:cNvSpPr>
            <a:spLocks noGrp="1"/>
          </p:cNvSpPr>
          <p:nvPr>
            <p:ph idx="1"/>
          </p:nvPr>
        </p:nvSpPr>
        <p:spPr>
          <a:xfrm>
            <a:off x="914400" y="332656"/>
            <a:ext cx="6177880" cy="5687144"/>
          </a:xfrm>
        </p:spPr>
        <p:txBody>
          <a:bodyPr>
            <a:normAutofit/>
          </a:bodyPr>
          <a:lstStyle/>
          <a:p>
            <a:pPr marL="0" indent="0">
              <a:buNone/>
            </a:pPr>
            <a:r>
              <a:rPr lang="en-US" sz="1800" b="0" dirty="0"/>
              <a:t> class Factorial2 implements Callable&lt;Integer&gt; {</a:t>
            </a:r>
            <a:br>
              <a:rPr lang="en-US" sz="1800" b="0" dirty="0"/>
            </a:br>
            <a:r>
              <a:rPr lang="en-US" sz="1800" b="0" dirty="0"/>
              <a:t>    </a:t>
            </a:r>
            <a:r>
              <a:rPr lang="en-US" sz="1800" b="0" dirty="0" err="1"/>
              <a:t>int</a:t>
            </a:r>
            <a:r>
              <a:rPr lang="en-US" sz="1800" b="0" dirty="0"/>
              <a:t> f;</a:t>
            </a:r>
            <a:br>
              <a:rPr lang="en-US" sz="1800" b="0" dirty="0"/>
            </a:br>
            <a:r>
              <a:rPr lang="en-US" sz="1800" b="0" dirty="0"/>
              <a:t/>
            </a:r>
            <a:br>
              <a:rPr lang="en-US" sz="1800" b="0" dirty="0"/>
            </a:br>
            <a:r>
              <a:rPr lang="en-US" sz="1800" b="0" dirty="0"/>
              <a:t>    Factorial2(</a:t>
            </a:r>
            <a:r>
              <a:rPr lang="en-US" sz="1800" b="0" dirty="0" err="1"/>
              <a:t>int</a:t>
            </a:r>
            <a:r>
              <a:rPr lang="en-US" sz="1800" b="0" dirty="0"/>
              <a:t> f) {</a:t>
            </a:r>
            <a:br>
              <a:rPr lang="en-US" sz="1800" b="0" dirty="0"/>
            </a:br>
            <a:r>
              <a:rPr lang="en-US" sz="1800" b="0" dirty="0"/>
              <a:t>        </a:t>
            </a:r>
            <a:r>
              <a:rPr lang="en-US" sz="1800" b="0" dirty="0" err="1"/>
              <a:t>this.f</a:t>
            </a:r>
            <a:r>
              <a:rPr lang="en-US" sz="1800" b="0" dirty="0"/>
              <a:t> = f;</a:t>
            </a:r>
            <a:br>
              <a:rPr lang="en-US" sz="1800" b="0" dirty="0"/>
            </a:br>
            <a:r>
              <a:rPr lang="en-US" sz="1800" b="0" dirty="0"/>
              <a:t>    }</a:t>
            </a:r>
            <a:br>
              <a:rPr lang="en-US" sz="1800" b="0" dirty="0"/>
            </a:br>
            <a:r>
              <a:rPr lang="en-US" sz="1800" b="0" dirty="0"/>
              <a:t/>
            </a:r>
            <a:br>
              <a:rPr lang="en-US" sz="1800" b="0" dirty="0"/>
            </a:br>
            <a:r>
              <a:rPr lang="en-US" sz="1800" b="0" dirty="0"/>
              <a:t>    public Integer call() throws Exception {</a:t>
            </a:r>
            <a:br>
              <a:rPr lang="en-US" sz="1800" b="0" dirty="0"/>
            </a:br>
            <a:r>
              <a:rPr lang="en-US" sz="1800" b="0" dirty="0"/>
              <a:t>        if (f &lt;= 0) {</a:t>
            </a:r>
            <a:br>
              <a:rPr lang="en-US" sz="1800" b="0" dirty="0"/>
            </a:br>
            <a:r>
              <a:rPr lang="en-US" sz="1800" b="0" dirty="0"/>
              <a:t>            throw new Exception("</a:t>
            </a:r>
            <a:r>
              <a:rPr lang="ru-RU" sz="1800" b="0" dirty="0"/>
              <a:t>неверное число</a:t>
            </a:r>
            <a:r>
              <a:rPr lang="en-US" sz="1800" b="0" dirty="0"/>
              <a:t>");</a:t>
            </a:r>
            <a:br>
              <a:rPr lang="en-US" sz="1800" b="0" dirty="0"/>
            </a:br>
            <a:r>
              <a:rPr lang="en-US" sz="1800" b="0" dirty="0"/>
              <a:t>        }</a:t>
            </a:r>
            <a:br>
              <a:rPr lang="en-US" sz="1800" b="0" dirty="0"/>
            </a:br>
            <a:r>
              <a:rPr lang="en-US" sz="1800" b="0" dirty="0"/>
              <a:t>        </a:t>
            </a:r>
            <a:r>
              <a:rPr lang="en-US" sz="1800" b="0" dirty="0" err="1"/>
              <a:t>int</a:t>
            </a:r>
            <a:r>
              <a:rPr lang="en-US" sz="1800" b="0" dirty="0"/>
              <a:t> result = 1;</a:t>
            </a:r>
            <a:br>
              <a:rPr lang="en-US" sz="1800" b="0" dirty="0"/>
            </a:br>
            <a:r>
              <a:rPr lang="en-US" sz="1800" b="0" dirty="0"/>
              <a:t>        for (</a:t>
            </a:r>
            <a:r>
              <a:rPr lang="en-US" sz="1800" b="0" dirty="0" err="1"/>
              <a:t>int</a:t>
            </a:r>
            <a:r>
              <a:rPr lang="en-US" sz="1800" b="0" dirty="0"/>
              <a:t> </a:t>
            </a:r>
            <a:r>
              <a:rPr lang="en-US" sz="1800" b="0" dirty="0" err="1"/>
              <a:t>i</a:t>
            </a:r>
            <a:r>
              <a:rPr lang="en-US" sz="1800" b="0" dirty="0"/>
              <a:t> = 1; </a:t>
            </a:r>
            <a:r>
              <a:rPr lang="en-US" sz="1800" b="0" dirty="0" err="1"/>
              <a:t>i</a:t>
            </a:r>
            <a:r>
              <a:rPr lang="en-US" sz="1800" b="0" dirty="0"/>
              <a:t> &lt;= f; </a:t>
            </a:r>
            <a:r>
              <a:rPr lang="en-US" sz="1800" b="0" dirty="0" err="1"/>
              <a:t>i</a:t>
            </a:r>
            <a:r>
              <a:rPr lang="en-US" sz="1800" b="0" dirty="0"/>
              <a:t>++) {</a:t>
            </a:r>
            <a:br>
              <a:rPr lang="en-US" sz="1800" b="0" dirty="0"/>
            </a:br>
            <a:r>
              <a:rPr lang="en-US" sz="1800" b="0" dirty="0"/>
              <a:t>            result = result * </a:t>
            </a:r>
            <a:r>
              <a:rPr lang="en-US" sz="1800" b="0" dirty="0" err="1"/>
              <a:t>i</a:t>
            </a:r>
            <a:r>
              <a:rPr lang="en-US" sz="1800" b="0" dirty="0"/>
              <a:t>;</a:t>
            </a:r>
            <a:br>
              <a:rPr lang="en-US" sz="1800" b="0" dirty="0"/>
            </a:br>
            <a:r>
              <a:rPr lang="en-US" sz="1800" b="0" dirty="0"/>
              <a:t>        }</a:t>
            </a:r>
            <a:br>
              <a:rPr lang="en-US" sz="1800" b="0" dirty="0"/>
            </a:br>
            <a:r>
              <a:rPr lang="en-US" sz="1800" b="0" dirty="0"/>
              <a:t>        return result;</a:t>
            </a:r>
            <a:br>
              <a:rPr lang="en-US" sz="1800" b="0" dirty="0"/>
            </a:br>
            <a:r>
              <a:rPr lang="en-US" sz="1800" b="0" dirty="0"/>
              <a:t>    </a:t>
            </a:r>
            <a:r>
              <a:rPr lang="en-US" sz="1800" dirty="0"/>
              <a:t>}</a:t>
            </a:r>
            <a:endParaRPr lang="ru-RU" sz="1800" dirty="0"/>
          </a:p>
        </p:txBody>
      </p:sp>
    </p:spTree>
    <p:extLst>
      <p:ext uri="{BB962C8B-B14F-4D97-AF65-F5344CB8AC3E}">
        <p14:creationId xmlns:p14="http://schemas.microsoft.com/office/powerpoint/2010/main" val="393470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7002" y="304521"/>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035690"/>
            <a:ext cx="6347714" cy="5005674"/>
          </a:xfrm>
        </p:spPr>
        <p:txBody>
          <a:bodyPr/>
          <a:lstStyle/>
          <a:p>
            <a:pPr>
              <a:buNone/>
            </a:pPr>
            <a:r>
              <a:rPr lang="ru-RU" dirty="0" smtClean="0"/>
              <a:t>Некоторые методы класса </a:t>
            </a:r>
            <a:r>
              <a:rPr lang="en-US" b="1" dirty="0" smtClean="0"/>
              <a:t>Thread</a:t>
            </a:r>
            <a:endParaRPr lang="ru-RU"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17</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2375382219"/>
              </p:ext>
            </p:extLst>
          </p:nvPr>
        </p:nvGraphicFramePr>
        <p:xfrm>
          <a:off x="395536" y="1816406"/>
          <a:ext cx="7200800" cy="3474720"/>
        </p:xfrm>
        <a:graphic>
          <a:graphicData uri="http://schemas.openxmlformats.org/drawingml/2006/table">
            <a:tbl>
              <a:tblPr firstRow="1" bandRow="1">
                <a:tableStyleId>{5C22544A-7EE6-4342-B048-85BDC9FD1C3A}</a:tableStyleId>
              </a:tblPr>
              <a:tblGrid>
                <a:gridCol w="1858272">
                  <a:extLst>
                    <a:ext uri="{9D8B030D-6E8A-4147-A177-3AD203B41FA5}">
                      <a16:colId xmlns:a16="http://schemas.microsoft.com/office/drawing/2014/main" val="20000"/>
                    </a:ext>
                  </a:extLst>
                </a:gridCol>
                <a:gridCol w="5342528">
                  <a:extLst>
                    <a:ext uri="{9D8B030D-6E8A-4147-A177-3AD203B41FA5}">
                      <a16:colId xmlns:a16="http://schemas.microsoft.com/office/drawing/2014/main" val="20001"/>
                    </a:ext>
                  </a:extLst>
                </a:gridCol>
              </a:tblGrid>
              <a:tr h="303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i="0" u="none" strike="noStrike" cap="none" normalizeH="0" baseline="0" dirty="0" smtClean="0">
                          <a:ln>
                            <a:noFill/>
                          </a:ln>
                          <a:solidFill>
                            <a:srgbClr val="000000"/>
                          </a:solidFill>
                          <a:effectLst/>
                          <a:latin typeface="Arial" charset="0"/>
                          <a:cs typeface="Times New Roman" pitchFamily="18" charset="0"/>
                        </a:rPr>
                        <a:t>Метод</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1" i="0" u="none" strike="noStrike" cap="none" normalizeH="0" baseline="0" dirty="0" smtClean="0">
                          <a:ln>
                            <a:noFill/>
                          </a:ln>
                          <a:solidFill>
                            <a:srgbClr val="000000"/>
                          </a:solidFill>
                          <a:effectLst/>
                          <a:latin typeface="Arial" charset="0"/>
                          <a:cs typeface="Times New Roman" pitchFamily="18" charset="0"/>
                        </a:rPr>
                        <a:t>Значение</a:t>
                      </a:r>
                      <a:endParaRPr lang="en-US" dirty="0"/>
                    </a:p>
                  </a:txBody>
                  <a:tcPr/>
                </a:tc>
                <a:extLst>
                  <a:ext uri="{0D108BD9-81ED-4DB2-BD59-A6C34878D82A}">
                    <a16:rowId xmlns:a16="http://schemas.microsoft.com/office/drawing/2014/main" val="10000"/>
                  </a:ext>
                </a:extLst>
              </a:tr>
              <a:tr h="303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rgbClr val="000000"/>
                          </a:solidFill>
                          <a:effectLst/>
                          <a:latin typeface="Arial" charset="0"/>
                          <a:cs typeface="Times New Roman" pitchFamily="18" charset="0"/>
                        </a:rPr>
                        <a:t>getName</a:t>
                      </a:r>
                      <a:r>
                        <a:rPr kumimoji="0" lang="ru-RU" sz="1800" b="0" i="0" u="none" strike="noStrike" cap="none" normalizeH="0" baseline="0" dirty="0" smtClean="0">
                          <a:ln>
                            <a:noFill/>
                          </a:ln>
                          <a:solidFill>
                            <a:srgbClr val="000000"/>
                          </a:solidFill>
                          <a:effectLst/>
                          <a:latin typeface="Arial" charset="0"/>
                          <a:cs typeface="Times New Roman" pitchFamily="18" charset="0"/>
                        </a:rPr>
                        <a:t> ()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Получить имя потока </a:t>
                      </a:r>
                      <a:endParaRPr lang="en-US" dirty="0"/>
                    </a:p>
                  </a:txBody>
                  <a:tcPr/>
                </a:tc>
                <a:extLst>
                  <a:ext uri="{0D108BD9-81ED-4DB2-BD59-A6C34878D82A}">
                    <a16:rowId xmlns:a16="http://schemas.microsoft.com/office/drawing/2014/main" val="10001"/>
                  </a:ext>
                </a:extLst>
              </a:tr>
              <a:tr h="303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rgbClr val="000000"/>
                          </a:solidFill>
                          <a:effectLst/>
                          <a:latin typeface="Arial" charset="0"/>
                          <a:cs typeface="Times New Roman" pitchFamily="18" charset="0"/>
                        </a:rPr>
                        <a:t>getPriority</a:t>
                      </a:r>
                      <a:r>
                        <a:rPr kumimoji="0" lang="en-US" sz="1800" b="0" i="0" u="none" strike="noStrike" cap="none" normalizeH="0" baseline="0" dirty="0" smtClean="0">
                          <a:ln>
                            <a:noFill/>
                          </a:ln>
                          <a:solidFill>
                            <a:srgbClr val="000000"/>
                          </a:solidFill>
                          <a:effectLst/>
                          <a:latin typeface="Arial" charset="0"/>
                          <a:cs typeface="Times New Roman" pitchFamily="18" charset="0"/>
                        </a:rPr>
                        <a:t> </a:t>
                      </a:r>
                      <a:r>
                        <a:rPr kumimoji="0" lang="ru-RU" sz="1800" b="0" i="0" u="none" strike="noStrike" cap="none" normalizeH="0" baseline="0" dirty="0" smtClean="0">
                          <a:ln>
                            <a:noFill/>
                          </a:ln>
                          <a:solidFill>
                            <a:srgbClr val="000000"/>
                          </a:solidFill>
                          <a:effectLst/>
                          <a:latin typeface="Arial" charset="0"/>
                          <a:cs typeface="Times New Roman" pitchFamily="18"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Получить приоритет потока </a:t>
                      </a:r>
                      <a:endParaRPr lang="en-US" dirty="0"/>
                    </a:p>
                  </a:txBody>
                  <a:tcPr/>
                </a:tc>
                <a:extLst>
                  <a:ext uri="{0D108BD9-81ED-4DB2-BD59-A6C34878D82A}">
                    <a16:rowId xmlns:a16="http://schemas.microsoft.com/office/drawing/2014/main" val="10002"/>
                  </a:ext>
                </a:extLst>
              </a:tr>
              <a:tr h="303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rgbClr val="000000"/>
                          </a:solidFill>
                          <a:effectLst/>
                          <a:latin typeface="Arial" charset="0"/>
                          <a:cs typeface="Times New Roman" pitchFamily="18" charset="0"/>
                        </a:rPr>
                        <a:t>isAlive</a:t>
                      </a:r>
                      <a:r>
                        <a:rPr kumimoji="0" lang="en-US" sz="1800" b="0" i="0" u="none" strike="noStrike" cap="none" normalizeH="0" baseline="0" dirty="0" smtClean="0">
                          <a:ln>
                            <a:noFill/>
                          </a:ln>
                          <a:solidFill>
                            <a:srgbClr val="000000"/>
                          </a:solidFill>
                          <a:effectLst/>
                          <a:latin typeface="Arial" charset="0"/>
                          <a:cs typeface="Times New Roman" pitchFamily="18" charset="0"/>
                        </a:rPr>
                        <a:t> </a:t>
                      </a:r>
                      <a:r>
                        <a:rPr kumimoji="0" lang="ru-RU" sz="1800" b="0" i="0" u="none" strike="noStrike" cap="none" normalizeH="0" baseline="0" dirty="0" smtClean="0">
                          <a:ln>
                            <a:noFill/>
                          </a:ln>
                          <a:solidFill>
                            <a:srgbClr val="000000"/>
                          </a:solidFill>
                          <a:effectLst/>
                          <a:latin typeface="Arial" charset="0"/>
                          <a:cs typeface="Times New Roman"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Определить, выполняется ли еще поток </a:t>
                      </a:r>
                      <a:endParaRPr lang="en-US" dirty="0"/>
                    </a:p>
                  </a:txBody>
                  <a:tcPr/>
                </a:tc>
                <a:extLst>
                  <a:ext uri="{0D108BD9-81ED-4DB2-BD59-A6C34878D82A}">
                    <a16:rowId xmlns:a16="http://schemas.microsoft.com/office/drawing/2014/main" val="10003"/>
                  </a:ext>
                </a:extLst>
              </a:tr>
              <a:tr h="303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Arial" charset="0"/>
                          <a:cs typeface="Times New Roman" pitchFamily="18" charset="0"/>
                        </a:rPr>
                        <a:t>join </a:t>
                      </a:r>
                      <a:r>
                        <a:rPr kumimoji="0" lang="ru-RU" sz="1800" b="0" i="0" u="none" strike="noStrike" cap="none" normalizeH="0" baseline="0" dirty="0" smtClean="0">
                          <a:ln>
                            <a:noFill/>
                          </a:ln>
                          <a:solidFill>
                            <a:srgbClr val="000000"/>
                          </a:solidFill>
                          <a:effectLst/>
                          <a:latin typeface="Arial" charset="0"/>
                          <a:cs typeface="Times New Roman"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Ждать завершения потока </a:t>
                      </a:r>
                      <a:endParaRPr lang="en-US" dirty="0"/>
                    </a:p>
                  </a:txBody>
                  <a:tcPr/>
                </a:tc>
                <a:extLst>
                  <a:ext uri="{0D108BD9-81ED-4DB2-BD59-A6C34878D82A}">
                    <a16:rowId xmlns:a16="http://schemas.microsoft.com/office/drawing/2014/main" val="10004"/>
                  </a:ext>
                </a:extLst>
              </a:tr>
              <a:tr h="303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Arial" charset="0"/>
                          <a:cs typeface="Times New Roman" pitchFamily="18" charset="0"/>
                        </a:rPr>
                        <a:t>run </a:t>
                      </a:r>
                      <a:r>
                        <a:rPr kumimoji="0" lang="ru-RU" sz="1800" b="0" i="0" u="none" strike="noStrike" cap="none" normalizeH="0" baseline="0" dirty="0" smtClean="0">
                          <a:ln>
                            <a:noFill/>
                          </a:ln>
                          <a:solidFill>
                            <a:srgbClr val="000000"/>
                          </a:solidFill>
                          <a:effectLst/>
                          <a:latin typeface="Arial" charset="0"/>
                          <a:cs typeface="Times New Roman"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Указать точку входа в поток </a:t>
                      </a:r>
                      <a:endParaRPr lang="en-US" dirty="0"/>
                    </a:p>
                  </a:txBody>
                  <a:tcPr/>
                </a:tc>
                <a:extLst>
                  <a:ext uri="{0D108BD9-81ED-4DB2-BD59-A6C34878D82A}">
                    <a16:rowId xmlns:a16="http://schemas.microsoft.com/office/drawing/2014/main" val="10005"/>
                  </a:ext>
                </a:extLst>
              </a:tr>
              <a:tr h="524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Arial" charset="0"/>
                          <a:cs typeface="Times New Roman" pitchFamily="18" charset="0"/>
                        </a:rPr>
                        <a:t>sleep </a:t>
                      </a:r>
                      <a:r>
                        <a:rPr kumimoji="0" lang="ru-RU" sz="1800" b="0" i="0" u="none" strike="noStrike" cap="none" normalizeH="0" baseline="0" dirty="0" smtClean="0">
                          <a:ln>
                            <a:noFill/>
                          </a:ln>
                          <a:solidFill>
                            <a:srgbClr val="000000"/>
                          </a:solidFill>
                          <a:effectLst/>
                          <a:latin typeface="Arial" charset="0"/>
                          <a:cs typeface="Times New Roman"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Приостановить поток на определенный период времени </a:t>
                      </a:r>
                      <a:endParaRPr lang="en-US" dirty="0"/>
                    </a:p>
                  </a:txBody>
                  <a:tcPr/>
                </a:tc>
                <a:extLst>
                  <a:ext uri="{0D108BD9-81ED-4DB2-BD59-A6C34878D82A}">
                    <a16:rowId xmlns:a16="http://schemas.microsoft.com/office/drawing/2014/main" val="10006"/>
                  </a:ext>
                </a:extLst>
              </a:tr>
              <a:tr h="524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Arial" charset="0"/>
                          <a:cs typeface="Times New Roman" pitchFamily="18" charset="0"/>
                        </a:rPr>
                        <a:t>start </a:t>
                      </a:r>
                      <a:r>
                        <a:rPr kumimoji="0" lang="ru-RU" sz="1800" b="0" i="0" u="none" strike="noStrike" cap="none" normalizeH="0" baseline="0" dirty="0" smtClean="0">
                          <a:ln>
                            <a:noFill/>
                          </a:ln>
                          <a:solidFill>
                            <a:srgbClr val="000000"/>
                          </a:solidFill>
                          <a:effectLst/>
                          <a:latin typeface="Arial" charset="0"/>
                          <a:cs typeface="Times New Roman"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cap="none" normalizeH="0" baseline="0" dirty="0" smtClean="0">
                          <a:ln>
                            <a:noFill/>
                          </a:ln>
                          <a:solidFill>
                            <a:srgbClr val="000000"/>
                          </a:solidFill>
                          <a:effectLst/>
                          <a:latin typeface="Arial" charset="0"/>
                          <a:cs typeface="Times New Roman" pitchFamily="18" charset="0"/>
                        </a:rPr>
                        <a:t>Запустить поток с помощью вызова его метода </a:t>
                      </a:r>
                      <a:r>
                        <a:rPr kumimoji="0" lang="en-US" sz="1800" b="0" i="0" u="none" strike="noStrike" cap="none" normalizeH="0" baseline="0" dirty="0" smtClean="0">
                          <a:ln>
                            <a:noFill/>
                          </a:ln>
                          <a:solidFill>
                            <a:srgbClr val="000000"/>
                          </a:solidFill>
                          <a:effectLst/>
                          <a:latin typeface="Arial" charset="0"/>
                          <a:cs typeface="Times New Roman" pitchFamily="18" charset="0"/>
                        </a:rPr>
                        <a:t>run </a:t>
                      </a:r>
                      <a:r>
                        <a:rPr kumimoji="0" lang="ru-RU" sz="1800" b="0" i="0" u="none" strike="noStrike" cap="none" normalizeH="0" baseline="0" dirty="0" smtClean="0">
                          <a:ln>
                            <a:noFill/>
                          </a:ln>
                          <a:solidFill>
                            <a:srgbClr val="000000"/>
                          </a:solidFill>
                          <a:effectLst/>
                          <a:latin typeface="Arial" charset="0"/>
                          <a:cs typeface="Times New Roman" pitchFamily="18" charset="0"/>
                        </a:rPr>
                        <a:t>()</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Когда </a:t>
            </a:r>
            <a:r>
              <a:rPr lang="en-US" sz="1800" dirty="0" smtClean="0"/>
              <a:t>Java</a:t>
            </a:r>
            <a:r>
              <a:rPr lang="ru-RU" sz="1800" dirty="0" smtClean="0"/>
              <a:t>-программа запускается, один поток начинает выполняться немедленно. </a:t>
            </a:r>
            <a:endParaRPr lang="en-US" sz="1800" dirty="0" smtClean="0"/>
          </a:p>
          <a:p>
            <a:pPr marL="265176" indent="-265176" algn="just" fontAlgn="auto">
              <a:spcAft>
                <a:spcPts val="0"/>
              </a:spcAft>
              <a:buNone/>
              <a:defRPr/>
            </a:pPr>
            <a:r>
              <a:rPr lang="ru-RU" sz="1800" dirty="0" smtClean="0"/>
              <a:t>Он </a:t>
            </a:r>
            <a:r>
              <a:rPr lang="ru-RU" sz="1800" dirty="0" smtClean="0"/>
              <a:t>обычно называется </a:t>
            </a:r>
            <a:r>
              <a:rPr lang="ru-RU" sz="1800" i="1" dirty="0" smtClean="0"/>
              <a:t>главным потоком</a:t>
            </a:r>
            <a:r>
              <a:rPr lang="ru-RU" sz="1800" dirty="0" smtClean="0"/>
              <a:t>.</a:t>
            </a:r>
            <a:endParaRPr lang="en-US" sz="1800" dirty="0" smtClean="0"/>
          </a:p>
          <a:p>
            <a:pPr marL="265176" indent="-265176" algn="just" fontAlgn="auto">
              <a:spcAft>
                <a:spcPts val="0"/>
              </a:spcAft>
              <a:buNone/>
              <a:defRPr/>
            </a:pPr>
            <a:r>
              <a:rPr lang="ru-RU" sz="1800" dirty="0" smtClean="0"/>
              <a:t> </a:t>
            </a:r>
            <a:r>
              <a:rPr lang="ru-RU" sz="1800" dirty="0" smtClean="0"/>
              <a:t>Главный </a:t>
            </a:r>
            <a:r>
              <a:rPr lang="ru-RU" sz="1800" dirty="0" smtClean="0"/>
              <a:t>поток важен по двум причинам:</a:t>
            </a:r>
            <a:endParaRPr lang="en-US" sz="1800" dirty="0" smtClean="0"/>
          </a:p>
          <a:p>
            <a:pPr marL="1077913" indent="-358775" algn="just">
              <a:defRPr/>
            </a:pPr>
            <a:r>
              <a:rPr lang="ru-RU" sz="1800" dirty="0" smtClean="0"/>
              <a:t>Это поток, из которого будут порождены все другие "дочерние" потоки.</a:t>
            </a:r>
          </a:p>
          <a:p>
            <a:pPr marL="1077913" indent="-358775" algn="just">
              <a:defRPr/>
            </a:pPr>
            <a:r>
              <a:rPr lang="ru-RU" sz="1800" dirty="0" smtClean="0"/>
              <a:t>Это должен быть последний поток, в котором заканчивается выполнение. Когда главный поток останавливается, программа завершается.</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196752"/>
            <a:ext cx="6347714" cy="4844611"/>
          </a:xfrm>
        </p:spPr>
        <p:txBody>
          <a:bodyPr>
            <a:normAutofit/>
          </a:bodyPr>
          <a:lstStyle/>
          <a:p>
            <a:pPr marL="265176" indent="-265176" algn="just" fontAlgn="auto">
              <a:spcAft>
                <a:spcPts val="0"/>
              </a:spcAft>
              <a:buNone/>
              <a:defRPr/>
            </a:pPr>
            <a:r>
              <a:rPr lang="ru-RU" sz="1800" dirty="0" smtClean="0"/>
              <a:t>Хотя главный поток создается автоматически после запуска программы, он может управляться через </a:t>
            </a:r>
            <a:r>
              <a:rPr lang="en-US" sz="1800" dirty="0" smtClean="0"/>
              <a:t>Thread</a:t>
            </a:r>
            <a:r>
              <a:rPr lang="ru-RU" sz="1800" dirty="0" smtClean="0"/>
              <a:t>-объект. Для организации управления нужно получить ссылку на него, вызывая метод </a:t>
            </a:r>
            <a:r>
              <a:rPr lang="en-US" sz="1800" dirty="0" err="1" smtClean="0"/>
              <a:t>Currentrhread</a:t>
            </a:r>
            <a:r>
              <a:rPr lang="en-US" sz="1800" dirty="0" smtClean="0"/>
              <a:t> </a:t>
            </a:r>
            <a:r>
              <a:rPr lang="ru-RU" sz="1800" dirty="0" smtClean="0"/>
              <a:t>(), который является </a:t>
            </a:r>
            <a:r>
              <a:rPr lang="en-US" sz="1800" dirty="0" smtClean="0"/>
              <a:t>public static </a:t>
            </a:r>
            <a:r>
              <a:rPr lang="ru-RU" sz="1800" dirty="0" smtClean="0"/>
              <a:t>членом класса </a:t>
            </a:r>
            <a:r>
              <a:rPr lang="en-US" sz="1800" dirty="0" smtClean="0"/>
              <a:t>Thread</a:t>
            </a:r>
            <a:r>
              <a:rPr lang="ru-RU" sz="1800" dirty="0" smtClean="0"/>
              <a:t>. </a:t>
            </a:r>
            <a:endParaRPr lang="en-US" sz="1800" dirty="0" smtClean="0"/>
          </a:p>
          <a:p>
            <a:pPr marL="265176" indent="-265176" algn="ctr" fontAlgn="auto">
              <a:spcAft>
                <a:spcPts val="0"/>
              </a:spcAft>
              <a:buFont typeface="Wingdings 2"/>
              <a:buNone/>
              <a:defRPr/>
            </a:pPr>
            <a:r>
              <a:rPr lang="en-US" sz="1800" b="1" dirty="0" smtClean="0"/>
              <a:t>static </a:t>
            </a:r>
            <a:r>
              <a:rPr lang="en-US" sz="1800" b="1" dirty="0" smtClean="0"/>
              <a:t>Thread </a:t>
            </a:r>
            <a:r>
              <a:rPr lang="en-US" sz="1800" b="1" dirty="0" err="1" smtClean="0"/>
              <a:t>currentThread</a:t>
            </a:r>
            <a:r>
              <a:rPr lang="en-US" sz="1800" b="1" dirty="0" smtClean="0"/>
              <a:t>()</a:t>
            </a:r>
          </a:p>
          <a:p>
            <a:pPr marL="265176" indent="-265176" algn="just" fontAlgn="auto">
              <a:spcAft>
                <a:spcPts val="0"/>
              </a:spcAft>
              <a:buNone/>
              <a:defRPr/>
            </a:pPr>
            <a:r>
              <a:rPr lang="ru-RU" sz="1800" dirty="0" smtClean="0"/>
              <a:t>Этот </a:t>
            </a:r>
            <a:r>
              <a:rPr lang="ru-RU" sz="1800" dirty="0" smtClean="0"/>
              <a:t>метод возвращает ссылку на поток, в котором он вызывается. Как только вы получаете ссылку на главный поток, то можете управлять им точно так же, как любым другим потоком.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260648"/>
            <a:ext cx="6347713" cy="720080"/>
          </a:xfrm>
        </p:spPr>
        <p:txBody>
          <a:bodyPr/>
          <a:lstStyle/>
          <a:p>
            <a:r>
              <a:rPr lang="ru-RU" dirty="0" smtClean="0"/>
              <a:t>Понятие многопоточности</a:t>
            </a:r>
            <a:endParaRPr lang="pl-PL" dirty="0"/>
          </a:p>
        </p:txBody>
      </p:sp>
      <p:sp>
        <p:nvSpPr>
          <p:cNvPr id="3" name="Содержимое 2"/>
          <p:cNvSpPr>
            <a:spLocks noGrp="1"/>
          </p:cNvSpPr>
          <p:nvPr>
            <p:ph idx="1"/>
          </p:nvPr>
        </p:nvSpPr>
        <p:spPr>
          <a:xfrm>
            <a:off x="609599" y="980728"/>
            <a:ext cx="6347714" cy="5060635"/>
          </a:xfrm>
        </p:spPr>
        <p:txBody>
          <a:bodyPr>
            <a:normAutofit/>
          </a:bodyPr>
          <a:lstStyle/>
          <a:p>
            <a:pPr marL="265176" indent="-265176" algn="just" fontAlgn="auto">
              <a:spcAft>
                <a:spcPts val="0"/>
              </a:spcAft>
              <a:buNone/>
              <a:defRPr/>
            </a:pPr>
            <a:r>
              <a:rPr lang="en-US" sz="1800" dirty="0" smtClean="0"/>
              <a:t>Java </a:t>
            </a:r>
            <a:r>
              <a:rPr lang="ru-RU" sz="1800" dirty="0" smtClean="0"/>
              <a:t>обеспечивает встроенную поддержку для </a:t>
            </a:r>
            <a:r>
              <a:rPr lang="ru-RU" sz="1800" i="1" dirty="0" smtClean="0"/>
              <a:t>многопоточного программирования. </a:t>
            </a:r>
          </a:p>
          <a:p>
            <a:pPr marL="265176" indent="-265176" algn="just" fontAlgn="auto">
              <a:spcAft>
                <a:spcPts val="0"/>
              </a:spcAft>
              <a:buNone/>
              <a:defRPr/>
            </a:pPr>
            <a:r>
              <a:rPr lang="ru-RU" sz="1800" dirty="0" smtClean="0"/>
              <a:t>Многопоточная </a:t>
            </a:r>
            <a:r>
              <a:rPr lang="ru-RU" sz="1800" dirty="0" smtClean="0"/>
              <a:t>программа содержит две и более частей, которые могут выполняться одновременно, конкурируя друг с другом. </a:t>
            </a:r>
          </a:p>
          <a:p>
            <a:pPr marL="265176" indent="-265176" algn="just" fontAlgn="auto">
              <a:spcAft>
                <a:spcPts val="0"/>
              </a:spcAft>
              <a:buNone/>
              <a:defRPr/>
            </a:pPr>
            <a:r>
              <a:rPr lang="ru-RU" sz="1800" dirty="0" smtClean="0"/>
              <a:t>Каждая </a:t>
            </a:r>
            <a:r>
              <a:rPr lang="ru-RU" sz="1800" dirty="0" smtClean="0"/>
              <a:t>часть такой программы называется </a:t>
            </a:r>
            <a:r>
              <a:rPr lang="ru-RU" sz="1800" i="1" dirty="0" smtClean="0"/>
              <a:t>потоком, </a:t>
            </a:r>
            <a:r>
              <a:rPr lang="ru-RU" sz="1800" dirty="0" smtClean="0"/>
              <a:t>а каждый поток определяет отдельный путь выполнения (в последовательности операторов программы).</a:t>
            </a:r>
            <a:r>
              <a:rPr lang="en-US" sz="1800" dirty="0" smtClean="0"/>
              <a:t> </a:t>
            </a:r>
            <a:endParaRPr lang="ru-RU" sz="1800" dirty="0" smtClean="0"/>
          </a:p>
          <a:p>
            <a:pPr marL="265176" indent="-265176" algn="just" fontAlgn="auto">
              <a:spcAft>
                <a:spcPts val="0"/>
              </a:spcAft>
              <a:buNone/>
              <a:defRPr/>
            </a:pPr>
            <a:r>
              <a:rPr lang="ru-RU" sz="1800" dirty="0" smtClean="0"/>
              <a:t>Многопоточность </a:t>
            </a:r>
            <a:r>
              <a:rPr lang="ru-RU" sz="1800" dirty="0" smtClean="0"/>
              <a:t>— это специализированная форма многозадачности.</a:t>
            </a:r>
          </a:p>
          <a:p>
            <a:pPr algn="just">
              <a:buNone/>
            </a:pPr>
            <a:endParaRPr lang="pl-PL"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Существуют два способа определения, закончился ли поток. </a:t>
            </a:r>
            <a:endParaRPr lang="en-US" sz="1800" dirty="0" smtClean="0"/>
          </a:p>
          <a:p>
            <a:pPr marL="265176" indent="-265176" algn="just" fontAlgn="auto">
              <a:spcAft>
                <a:spcPts val="0"/>
              </a:spcAft>
              <a:buNone/>
              <a:defRPr/>
            </a:pPr>
            <a:r>
              <a:rPr lang="ru-RU" sz="1800" dirty="0" smtClean="0"/>
              <a:t>Один </a:t>
            </a:r>
            <a:r>
              <a:rPr lang="ru-RU" sz="1800" dirty="0" smtClean="0"/>
              <a:t>из них позволяет вызывать метод </a:t>
            </a:r>
            <a:r>
              <a:rPr lang="en-US" sz="1800" b="1" dirty="0" err="1" smtClean="0">
                <a:solidFill>
                  <a:schemeClr val="accent1">
                    <a:lumMod val="75000"/>
                  </a:schemeClr>
                </a:solidFill>
              </a:rPr>
              <a:t>isAlive</a:t>
            </a:r>
            <a:r>
              <a:rPr lang="en-US" sz="1800" b="1" dirty="0" smtClean="0">
                <a:solidFill>
                  <a:schemeClr val="accent1">
                    <a:lumMod val="75000"/>
                  </a:schemeClr>
                </a:solidFill>
              </a:rPr>
              <a:t>(</a:t>
            </a:r>
            <a:r>
              <a:rPr lang="ru-RU" sz="1800" b="1" dirty="0" smtClean="0">
                <a:solidFill>
                  <a:schemeClr val="accent1">
                    <a:lumMod val="75000"/>
                  </a:schemeClr>
                </a:solidFill>
              </a:rPr>
              <a:t>)</a:t>
            </a:r>
            <a:r>
              <a:rPr lang="ru-RU" sz="1800" dirty="0" smtClean="0">
                <a:solidFill>
                  <a:srgbClr val="FF0000"/>
                </a:solidFill>
              </a:rPr>
              <a:t> </a:t>
            </a:r>
            <a:r>
              <a:rPr lang="ru-RU" sz="1800" dirty="0" smtClean="0"/>
              <a:t>на потоке. Этот метод определен в </a:t>
            </a:r>
            <a:r>
              <a:rPr lang="en-US" sz="1800" dirty="0" smtClean="0"/>
              <a:t>Thread </a:t>
            </a:r>
            <a:r>
              <a:rPr lang="ru-RU" sz="1800" dirty="0" smtClean="0"/>
              <a:t>и его общая форма выглядит так:</a:t>
            </a:r>
          </a:p>
          <a:p>
            <a:pPr marL="265176" indent="-265176" algn="ctr">
              <a:buNone/>
              <a:defRPr/>
            </a:pPr>
            <a:r>
              <a:rPr lang="en-US" sz="1800" b="1" dirty="0" smtClean="0"/>
              <a:t>final </a:t>
            </a:r>
            <a:r>
              <a:rPr lang="en-US" sz="1800" b="1" dirty="0" err="1" smtClean="0"/>
              <a:t>boolean</a:t>
            </a:r>
            <a:r>
              <a:rPr lang="en-US" sz="1800" b="1" dirty="0" smtClean="0"/>
              <a:t> </a:t>
            </a:r>
            <a:r>
              <a:rPr lang="en-US" sz="1800" b="1" dirty="0" err="1" smtClean="0"/>
              <a:t>isAlive</a:t>
            </a:r>
            <a:r>
              <a:rPr lang="en-US" sz="1800" b="1" dirty="0" smtClean="0"/>
              <a:t>()</a:t>
            </a:r>
            <a:endParaRPr lang="ru-RU" sz="1800" b="1" dirty="0" smtClean="0"/>
          </a:p>
          <a:p>
            <a:pPr marL="265176" indent="-265176" algn="just" fontAlgn="auto">
              <a:spcAft>
                <a:spcPts val="0"/>
              </a:spcAft>
              <a:buNone/>
              <a:defRPr/>
            </a:pPr>
            <a:r>
              <a:rPr lang="ru-RU" sz="1800" dirty="0" smtClean="0"/>
              <a:t>Метод </a:t>
            </a:r>
            <a:r>
              <a:rPr lang="en-US" sz="1800" b="1" dirty="0" err="1" smtClean="0"/>
              <a:t>isAlive</a:t>
            </a:r>
            <a:r>
              <a:rPr lang="en-US" sz="1800" dirty="0" smtClean="0"/>
              <a:t>() </a:t>
            </a:r>
            <a:r>
              <a:rPr lang="ru-RU" sz="1800" dirty="0" smtClean="0"/>
              <a:t>возвращает </a:t>
            </a:r>
            <a:r>
              <a:rPr lang="en-US" sz="1800" dirty="0" smtClean="0"/>
              <a:t>true</a:t>
            </a:r>
            <a:r>
              <a:rPr lang="ru-RU" sz="1800" dirty="0" smtClean="0"/>
              <a:t>, если поток, на котором он вызывается — все еще выполняется. В противном случае возвращается </a:t>
            </a:r>
            <a:r>
              <a:rPr lang="en-US" sz="1800" dirty="0" smtClean="0"/>
              <a:t>false</a:t>
            </a:r>
            <a:r>
              <a:rPr lang="ru-RU" sz="1800" dirty="0" smtClean="0"/>
              <a:t>.</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268761"/>
            <a:ext cx="6347714" cy="4824536"/>
          </a:xfrm>
        </p:spPr>
        <p:txBody>
          <a:bodyPr>
            <a:normAutofit/>
          </a:bodyPr>
          <a:lstStyle/>
          <a:p>
            <a:pPr algn="just">
              <a:lnSpc>
                <a:spcPct val="90000"/>
              </a:lnSpc>
              <a:buNone/>
            </a:pPr>
            <a:r>
              <a:rPr lang="ru-RU" sz="1800" dirty="0" smtClean="0"/>
              <a:t>В то время как </a:t>
            </a:r>
            <a:r>
              <a:rPr lang="en-US" sz="1800" b="1" dirty="0" err="1" smtClean="0"/>
              <a:t>isAlive</a:t>
            </a:r>
            <a:r>
              <a:rPr lang="en-US" sz="1800" dirty="0" smtClean="0"/>
              <a:t>() </a:t>
            </a:r>
            <a:r>
              <a:rPr lang="ru-RU" sz="1800" dirty="0" smtClean="0"/>
              <a:t>полезен только иногда, чаще для ожидания завершения потока вызывается метод </a:t>
            </a:r>
            <a:r>
              <a:rPr lang="en-US" sz="1800" b="1" dirty="0" smtClean="0"/>
              <a:t>join</a:t>
            </a:r>
            <a:r>
              <a:rPr lang="en-US" sz="1800" dirty="0" smtClean="0"/>
              <a:t>()</a:t>
            </a:r>
            <a:r>
              <a:rPr lang="ru-RU" sz="1800" dirty="0" smtClean="0"/>
              <a:t> следующего формата:</a:t>
            </a:r>
          </a:p>
          <a:p>
            <a:pPr algn="ctr">
              <a:lnSpc>
                <a:spcPct val="90000"/>
              </a:lnSpc>
              <a:buNone/>
            </a:pPr>
            <a:r>
              <a:rPr lang="en-US" sz="1800" b="1" dirty="0" smtClean="0"/>
              <a:t>final </a:t>
            </a:r>
            <a:r>
              <a:rPr lang="en-US" sz="1800" b="1" dirty="0" smtClean="0"/>
              <a:t>void join</a:t>
            </a:r>
            <a:r>
              <a:rPr lang="ru-RU" sz="1800" b="1" dirty="0" smtClean="0"/>
              <a:t>() </a:t>
            </a:r>
            <a:r>
              <a:rPr lang="en-US" sz="1800" b="1" dirty="0" smtClean="0"/>
              <a:t>throws </a:t>
            </a:r>
            <a:r>
              <a:rPr lang="en-US" sz="1800" b="1" dirty="0" err="1" smtClean="0"/>
              <a:t>InterruptedException</a:t>
            </a:r>
            <a:endParaRPr lang="ru-RU" sz="1800" b="1" dirty="0" smtClean="0"/>
          </a:p>
          <a:p>
            <a:pPr algn="just">
              <a:lnSpc>
                <a:spcPct val="90000"/>
              </a:lnSpc>
              <a:buNone/>
            </a:pPr>
            <a:r>
              <a:rPr lang="ru-RU" sz="1800" dirty="0" smtClean="0"/>
              <a:t>Этот </a:t>
            </a:r>
            <a:r>
              <a:rPr lang="ru-RU" sz="1800" dirty="0" smtClean="0"/>
              <a:t>метод ждет завершения потока, на котором он вызван. Его имя происходит из концепции перевода потока в состояние ожидания, пока указанный поток не присоединит его. </a:t>
            </a:r>
          </a:p>
          <a:p>
            <a:pPr algn="just">
              <a:lnSpc>
                <a:spcPct val="90000"/>
              </a:lnSpc>
              <a:buNone/>
            </a:pPr>
            <a:r>
              <a:rPr lang="ru-RU" sz="1800" dirty="0" smtClean="0"/>
              <a:t>Дополнительные </a:t>
            </a:r>
            <a:r>
              <a:rPr lang="ru-RU" sz="1800" dirty="0" smtClean="0"/>
              <a:t>формы </a:t>
            </a:r>
            <a:r>
              <a:rPr lang="en-US" sz="1800" b="1" dirty="0" smtClean="0"/>
              <a:t>join</a:t>
            </a:r>
            <a:r>
              <a:rPr lang="en-US" sz="1800" dirty="0" smtClean="0"/>
              <a:t>()</a:t>
            </a:r>
            <a:r>
              <a:rPr lang="ru-RU" sz="1800" dirty="0" smtClean="0"/>
              <a:t> позволяют определять максимальное время ожидания завершения указанного потока.</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484784"/>
            <a:ext cx="6347714" cy="4556579"/>
          </a:xfrm>
        </p:spPr>
        <p:txBody>
          <a:bodyPr/>
          <a:lstStyle/>
          <a:p>
            <a:pPr>
              <a:buNone/>
            </a:pPr>
            <a:r>
              <a:rPr lang="ru-RU" sz="1800" dirty="0" smtClean="0"/>
              <a:t>Состояние потока возвращается методами </a:t>
            </a:r>
            <a:r>
              <a:rPr lang="en-US" sz="1800" b="1" dirty="0" err="1" smtClean="0">
                <a:solidFill>
                  <a:schemeClr val="accent1">
                    <a:lumMod val="75000"/>
                  </a:schemeClr>
                </a:solidFill>
              </a:rPr>
              <a:t>int</a:t>
            </a:r>
            <a:r>
              <a:rPr lang="en-US" sz="1800" b="1" dirty="0" smtClean="0">
                <a:solidFill>
                  <a:schemeClr val="accent1">
                    <a:lumMod val="75000"/>
                  </a:schemeClr>
                </a:solidFill>
              </a:rPr>
              <a:t> </a:t>
            </a:r>
            <a:r>
              <a:rPr lang="en-US" sz="1800" b="1" dirty="0" err="1" smtClean="0">
                <a:solidFill>
                  <a:schemeClr val="accent1">
                    <a:lumMod val="75000"/>
                  </a:schemeClr>
                </a:solidFill>
              </a:rPr>
              <a:t>getState</a:t>
            </a:r>
            <a:r>
              <a:rPr lang="en-US" sz="1800" b="1" dirty="0" smtClean="0">
                <a:solidFill>
                  <a:schemeClr val="accent1">
                    <a:lumMod val="75000"/>
                  </a:schemeClr>
                </a:solidFill>
              </a:rPr>
              <a:t>() </a:t>
            </a:r>
            <a:r>
              <a:rPr lang="ru-RU" sz="1800" dirty="0" smtClean="0"/>
              <a:t>и </a:t>
            </a:r>
            <a:r>
              <a:rPr lang="en-US" sz="1800" b="1" dirty="0" err="1" smtClean="0">
                <a:solidFill>
                  <a:schemeClr val="accent1">
                    <a:lumMod val="75000"/>
                  </a:schemeClr>
                </a:solidFill>
              </a:rPr>
              <a:t>boolean</a:t>
            </a:r>
            <a:r>
              <a:rPr lang="en-US" sz="1800" b="1" dirty="0" smtClean="0">
                <a:solidFill>
                  <a:schemeClr val="accent1">
                    <a:lumMod val="75000"/>
                  </a:schemeClr>
                </a:solidFill>
              </a:rPr>
              <a:t> </a:t>
            </a:r>
            <a:r>
              <a:rPr lang="en-US" sz="1800" b="1" dirty="0" err="1" smtClean="0">
                <a:solidFill>
                  <a:schemeClr val="accent1">
                    <a:lumMod val="75000"/>
                  </a:schemeClr>
                </a:solidFill>
              </a:rPr>
              <a:t>isAlive</a:t>
            </a:r>
            <a:r>
              <a:rPr lang="en-US" sz="1800" b="1" dirty="0" smtClean="0">
                <a:solidFill>
                  <a:schemeClr val="accent1">
                    <a:lumMod val="75000"/>
                  </a:schemeClr>
                </a:solidFill>
              </a:rPr>
              <a:t>()</a:t>
            </a:r>
            <a:r>
              <a:rPr lang="ru-RU" sz="1800" dirty="0" smtClean="0">
                <a:solidFill>
                  <a:srgbClr val="0000CC"/>
                </a:solidFill>
              </a:rPr>
              <a:t> </a:t>
            </a:r>
            <a:r>
              <a:rPr lang="ru-RU" sz="1800" dirty="0" smtClean="0"/>
              <a:t>класса</a:t>
            </a:r>
            <a:r>
              <a:rPr lang="ru-RU" sz="1800" dirty="0" smtClean="0">
                <a:solidFill>
                  <a:srgbClr val="0000CC"/>
                </a:solidFill>
              </a:rPr>
              <a:t> </a:t>
            </a:r>
            <a:r>
              <a:rPr lang="en-US" sz="1800" b="1" dirty="0" smtClean="0">
                <a:solidFill>
                  <a:schemeClr val="accent1">
                    <a:lumMod val="75000"/>
                  </a:schemeClr>
                </a:solidFill>
              </a:rPr>
              <a:t>Thread</a:t>
            </a:r>
            <a:endParaRPr lang="en-US" sz="1800" b="1" dirty="0" smtClean="0">
              <a:solidFill>
                <a:schemeClr val="accent1">
                  <a:lumMod val="75000"/>
                </a:schemeClr>
              </a:solidFill>
            </a:endParaRPr>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22</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3535286005"/>
              </p:ext>
            </p:extLst>
          </p:nvPr>
        </p:nvGraphicFramePr>
        <p:xfrm>
          <a:off x="861312" y="2811614"/>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err="1" smtClean="0">
                          <a:ln>
                            <a:noFill/>
                          </a:ln>
                          <a:solidFill>
                            <a:schemeClr val="tx1"/>
                          </a:solidFill>
                          <a:effectLst/>
                          <a:latin typeface="Arial" charset="0"/>
                        </a:rPr>
                        <a:t>getState</a:t>
                      </a:r>
                      <a:r>
                        <a:rPr kumimoji="0" lang="en-US" sz="1800" b="1" i="0" u="none" strike="noStrike" cap="none" normalizeH="0" baseline="0" dirty="0" smtClean="0">
                          <a:ln>
                            <a:noFill/>
                          </a:ln>
                          <a:solidFill>
                            <a:schemeClr val="tx1"/>
                          </a:solidFill>
                          <a:effectLst/>
                          <a:latin typeface="Arial" charset="0"/>
                        </a:rPr>
                        <a:t>()</a:t>
                      </a:r>
                      <a:endParaRPr lang="en-US" b="1"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err="1" smtClean="0">
                          <a:ln>
                            <a:noFill/>
                          </a:ln>
                          <a:solidFill>
                            <a:schemeClr val="tx1"/>
                          </a:solidFill>
                          <a:effectLst/>
                          <a:latin typeface="Arial" charset="0"/>
                        </a:rPr>
                        <a:t>isAlive</a:t>
                      </a:r>
                      <a:r>
                        <a:rPr kumimoji="0" lang="en-US" sz="1800" b="1" i="0" u="none" strike="noStrike" cap="none" normalizeH="0" baseline="0" dirty="0" smtClean="0">
                          <a:ln>
                            <a:noFill/>
                          </a:ln>
                          <a:solidFill>
                            <a:schemeClr val="tx1"/>
                          </a:solidFill>
                          <a:effectLst/>
                          <a:latin typeface="Arial" charset="0"/>
                        </a:rPr>
                        <a:t>()</a:t>
                      </a:r>
                      <a:endParaRPr lang="en-US" b="1" dirty="0">
                        <a:solidFill>
                          <a:schemeClr val="tx1"/>
                        </a:solidFill>
                      </a:endParaRP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NEW</a:t>
                      </a:r>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RUNNABLE</a:t>
                      </a:r>
                      <a:endParaRPr lang="en-US" dirty="0"/>
                    </a:p>
                  </a:txBody>
                  <a:tcPr/>
                </a:tc>
                <a:tc>
                  <a:txBody>
                    <a:bodyPr/>
                    <a:lstStyle/>
                    <a:p>
                      <a:r>
                        <a:rPr lang="ru-RU" dirty="0" smtClean="0"/>
                        <a:t>+</a:t>
                      </a:r>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BLOCKED</a:t>
                      </a:r>
                      <a:endParaRPr lang="en-US" dirty="0"/>
                    </a:p>
                  </a:txBody>
                  <a:tcPr/>
                </a:tc>
                <a:tc>
                  <a:txBody>
                    <a:bodyPr/>
                    <a:lstStyle/>
                    <a:p>
                      <a:r>
                        <a:rPr lang="ru-RU" dirty="0" smtClean="0"/>
                        <a:t>+</a:t>
                      </a:r>
                      <a:endParaRPr lang="en-US"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WAITING</a:t>
                      </a:r>
                      <a:endParaRPr lang="en-US" dirty="0"/>
                    </a:p>
                  </a:txBody>
                  <a:tcPr/>
                </a:tc>
                <a:tc>
                  <a:txBody>
                    <a:bodyPr/>
                    <a:lstStyle/>
                    <a:p>
                      <a:r>
                        <a:rPr lang="ru-RU" dirty="0" smtClean="0"/>
                        <a:t>+</a:t>
                      </a:r>
                      <a:endParaRPr lang="en-US"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TIMED_WAITING</a:t>
                      </a:r>
                      <a:endParaRPr lang="en-US" dirty="0"/>
                    </a:p>
                  </a:txBody>
                  <a:tcPr/>
                </a:tc>
                <a:tc>
                  <a:txBody>
                    <a:bodyPr/>
                    <a:lstStyle/>
                    <a:p>
                      <a:r>
                        <a:rPr lang="ru-RU" dirty="0" smtClean="0"/>
                        <a:t>+</a:t>
                      </a:r>
                      <a:endParaRPr lang="en-US" dirty="0"/>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TERMINATED</a:t>
                      </a:r>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lstStyle/>
          <a:p>
            <a:pPr algn="just">
              <a:buNone/>
            </a:pPr>
            <a:r>
              <a:rPr lang="ru-RU" sz="1800" dirty="0" smtClean="0"/>
              <a:t>Вызов метода </a:t>
            </a:r>
            <a:r>
              <a:rPr lang="en-US" sz="1800" b="1" dirty="0" smtClean="0"/>
              <a:t>yield</a:t>
            </a:r>
            <a:r>
              <a:rPr lang="ru-RU" sz="1800" b="1" dirty="0" smtClean="0"/>
              <a:t>()</a:t>
            </a:r>
            <a:r>
              <a:rPr lang="ru-RU" sz="1800" dirty="0" smtClean="0"/>
              <a:t> для исполняемого потока должен приводить к приостановке потока на некоторый квант времени, для того чтобы другие потоки могли выполнять свои действия. Однако если требуется надежная остановка потока, то следует использовать его крайне осторожно или вообще применить другой способ.</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23</a:t>
            </a:fld>
            <a:endParaRPr lang="en-US"/>
          </a:p>
        </p:txBody>
      </p:sp>
      <p:sp>
        <p:nvSpPr>
          <p:cNvPr id="110593" name="Rectangle 1"/>
          <p:cNvSpPr>
            <a:spLocks noChangeArrowheads="1"/>
          </p:cNvSpPr>
          <p:nvPr/>
        </p:nvSpPr>
        <p:spPr bwMode="auto">
          <a:xfrm>
            <a:off x="819342" y="3429000"/>
            <a:ext cx="5928226" cy="1569660"/>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MyThread3 </a:t>
            </a:r>
            <a:r>
              <a:rPr kumimoji="0" lang="en-US" sz="12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extends</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Thread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run()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for</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int</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0; </a:t>
            </a:r>
            <a:r>
              <a:rPr kumimoji="0" lang="en-US" sz="12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&lt; 10; </a:t>
            </a:r>
            <a:r>
              <a:rPr kumimoji="0" lang="en-US" sz="12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.println</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"child thread"</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Thread.</a:t>
            </a:r>
            <a:r>
              <a:rPr kumimoji="0" lang="en-US" sz="12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yield</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92701"/>
            <a:ext cx="6347714" cy="4772603"/>
          </a:xfrm>
        </p:spPr>
        <p:txBody>
          <a:bodyPr>
            <a:normAutofit/>
          </a:bodyPr>
          <a:lstStyle/>
          <a:p>
            <a:pPr>
              <a:buNone/>
            </a:pPr>
            <a:r>
              <a:rPr lang="ru-RU" sz="1800" b="1" dirty="0" smtClean="0"/>
              <a:t>Приоритеты потоков</a:t>
            </a:r>
          </a:p>
          <a:p>
            <a:pPr marL="265176" indent="-265176" algn="just" fontAlgn="auto">
              <a:spcAft>
                <a:spcPts val="0"/>
              </a:spcAft>
              <a:buNone/>
              <a:defRPr/>
            </a:pPr>
            <a:r>
              <a:rPr lang="ru-RU" sz="1800" dirty="0" smtClean="0"/>
              <a:t>Планировщик </a:t>
            </a:r>
            <a:r>
              <a:rPr lang="ru-RU" sz="1800" dirty="0" smtClean="0"/>
              <a:t>потоков использует их приоритеты для принятия решений о том, когда нужно разрешать выполнение тому или иному потоку. </a:t>
            </a:r>
          </a:p>
          <a:p>
            <a:pPr marL="265176" indent="-265176" algn="just" fontAlgn="auto">
              <a:spcAft>
                <a:spcPts val="0"/>
              </a:spcAft>
              <a:buNone/>
              <a:defRPr/>
            </a:pPr>
            <a:r>
              <a:rPr lang="ru-RU" sz="1800" dirty="0" smtClean="0"/>
              <a:t>Теоретически </a:t>
            </a:r>
            <a:r>
              <a:rPr lang="ru-RU" sz="1800" dirty="0" smtClean="0"/>
              <a:t>высокоприоритетные потоки получают больше времени </a:t>
            </a:r>
            <a:r>
              <a:rPr lang="en-US" sz="1800" dirty="0" smtClean="0"/>
              <a:t>CPU</a:t>
            </a:r>
            <a:r>
              <a:rPr lang="ru-RU" sz="1800" dirty="0" smtClean="0"/>
              <a:t>, чем низкоприоритетные. </a:t>
            </a:r>
          </a:p>
          <a:p>
            <a:pPr marL="265176" indent="-265176" algn="just" fontAlgn="auto">
              <a:spcAft>
                <a:spcPts val="0"/>
              </a:spcAft>
              <a:buNone/>
              <a:defRPr/>
            </a:pPr>
            <a:r>
              <a:rPr lang="ru-RU" sz="1800" dirty="0" smtClean="0"/>
              <a:t>На </a:t>
            </a:r>
            <a:r>
              <a:rPr lang="ru-RU" sz="1800" dirty="0" smtClean="0"/>
              <a:t>практике, однако, количество времени </a:t>
            </a:r>
            <a:r>
              <a:rPr lang="en-US" sz="1800" dirty="0" smtClean="0"/>
              <a:t>CPU</a:t>
            </a:r>
            <a:r>
              <a:rPr lang="ru-RU" sz="1800" dirty="0" smtClean="0"/>
              <a:t>, которое поток получает, часто зависит от нескольких факторов помимо его приоритета. (Например, относительная доступность времени </a:t>
            </a:r>
            <a:r>
              <a:rPr lang="en-US" sz="1800" dirty="0" smtClean="0"/>
              <a:t>CPU </a:t>
            </a:r>
            <a:r>
              <a:rPr lang="ru-RU" sz="1800" dirty="0" smtClean="0"/>
              <a:t>может зависеть от того, как операционная система реализует многозадачный режим.) </a:t>
            </a:r>
            <a:endParaRPr lang="en-US" sz="1800"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Высокоприоритетный поток может также упреждать низкоприоритетный (т. е. перехватывать у него управление процессором). </a:t>
            </a:r>
          </a:p>
          <a:p>
            <a:pPr marL="265176" indent="-265176" algn="just" fontAlgn="auto">
              <a:spcAft>
                <a:spcPts val="0"/>
              </a:spcAft>
              <a:buNone/>
              <a:defRPr/>
            </a:pPr>
            <a:r>
              <a:rPr lang="ru-RU" sz="1800" dirty="0" smtClean="0"/>
              <a:t>Скажем</a:t>
            </a:r>
            <a:r>
              <a:rPr lang="ru-RU" sz="1800" dirty="0" smtClean="0"/>
              <a:t>, когда низкоприоритетный поток выполняется, а высокоприоритетный поток возобновляется (от ожидания на вводе/выводе, к примеру), высокоприоритетный поток будет упреждать низкоприоритетный.</a:t>
            </a:r>
          </a:p>
          <a:p>
            <a:pPr marL="265176" indent="-265176" algn="just">
              <a:buNone/>
              <a:defRPr/>
            </a:pPr>
            <a:r>
              <a:rPr lang="ru-RU" sz="1800" dirty="0" smtClean="0"/>
              <a:t>Теоретически</a:t>
            </a:r>
            <a:r>
              <a:rPr lang="ru-RU" sz="1800" dirty="0" smtClean="0"/>
              <a:t>, потоки равного приоритета должны получить равный доступ к </a:t>
            </a:r>
            <a:r>
              <a:rPr lang="en-US" sz="1800" dirty="0" smtClean="0"/>
              <a:t>CPU</a:t>
            </a:r>
            <a:r>
              <a:rPr lang="ru-RU" sz="1800" dirty="0" smtClean="0"/>
              <a:t>. </a:t>
            </a:r>
          </a:p>
          <a:p>
            <a:pPr marL="265176" indent="-265176" algn="just" fontAlgn="auto">
              <a:spcAft>
                <a:spcPts val="0"/>
              </a:spcAft>
              <a:buNone/>
              <a:defRPr/>
            </a:pPr>
            <a:endParaRPr lang="ru-RU" sz="1800"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Для безопасности потоки, которые совместно используют один и тот же приоритет, должны время от времени уступать друг другу управление. </a:t>
            </a:r>
          </a:p>
          <a:p>
            <a:pPr marL="265176" indent="-265176" algn="just" fontAlgn="auto">
              <a:spcAft>
                <a:spcPts val="0"/>
              </a:spcAft>
              <a:buNone/>
              <a:defRPr/>
            </a:pPr>
            <a:r>
              <a:rPr lang="ru-RU" sz="1800" dirty="0" smtClean="0"/>
              <a:t>Это </a:t>
            </a:r>
            <a:r>
              <a:rPr lang="ru-RU" sz="1800" dirty="0" smtClean="0"/>
              <a:t>гарантирует, что все потоки имеют шанс выполниться под неприоритетной операционной системой. </a:t>
            </a:r>
            <a:endParaRPr lang="en-US" sz="1800" dirty="0" smtClean="0"/>
          </a:p>
          <a:p>
            <a:pPr marL="265176" indent="-265176" algn="just" fontAlgn="auto">
              <a:spcAft>
                <a:spcPts val="0"/>
              </a:spcAft>
              <a:buNone/>
              <a:defRPr/>
            </a:pPr>
            <a:r>
              <a:rPr lang="ru-RU" sz="1800" dirty="0" smtClean="0"/>
              <a:t>Практически, даже в неприоритетных средах, большинство потоков все еще</a:t>
            </a:r>
            <a:r>
              <a:rPr lang="en-US" sz="1800" dirty="0" smtClean="0"/>
              <a:t> </a:t>
            </a:r>
            <a:r>
              <a:rPr lang="ru-RU" sz="1800" dirty="0" smtClean="0"/>
              <a:t>получают шанс выполняться, потому что большинство из них неизбежно сталкивается с некоторыми блокирующими ситуациями, типа ожидания ввода/вывода. </a:t>
            </a:r>
          </a:p>
          <a:p>
            <a:pPr marL="265176" indent="-265176" algn="just" fontAlgn="auto">
              <a:spcAft>
                <a:spcPts val="0"/>
              </a:spcAft>
              <a:buNone/>
              <a:defRPr/>
            </a:pPr>
            <a:r>
              <a:rPr lang="ru-RU" sz="1800" dirty="0" smtClean="0"/>
              <a:t>Когда </a:t>
            </a:r>
            <a:r>
              <a:rPr lang="ru-RU" sz="1800" dirty="0" smtClean="0"/>
              <a:t>это случается, блокированный поток приостанавливается, а другие могут продолжаться.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normAutofit/>
          </a:bodyPr>
          <a:lstStyle/>
          <a:p>
            <a:r>
              <a:rPr lang="ru-RU" dirty="0" smtClean="0"/>
              <a:t>Работа с потоками</a:t>
            </a:r>
            <a:endParaRPr lang="en-US" dirty="0"/>
          </a:p>
        </p:txBody>
      </p:sp>
      <p:sp>
        <p:nvSpPr>
          <p:cNvPr id="3" name="Содержимое 2"/>
          <p:cNvSpPr>
            <a:spLocks noGrp="1"/>
          </p:cNvSpPr>
          <p:nvPr>
            <p:ph idx="1"/>
          </p:nvPr>
        </p:nvSpPr>
        <p:spPr>
          <a:xfrm>
            <a:off x="395536" y="1340768"/>
            <a:ext cx="7757864" cy="4450432"/>
          </a:xfrm>
        </p:spPr>
        <p:txBody>
          <a:bodyPr>
            <a:normAutofit/>
          </a:bodyPr>
          <a:lstStyle/>
          <a:p>
            <a:pPr marL="265176" indent="-265176" algn="just" fontAlgn="auto">
              <a:spcAft>
                <a:spcPts val="0"/>
              </a:spcAft>
              <a:buNone/>
              <a:defRPr/>
            </a:pPr>
            <a:r>
              <a:rPr lang="ru-RU" sz="1800" dirty="0" smtClean="0"/>
              <a:t>Для установки приоритета потока используйте метод </a:t>
            </a:r>
            <a:r>
              <a:rPr lang="en-US" sz="1800" b="1" dirty="0" err="1" smtClean="0"/>
              <a:t>setPriority</a:t>
            </a:r>
            <a:r>
              <a:rPr lang="en-US" sz="1800" b="1" dirty="0" smtClean="0"/>
              <a:t>()</a:t>
            </a:r>
            <a:r>
              <a:rPr lang="ru-RU" sz="1800" dirty="0" smtClean="0"/>
              <a:t>, который является членом класса </a:t>
            </a:r>
            <a:r>
              <a:rPr lang="en-US" sz="1800" dirty="0" smtClean="0"/>
              <a:t>Thread</a:t>
            </a:r>
            <a:r>
              <a:rPr lang="ru-RU" sz="1800" dirty="0" smtClean="0"/>
              <a:t>. Вот его общая форма:</a:t>
            </a:r>
          </a:p>
          <a:p>
            <a:pPr marL="265176" indent="-265176" algn="ctr" fontAlgn="auto">
              <a:spcAft>
                <a:spcPts val="0"/>
              </a:spcAft>
              <a:buFont typeface="Wingdings 2"/>
              <a:buNone/>
              <a:defRPr/>
            </a:pPr>
            <a:r>
              <a:rPr lang="en-US" sz="1800" b="1" dirty="0" smtClean="0"/>
              <a:t>final </a:t>
            </a:r>
            <a:r>
              <a:rPr lang="en-US" sz="1800" b="1" dirty="0" smtClean="0"/>
              <a:t>void </a:t>
            </a:r>
            <a:r>
              <a:rPr lang="en-US" sz="1800" b="1" dirty="0" err="1" smtClean="0"/>
              <a:t>setPriority</a:t>
            </a:r>
            <a:r>
              <a:rPr lang="ru-RU" sz="1800" b="1" dirty="0" smtClean="0"/>
              <a:t>(</a:t>
            </a:r>
            <a:r>
              <a:rPr lang="en-US" sz="1800" b="1" dirty="0" err="1" smtClean="0"/>
              <a:t>int</a:t>
            </a:r>
            <a:r>
              <a:rPr lang="en-US" sz="1800" b="1" dirty="0" smtClean="0"/>
              <a:t> </a:t>
            </a:r>
            <a:r>
              <a:rPr lang="en-US" sz="1800" b="1" i="1" dirty="0" smtClean="0"/>
              <a:t>level</a:t>
            </a:r>
            <a:r>
              <a:rPr lang="ru-RU" sz="1800" b="1" i="1" dirty="0" smtClean="0"/>
              <a:t>)</a:t>
            </a:r>
          </a:p>
          <a:p>
            <a:pPr marL="265176" indent="-265176" algn="just" fontAlgn="auto">
              <a:spcAft>
                <a:spcPts val="0"/>
              </a:spcAft>
              <a:buNone/>
              <a:defRPr/>
            </a:pPr>
            <a:r>
              <a:rPr lang="ru-RU" sz="1800" dirty="0" smtClean="0"/>
              <a:t>где </a:t>
            </a:r>
            <a:r>
              <a:rPr lang="en-US" sz="1800" b="1" i="1" dirty="0" smtClean="0"/>
              <a:t>level</a:t>
            </a:r>
            <a:r>
              <a:rPr lang="en-US" sz="1800" i="1" dirty="0" smtClean="0"/>
              <a:t> </a:t>
            </a:r>
            <a:r>
              <a:rPr lang="ru-RU" sz="1800" dirty="0" smtClean="0"/>
              <a:t>определяет новую установку приоритета для вызывающего потока. </a:t>
            </a:r>
          </a:p>
          <a:p>
            <a:pPr marL="719138" indent="-360363" algn="just" fontAlgn="auto">
              <a:spcAft>
                <a:spcPts val="0"/>
              </a:spcAft>
              <a:defRPr/>
            </a:pPr>
            <a:r>
              <a:rPr lang="ru-RU" dirty="0" smtClean="0"/>
              <a:t>Значение </a:t>
            </a:r>
            <a:r>
              <a:rPr lang="ru-RU" dirty="0" smtClean="0"/>
              <a:t>параметра </a:t>
            </a:r>
            <a:r>
              <a:rPr lang="en-US" b="1" i="1" dirty="0" smtClean="0"/>
              <a:t>level</a:t>
            </a:r>
            <a:r>
              <a:rPr lang="en-US" i="1" dirty="0" smtClean="0"/>
              <a:t> </a:t>
            </a:r>
            <a:r>
              <a:rPr lang="ru-RU" dirty="0" smtClean="0"/>
              <a:t>должно быть в пределах диапазона </a:t>
            </a:r>
            <a:r>
              <a:rPr lang="en-US" b="1" cap="small" dirty="0" smtClean="0"/>
              <a:t>min</a:t>
            </a:r>
            <a:r>
              <a:rPr lang="ru-RU" b="1" cap="small" dirty="0" smtClean="0"/>
              <a:t>_</a:t>
            </a:r>
            <a:r>
              <a:rPr lang="en-US" b="1" cap="small" dirty="0" smtClean="0"/>
              <a:t>priority </a:t>
            </a:r>
            <a:r>
              <a:rPr lang="ru-RU" cap="small" dirty="0" smtClean="0"/>
              <a:t>и </a:t>
            </a:r>
            <a:r>
              <a:rPr lang="en-US" b="1" cap="small" dirty="0" smtClean="0"/>
              <a:t>max</a:t>
            </a:r>
            <a:r>
              <a:rPr lang="ru-RU" b="1" cap="small" dirty="0" smtClean="0"/>
              <a:t>_</a:t>
            </a:r>
            <a:r>
              <a:rPr lang="en-US" b="1" cap="small" dirty="0" smtClean="0"/>
              <a:t>priority</a:t>
            </a:r>
            <a:r>
              <a:rPr lang="ru-RU" cap="small" dirty="0" smtClean="0"/>
              <a:t>. </a:t>
            </a:r>
            <a:r>
              <a:rPr lang="ru-RU" dirty="0" smtClean="0"/>
              <a:t>В настоящее время эти значения равны 1 и 10, соответственно. </a:t>
            </a:r>
          </a:p>
          <a:p>
            <a:pPr marL="719138" indent="-360363" algn="just" fontAlgn="auto">
              <a:spcAft>
                <a:spcPts val="0"/>
              </a:spcAft>
              <a:defRPr/>
            </a:pPr>
            <a:r>
              <a:rPr lang="ru-RU" dirty="0" smtClean="0"/>
              <a:t>Чтобы вернуть потоку приоритет, заданный по умолчанию, определите </a:t>
            </a:r>
            <a:r>
              <a:rPr lang="en-US" b="1" cap="small" dirty="0" smtClean="0"/>
              <a:t>norm</a:t>
            </a:r>
            <a:r>
              <a:rPr lang="ru-RU" b="1" cap="small" dirty="0" smtClean="0"/>
              <a:t>_</a:t>
            </a:r>
            <a:r>
              <a:rPr lang="en-US" b="1" cap="small" dirty="0" smtClean="0"/>
              <a:t>priority</a:t>
            </a:r>
            <a:r>
              <a:rPr lang="ru-RU" cap="small" dirty="0" smtClean="0"/>
              <a:t>, </a:t>
            </a:r>
            <a:r>
              <a:rPr lang="ru-RU" dirty="0" smtClean="0"/>
              <a:t>который в настоящее время равен 5. </a:t>
            </a:r>
            <a:endParaRPr lang="en-US" dirty="0" smtClean="0"/>
          </a:p>
          <a:p>
            <a:pPr marL="719138" indent="-360363" algn="just" fontAlgn="auto">
              <a:spcAft>
                <a:spcPts val="0"/>
              </a:spcAft>
              <a:defRPr/>
            </a:pPr>
            <a:r>
              <a:rPr lang="ru-RU" dirty="0" smtClean="0"/>
              <a:t>Эти приоритеты определены в </a:t>
            </a:r>
            <a:r>
              <a:rPr lang="en-US" dirty="0" smtClean="0"/>
              <a:t>Thread </a:t>
            </a:r>
            <a:r>
              <a:rPr lang="ru-RU" dirty="0" smtClean="0"/>
              <a:t>как </a:t>
            </a:r>
            <a:r>
              <a:rPr lang="en-US" dirty="0" smtClean="0"/>
              <a:t>final</a:t>
            </a:r>
            <a:r>
              <a:rPr lang="ru-RU" dirty="0" smtClean="0"/>
              <a:t>-переменные.</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268760"/>
            <a:ext cx="6347714" cy="4772603"/>
          </a:xfrm>
        </p:spPr>
        <p:txBody>
          <a:bodyPr/>
          <a:lstStyle/>
          <a:p>
            <a:pPr algn="just">
              <a:buNone/>
            </a:pPr>
            <a:r>
              <a:rPr lang="ru-RU" sz="1800" dirty="0" smtClean="0"/>
              <a:t>Вы можете получить текущую установку приоритета, вызывая метод </a:t>
            </a:r>
            <a:r>
              <a:rPr lang="en-US" sz="1800" b="1" dirty="0" err="1" smtClean="0">
                <a:solidFill>
                  <a:schemeClr val="accent1">
                    <a:lumMod val="75000"/>
                  </a:schemeClr>
                </a:solidFill>
              </a:rPr>
              <a:t>getPriority</a:t>
            </a:r>
            <a:r>
              <a:rPr lang="en-US" sz="1800" b="1" dirty="0" smtClean="0">
                <a:solidFill>
                  <a:schemeClr val="accent1">
                    <a:lumMod val="75000"/>
                  </a:schemeClr>
                </a:solidFill>
              </a:rPr>
              <a:t>() </a:t>
            </a:r>
            <a:r>
              <a:rPr lang="ru-RU" sz="1800" dirty="0" smtClean="0"/>
              <a:t>класса </a:t>
            </a:r>
            <a:r>
              <a:rPr lang="en-US" sz="1800" b="1" dirty="0" smtClean="0">
                <a:solidFill>
                  <a:schemeClr val="accent1">
                    <a:lumMod val="75000"/>
                  </a:schemeClr>
                </a:solidFill>
              </a:rPr>
              <a:t>Thread</a:t>
            </a:r>
            <a:r>
              <a:rPr lang="ru-RU" sz="1800" dirty="0" smtClean="0"/>
              <a:t>, чей формат имеет следующий вид:</a:t>
            </a:r>
          </a:p>
          <a:p>
            <a:pPr algn="ctr">
              <a:buNone/>
            </a:pPr>
            <a:r>
              <a:rPr lang="en-US" sz="1800" b="1" dirty="0" smtClean="0"/>
              <a:t>final </a:t>
            </a:r>
            <a:r>
              <a:rPr lang="en-US" sz="1800" b="1" dirty="0" err="1" smtClean="0"/>
              <a:t>int</a:t>
            </a:r>
            <a:r>
              <a:rPr lang="en-US" sz="1800" b="1" dirty="0" smtClean="0"/>
              <a:t> </a:t>
            </a:r>
            <a:r>
              <a:rPr lang="en-US" sz="1800" b="1" dirty="0" err="1" smtClean="0"/>
              <a:t>getPriority</a:t>
            </a:r>
            <a:r>
              <a:rPr lang="ru-RU" sz="1800" b="1" dirty="0" smtClean="0"/>
              <a:t>()</a:t>
            </a:r>
          </a:p>
          <a:p>
            <a:pPr algn="just">
              <a:buNone/>
            </a:pPr>
            <a:r>
              <a:rPr lang="ru-RU" sz="1800" dirty="0" smtClean="0"/>
              <a:t>Реализации </a:t>
            </a:r>
            <a:r>
              <a:rPr lang="en-US" sz="1800" dirty="0" smtClean="0"/>
              <a:t>Java </a:t>
            </a:r>
            <a:r>
              <a:rPr lang="ru-RU" sz="1800" dirty="0" smtClean="0"/>
              <a:t>могут иметь радикально различное поведение, когда они переходят к планированию.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412776"/>
            <a:ext cx="6347714" cy="4628587"/>
          </a:xfrm>
        </p:spPr>
        <p:txBody>
          <a:bodyPr>
            <a:normAutofit/>
          </a:bodyPr>
          <a:lstStyle/>
          <a:p>
            <a:pPr>
              <a:buNone/>
            </a:pPr>
            <a:r>
              <a:rPr lang="ru-RU" sz="1800" b="1" dirty="0" smtClean="0"/>
              <a:t>Группы потоков</a:t>
            </a:r>
          </a:p>
          <a:p>
            <a:pPr algn="just">
              <a:buNone/>
            </a:pPr>
            <a:r>
              <a:rPr lang="ru-RU" sz="1800" dirty="0" smtClean="0"/>
              <a:t>Для </a:t>
            </a:r>
            <a:r>
              <a:rPr lang="ru-RU" sz="1800" dirty="0" smtClean="0"/>
              <a:t>того, чтобы отдельный поток не мог начать останавливать и прерывать все потоки подряд, введено понятие группы. </a:t>
            </a:r>
          </a:p>
          <a:p>
            <a:pPr algn="just">
              <a:buNone/>
            </a:pPr>
            <a:r>
              <a:rPr lang="ru-RU" sz="1800" dirty="0" smtClean="0"/>
              <a:t>Поток </a:t>
            </a:r>
            <a:r>
              <a:rPr lang="ru-RU" sz="1800" dirty="0" smtClean="0"/>
              <a:t>может оказывать влияние только на потоки, которые находятся в одной с ним группе. </a:t>
            </a:r>
          </a:p>
          <a:p>
            <a:pPr algn="just">
              <a:buNone/>
            </a:pPr>
            <a:r>
              <a:rPr lang="ru-RU" sz="1800" dirty="0" smtClean="0"/>
              <a:t>Группу </a:t>
            </a:r>
            <a:r>
              <a:rPr lang="ru-RU" sz="1800" dirty="0" smtClean="0"/>
              <a:t>потоков представляет класс </a:t>
            </a:r>
            <a:r>
              <a:rPr lang="ru-RU" sz="1800" b="1" dirty="0" smtClean="0"/>
              <a:t>ThreadGroup</a:t>
            </a:r>
            <a:r>
              <a:rPr lang="ru-RU" sz="1800" dirty="0" smtClean="0"/>
              <a:t>. </a:t>
            </a:r>
          </a:p>
          <a:p>
            <a:pPr algn="just">
              <a:buNone/>
            </a:pPr>
            <a:r>
              <a:rPr lang="ru-RU" sz="1800" dirty="0" smtClean="0"/>
              <a:t>Такая </a:t>
            </a:r>
            <a:r>
              <a:rPr lang="ru-RU" sz="1800" dirty="0" smtClean="0"/>
              <a:t>организация позволяет защитить потоки от нежелательного внешнего воздействия. </a:t>
            </a:r>
          </a:p>
          <a:p>
            <a:pPr>
              <a:buNone/>
            </a:pPr>
            <a:endParaRPr lang="ru-RU" sz="1800" dirty="0" smtClean="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587152"/>
          </a:xfrm>
        </p:spPr>
        <p:txBody>
          <a:bodyPr>
            <a:normAutofit fontScale="90000"/>
          </a:bodyPr>
          <a:lstStyle/>
          <a:p>
            <a:r>
              <a:rPr lang="ru-RU" dirty="0" smtClean="0"/>
              <a:t>Понятие многопоточности</a:t>
            </a:r>
            <a:endParaRPr lang="en-US" dirty="0"/>
          </a:p>
        </p:txBody>
      </p:sp>
      <p:sp>
        <p:nvSpPr>
          <p:cNvPr id="3" name="Содержимое 2"/>
          <p:cNvSpPr>
            <a:spLocks noGrp="1"/>
          </p:cNvSpPr>
          <p:nvPr>
            <p:ph idx="1"/>
          </p:nvPr>
        </p:nvSpPr>
        <p:spPr>
          <a:xfrm>
            <a:off x="609599" y="1196752"/>
            <a:ext cx="6347714" cy="4844611"/>
          </a:xfrm>
        </p:spPr>
        <p:txBody>
          <a:bodyPr>
            <a:normAutofit/>
          </a:bodyPr>
          <a:lstStyle/>
          <a:p>
            <a:pPr marL="265176" indent="-265176" algn="just" fontAlgn="auto">
              <a:spcAft>
                <a:spcPts val="0"/>
              </a:spcAft>
              <a:buNone/>
              <a:defRPr/>
            </a:pPr>
            <a:r>
              <a:rPr lang="ru-RU" sz="1800" dirty="0" smtClean="0"/>
              <a:t>Многозадачные потоки требуют меньших накладных расходов по сравнению с многозадачными процессами. Процессы — это тяжеловесные задачи, которым требуются отдельные адресные пространства. Связи между процессами ограничены и стоят не дешево. Переключение контекста от одного процесса к другому также весьма дорогостоящая задача. </a:t>
            </a:r>
          </a:p>
          <a:p>
            <a:pPr marL="265176" indent="-265176" algn="just" fontAlgn="auto">
              <a:spcAft>
                <a:spcPts val="0"/>
              </a:spcAft>
              <a:buNone/>
              <a:defRPr/>
            </a:pPr>
            <a:r>
              <a:rPr lang="ru-RU" sz="1800" dirty="0" smtClean="0"/>
              <a:t>С </a:t>
            </a:r>
            <a:r>
              <a:rPr lang="ru-RU" sz="1800" dirty="0" smtClean="0"/>
              <a:t>другой стороны, потоки достаточно легковесны. Они совместно используют одно и то же адресное пространство и кооперативно оперируют с одним и тем же тяжеловесным процессом, </a:t>
            </a:r>
            <a:r>
              <a:rPr lang="ru-RU" sz="1800" dirty="0" err="1" smtClean="0"/>
              <a:t>межпоточные</a:t>
            </a:r>
            <a:r>
              <a:rPr lang="ru-RU" sz="1800" dirty="0" smtClean="0"/>
              <a:t> связи недороги, а переключение контекста от одного потока к другому имеет низкую стоимость.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8" y="1268760"/>
            <a:ext cx="6347714" cy="4168805"/>
          </a:xfrm>
        </p:spPr>
        <p:txBody>
          <a:bodyPr/>
          <a:lstStyle/>
          <a:p>
            <a:pPr algn="just">
              <a:buNone/>
            </a:pPr>
            <a:r>
              <a:rPr lang="ru-RU" sz="1800" dirty="0" smtClean="0"/>
              <a:t>Группа потоков может содержать другие группы, что позволяет организовать все потоки и группы в иерархическое дерево, в котором каждый объект </a:t>
            </a:r>
            <a:r>
              <a:rPr lang="ru-RU" sz="1800" b="1" dirty="0" err="1" smtClean="0"/>
              <a:t>ThreadGroup</a:t>
            </a:r>
            <a:r>
              <a:rPr lang="ru-RU" sz="1800" dirty="0" smtClean="0"/>
              <a:t>, за исключением корневого, имеет родителя.</a:t>
            </a:r>
          </a:p>
          <a:p>
            <a:pPr algn="just">
              <a:buNone/>
            </a:pPr>
            <a:r>
              <a:rPr lang="ru-RU" sz="1800" dirty="0" smtClean="0"/>
              <a:t>Класс </a:t>
            </a:r>
            <a:r>
              <a:rPr lang="ru-RU" sz="1800" b="1" dirty="0" smtClean="0"/>
              <a:t>ThreadGroup</a:t>
            </a:r>
            <a:r>
              <a:rPr lang="ru-RU" sz="1800" dirty="0" smtClean="0"/>
              <a:t> обладает методами для изменения свойств всех входящих в него потоков, таких, как приоритет, </a:t>
            </a:r>
            <a:r>
              <a:rPr lang="ru-RU" sz="1800" dirty="0" err="1" smtClean="0"/>
              <a:t>daemon</a:t>
            </a:r>
            <a:r>
              <a:rPr lang="ru-RU" sz="1800" dirty="0" smtClean="0"/>
              <a:t> и т.д. </a:t>
            </a:r>
          </a:p>
          <a:p>
            <a:pPr algn="just">
              <a:buNone/>
            </a:pPr>
            <a:r>
              <a:rPr lang="ru-RU" sz="1800" dirty="0" smtClean="0"/>
              <a:t>Метод </a:t>
            </a:r>
            <a:r>
              <a:rPr lang="ru-RU" sz="1800" b="1" dirty="0" err="1" smtClean="0"/>
              <a:t>list</a:t>
            </a:r>
            <a:r>
              <a:rPr lang="ru-RU" sz="1800" b="1" dirty="0" smtClean="0"/>
              <a:t>()</a:t>
            </a:r>
            <a:r>
              <a:rPr lang="ru-RU" sz="1800" dirty="0" smtClean="0"/>
              <a:t> позволяет получить список потоков.</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a:buNone/>
            </a:pPr>
            <a:r>
              <a:rPr lang="ru-RU" sz="1800" dirty="0" smtClean="0"/>
              <a:t>Все потоки, объединенные группой, имеют одинаковый приоритет.</a:t>
            </a:r>
          </a:p>
          <a:p>
            <a:pPr>
              <a:buNone/>
            </a:pPr>
            <a:r>
              <a:rPr lang="ru-RU" sz="1800" dirty="0" smtClean="0"/>
              <a:t> </a:t>
            </a:r>
            <a:r>
              <a:rPr lang="ru-RU" sz="1800" dirty="0" smtClean="0"/>
              <a:t>Чтобы определить, к какой группе относится поток, следует вызвать</a:t>
            </a:r>
            <a:r>
              <a:rPr lang="en-US" sz="1800" dirty="0" smtClean="0"/>
              <a:t> </a:t>
            </a:r>
            <a:r>
              <a:rPr lang="ru-RU" sz="1800" dirty="0" smtClean="0"/>
              <a:t>метод </a:t>
            </a:r>
            <a:br>
              <a:rPr lang="ru-RU" sz="1800" dirty="0" smtClean="0"/>
            </a:br>
            <a:r>
              <a:rPr lang="en-US" sz="1800" b="1" dirty="0" err="1" smtClean="0"/>
              <a:t>getThreadGroup</a:t>
            </a:r>
            <a:r>
              <a:rPr lang="ru-RU" sz="1800" b="1" dirty="0" smtClean="0"/>
              <a:t>()</a:t>
            </a:r>
            <a:r>
              <a:rPr lang="ru-RU" sz="1800" dirty="0" smtClean="0"/>
              <a:t>.</a:t>
            </a:r>
          </a:p>
          <a:p>
            <a:pPr>
              <a:buNone/>
            </a:pPr>
            <a:r>
              <a:rPr lang="ru-RU" sz="1800" dirty="0" smtClean="0"/>
              <a:t>Если </a:t>
            </a:r>
            <a:r>
              <a:rPr lang="ru-RU" sz="1800" dirty="0" smtClean="0"/>
              <a:t>поток до включения в группу имел приоритет выше приоритета группы потоков, то после включения значение его </a:t>
            </a:r>
            <a:r>
              <a:rPr lang="ru-RU" sz="1800" dirty="0" err="1" smtClean="0"/>
              <a:t>приритета</a:t>
            </a:r>
            <a:r>
              <a:rPr lang="ru-RU" sz="1800" dirty="0" smtClean="0"/>
              <a:t> станет равным приоритету группы. </a:t>
            </a:r>
          </a:p>
          <a:p>
            <a:pPr>
              <a:buNone/>
            </a:pPr>
            <a:r>
              <a:rPr lang="ru-RU" sz="1800" dirty="0" smtClean="0"/>
              <a:t>Поток </a:t>
            </a:r>
            <a:r>
              <a:rPr lang="ru-RU" sz="1800" dirty="0" smtClean="0"/>
              <a:t>же со значением приоритета более низким, чем приоритет группы после включения в оную, значения своего приоритета не изменит.</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Работа с потоками</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a:buNone/>
            </a:pPr>
            <a:r>
              <a:rPr lang="ru-RU" sz="1800" b="1" dirty="0" smtClean="0"/>
              <a:t>Потоки-демоны</a:t>
            </a:r>
          </a:p>
          <a:p>
            <a:pPr algn="just">
              <a:buNone/>
            </a:pPr>
            <a:r>
              <a:rPr lang="ru-RU" sz="1800" dirty="0" smtClean="0"/>
              <a:t>Потоки-демоны </a:t>
            </a:r>
            <a:r>
              <a:rPr lang="ru-RU" sz="1800" dirty="0" smtClean="0"/>
              <a:t>работают в фоновом режиме вместе с программой, но не являются неотъемлемой частью программы. </a:t>
            </a:r>
          </a:p>
          <a:p>
            <a:pPr algn="just">
              <a:buNone/>
            </a:pPr>
            <a:r>
              <a:rPr lang="ru-RU" sz="1800" dirty="0" smtClean="0"/>
              <a:t>Если </a:t>
            </a:r>
            <a:r>
              <a:rPr lang="ru-RU" sz="1800" dirty="0" smtClean="0"/>
              <a:t>какой-либо процесс может выполняться на фоне работы основных потоков выполнения и его деятельность заключается в обслуживании основных потоков приложения, то такой процесс может быть запущен как поток-демон. </a:t>
            </a:r>
          </a:p>
          <a:p>
            <a:pPr algn="just">
              <a:buNone/>
            </a:pPr>
            <a:r>
              <a:rPr lang="ru-RU" sz="1800" dirty="0" smtClean="0"/>
              <a:t>С </a:t>
            </a:r>
            <a:r>
              <a:rPr lang="ru-RU" sz="1800" dirty="0" smtClean="0"/>
              <a:t>помощью метода </a:t>
            </a:r>
            <a:r>
              <a:rPr lang="en-US" sz="1800" b="1" dirty="0" err="1" smtClean="0"/>
              <a:t>setDaemon</a:t>
            </a:r>
            <a:r>
              <a:rPr lang="ru-RU" sz="1800" b="1" dirty="0" smtClean="0"/>
              <a:t>(</a:t>
            </a:r>
            <a:r>
              <a:rPr lang="en-US" sz="1800" b="1" dirty="0" err="1" smtClean="0"/>
              <a:t>boolean</a:t>
            </a:r>
            <a:r>
              <a:rPr lang="en-US" sz="1800" b="1" dirty="0" smtClean="0"/>
              <a:t> value</a:t>
            </a:r>
            <a:r>
              <a:rPr lang="ru-RU" sz="1800" b="1" dirty="0" smtClean="0"/>
              <a:t>)</a:t>
            </a:r>
            <a:r>
              <a:rPr lang="ru-RU" sz="1800" dirty="0" smtClean="0"/>
              <a:t>, вызванного вновь созданным потоком до его запуска, можно определить поток-демон. Метод </a:t>
            </a:r>
            <a:r>
              <a:rPr lang="en-US" sz="1800" b="1" dirty="0" err="1" smtClean="0"/>
              <a:t>boolean</a:t>
            </a:r>
            <a:r>
              <a:rPr lang="en-US" sz="1800" b="1" dirty="0" smtClean="0"/>
              <a:t> </a:t>
            </a:r>
            <a:r>
              <a:rPr lang="en-US" sz="1800" b="1" dirty="0" err="1" smtClean="0"/>
              <a:t>isDaemon</a:t>
            </a:r>
            <a:r>
              <a:rPr lang="ru-RU" sz="1800" b="1" dirty="0" smtClean="0"/>
              <a:t>()</a:t>
            </a:r>
            <a:r>
              <a:rPr lang="ru-RU" sz="1800" dirty="0" smtClean="0"/>
              <a:t> позволяет определить, является ли указанный поток демоном или нет.</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803176"/>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484784"/>
            <a:ext cx="6347714" cy="4556579"/>
          </a:xfrm>
        </p:spPr>
        <p:txBody>
          <a:bodyPr>
            <a:normAutofit lnSpcReduction="10000"/>
          </a:bodyPr>
          <a:lstStyle/>
          <a:p>
            <a:pPr marL="265176" indent="-265176" fontAlgn="auto">
              <a:spcAft>
                <a:spcPts val="0"/>
              </a:spcAft>
              <a:buNone/>
              <a:defRPr/>
            </a:pPr>
            <a:r>
              <a:rPr lang="ru-RU" sz="1800" dirty="0" smtClean="0"/>
              <a:t>Правила, которые определяют, когда переключение контекста имеет место.</a:t>
            </a:r>
          </a:p>
          <a:p>
            <a:pPr marL="719138" indent="-360363" algn="just">
              <a:defRPr/>
            </a:pPr>
            <a:r>
              <a:rPr lang="ru-RU" sz="1800" dirty="0" smtClean="0"/>
              <a:t>Поток может </a:t>
            </a:r>
            <a:r>
              <a:rPr lang="ru-RU" sz="1800" i="1" dirty="0" smtClean="0"/>
              <a:t>добровольно отказаться от управления. </a:t>
            </a:r>
            <a:r>
              <a:rPr lang="ru-RU" sz="1800" dirty="0" smtClean="0"/>
              <a:t>Это делается явно, переходом в режим ожидания или блокированием на ожидающем вводе/выводе. В этом сценарии просматриваются все потоки, и </a:t>
            </a:r>
            <a:r>
              <a:rPr lang="en-US" sz="1800" dirty="0" smtClean="0"/>
              <a:t>CPU </a:t>
            </a:r>
            <a:r>
              <a:rPr lang="ru-RU" sz="1800" dirty="0" smtClean="0"/>
              <a:t>передается самому высокоприоритетному потоку, который готов к выполнению.</a:t>
            </a:r>
          </a:p>
          <a:p>
            <a:pPr marL="719138" indent="-360363" algn="just">
              <a:defRPr/>
            </a:pPr>
            <a:r>
              <a:rPr lang="ru-RU" sz="1800" dirty="0" smtClean="0"/>
              <a:t>Поток может быть </a:t>
            </a:r>
            <a:r>
              <a:rPr lang="ru-RU" sz="1800" i="1" dirty="0" smtClean="0"/>
              <a:t>приостановлен более приоритетным потоком. </a:t>
            </a:r>
            <a:r>
              <a:rPr lang="ru-RU" sz="1800" dirty="0" smtClean="0"/>
              <a:t>В этом случае занимающий процессор низкоприоритетный поток временно останавливается (независимо от того, что он делает) потоком с более высоким приоритетом. Данный механизм называется </a:t>
            </a:r>
            <a:r>
              <a:rPr lang="ru-RU" sz="1800" i="1" dirty="0" smtClean="0"/>
              <a:t>упреждающей многозадачностью </a:t>
            </a:r>
            <a:r>
              <a:rPr lang="ru-RU" sz="1800" dirty="0" smtClean="0"/>
              <a:t>(</a:t>
            </a:r>
            <a:r>
              <a:rPr lang="en-US" sz="1800" dirty="0" smtClean="0"/>
              <a:t>preemptive multitasking</a:t>
            </a:r>
            <a:r>
              <a:rPr lang="ru-RU" sz="1800" dirty="0" smtClean="0"/>
              <a:t>).</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algn="just">
              <a:buNone/>
            </a:pPr>
            <a:r>
              <a:rPr lang="ru-RU" sz="1800" dirty="0" smtClean="0"/>
              <a:t>Поскольку </a:t>
            </a:r>
            <a:r>
              <a:rPr lang="ru-RU" sz="1800" dirty="0" err="1" smtClean="0"/>
              <a:t>многопоточность</a:t>
            </a:r>
            <a:r>
              <a:rPr lang="ru-RU" sz="1800" dirty="0" smtClean="0"/>
              <a:t> обеспечивает </a:t>
            </a:r>
            <a:r>
              <a:rPr lang="ru-RU" sz="1800" i="1" dirty="0" smtClean="0"/>
              <a:t>асинхронное </a:t>
            </a:r>
            <a:r>
              <a:rPr lang="ru-RU" sz="1800" dirty="0" smtClean="0"/>
              <a:t>поведение ваших программ, должен существовать способ добиться </a:t>
            </a:r>
            <a:r>
              <a:rPr lang="ru-RU" sz="1800" i="1" dirty="0" smtClean="0"/>
              <a:t>синхронности, </a:t>
            </a:r>
            <a:r>
              <a:rPr lang="ru-RU" sz="1800" dirty="0" smtClean="0"/>
              <a:t>когда в этом возникает необходимость. </a:t>
            </a:r>
            <a:endParaRPr lang="en-US" sz="1800" dirty="0" smtClean="0"/>
          </a:p>
          <a:p>
            <a:pPr algn="just">
              <a:buNone/>
            </a:pPr>
            <a:r>
              <a:rPr lang="ru-RU" sz="1800" dirty="0" smtClean="0"/>
              <a:t>Например</a:t>
            </a:r>
            <a:r>
              <a:rPr lang="ru-RU" sz="1800" dirty="0" smtClean="0"/>
              <a:t>, если вы хотите, чтобы два потока взаимодействовали и совместно использовали сложную структуру данных типа связного списка, нужно каким-то образом гарантировать отсутствие между ними конфликтов. </a:t>
            </a:r>
            <a:endParaRPr lang="en-US" sz="1800" dirty="0" smtClean="0"/>
          </a:p>
          <a:p>
            <a:pPr algn="just">
              <a:buNone/>
            </a:pPr>
            <a:r>
              <a:rPr lang="ru-RU" sz="1800" dirty="0" smtClean="0"/>
              <a:t>Вы </a:t>
            </a:r>
            <a:r>
              <a:rPr lang="ru-RU" sz="1800" dirty="0" smtClean="0"/>
              <a:t>должны удержать один поток от записи данных, пока другой поток находится в процессе их чтения.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lstStyle/>
          <a:p>
            <a:pPr algn="just">
              <a:buNone/>
            </a:pPr>
            <a:r>
              <a:rPr lang="ru-RU" sz="1800" dirty="0" smtClean="0"/>
              <a:t>Для этой цели </a:t>
            </a:r>
            <a:r>
              <a:rPr lang="en-US" sz="1800" dirty="0" smtClean="0"/>
              <a:t>Java </a:t>
            </a:r>
            <a:r>
              <a:rPr lang="ru-RU" sz="1800" dirty="0" smtClean="0"/>
              <a:t>эксплуатирует модель синхронизации процессов — </a:t>
            </a:r>
            <a:r>
              <a:rPr lang="ru-RU" sz="1800" b="1" dirty="0" smtClean="0"/>
              <a:t>монитор</a:t>
            </a:r>
            <a:r>
              <a:rPr lang="ru-RU" sz="1800" dirty="0" smtClean="0"/>
              <a:t>. </a:t>
            </a:r>
            <a:endParaRPr lang="en-US" sz="1800" dirty="0" smtClean="0"/>
          </a:p>
          <a:p>
            <a:pPr algn="just">
              <a:buNone/>
            </a:pPr>
            <a:r>
              <a:rPr lang="ru-RU" sz="1800" b="1" i="1" dirty="0" smtClean="0"/>
              <a:t>Монитор</a:t>
            </a:r>
            <a:r>
              <a:rPr lang="ru-RU" sz="1800" i="1" dirty="0" smtClean="0"/>
              <a:t> </a:t>
            </a:r>
            <a:r>
              <a:rPr lang="ru-RU" sz="1800" dirty="0" smtClean="0"/>
              <a:t>— это механизм управления связью между процессами. Вы можете представлять монитор, как очень маленький блок, который содержит только один поток. Как только поток входит в монитор, все другие потоки должны ждать, пока данный не выйдет из монитора. Таким образом, монитор можно использовать для защиты совместно используемого (разделяемого) ресурса от управления несколькими потоками одновременно.</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81608"/>
            <a:ext cx="6347713" cy="587152"/>
          </a:xfrm>
        </p:spPr>
        <p:txBody>
          <a:bodyPr>
            <a:normAutofit fontScale="90000"/>
          </a:bodyPr>
          <a:lstStyle/>
          <a:p>
            <a:r>
              <a:rPr lang="ru-RU" dirty="0" smtClean="0"/>
              <a:t>Синхронизация</a:t>
            </a:r>
            <a:endParaRPr lang="en-US" dirty="0"/>
          </a:p>
        </p:txBody>
      </p:sp>
      <p:sp>
        <p:nvSpPr>
          <p:cNvPr id="3" name="Содержимое 2"/>
          <p:cNvSpPr>
            <a:spLocks noGrp="1"/>
          </p:cNvSpPr>
          <p:nvPr>
            <p:ph idx="1"/>
          </p:nvPr>
        </p:nvSpPr>
        <p:spPr>
          <a:xfrm>
            <a:off x="609599" y="1412776"/>
            <a:ext cx="6347714" cy="4628587"/>
          </a:xfrm>
        </p:spPr>
        <p:txBody>
          <a:bodyPr>
            <a:normAutofit/>
          </a:bodyPr>
          <a:lstStyle/>
          <a:p>
            <a:pPr marL="265176" indent="-265176" algn="just" fontAlgn="auto">
              <a:spcAft>
                <a:spcPts val="0"/>
              </a:spcAft>
              <a:buNone/>
              <a:defRPr/>
            </a:pPr>
            <a:r>
              <a:rPr lang="ru-RU" sz="1800" dirty="0" smtClean="0"/>
              <a:t>Большинство многопоточных систем создает мониторы как объекты, которые ваша программа должна явно получить и использовать. </a:t>
            </a:r>
            <a:endParaRPr lang="en-US" sz="1800" dirty="0" smtClean="0"/>
          </a:p>
          <a:p>
            <a:pPr marL="265176" indent="-265176" algn="just" fontAlgn="auto">
              <a:spcAft>
                <a:spcPts val="0"/>
              </a:spcAft>
              <a:buNone/>
              <a:defRPr/>
            </a:pPr>
            <a:r>
              <a:rPr lang="ru-RU" sz="1800" dirty="0" smtClean="0"/>
              <a:t>В </a:t>
            </a:r>
            <a:r>
              <a:rPr lang="en-US" sz="1800" dirty="0" smtClean="0"/>
              <a:t>Java</a:t>
            </a:r>
            <a:r>
              <a:rPr lang="ru-RU" sz="1800" dirty="0" smtClean="0"/>
              <a:t>-системе нет класса с именем </a:t>
            </a:r>
            <a:r>
              <a:rPr lang="en-US" sz="1800" dirty="0" smtClean="0"/>
              <a:t>Monitor</a:t>
            </a:r>
            <a:r>
              <a:rPr lang="ru-RU" sz="1800" dirty="0" smtClean="0"/>
              <a:t>. Вместо этого, каждый объект имеет свой собственный неявный монитор, который вводится автоматически при вызове одного из методов объекта. </a:t>
            </a:r>
            <a:endParaRPr lang="en-US" sz="1800" dirty="0" smtClean="0"/>
          </a:p>
          <a:p>
            <a:pPr marL="265176" indent="-265176" algn="just" fontAlgn="auto">
              <a:spcAft>
                <a:spcPts val="0"/>
              </a:spcAft>
              <a:buNone/>
              <a:defRPr/>
            </a:pPr>
            <a:r>
              <a:rPr lang="ru-RU" sz="1800" dirty="0" smtClean="0"/>
              <a:t>Как </a:t>
            </a:r>
            <a:r>
              <a:rPr lang="ru-RU" sz="1800" dirty="0" smtClean="0"/>
              <a:t>только поток оказывается внутри синхронизированного метода, никакой другой поток не может вызывать иной синхронизированный метод того же объекта.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268760"/>
            <a:ext cx="6347714" cy="4772603"/>
          </a:xfrm>
        </p:spPr>
        <p:txBody>
          <a:bodyPr>
            <a:normAutofit/>
          </a:bodyPr>
          <a:lstStyle/>
          <a:p>
            <a:pPr marL="265176" indent="-265176" algn="just" fontAlgn="auto">
              <a:spcAft>
                <a:spcPts val="0"/>
              </a:spcAft>
              <a:buNone/>
              <a:defRPr/>
            </a:pPr>
            <a:r>
              <a:rPr lang="ru-RU" sz="1800" dirty="0" smtClean="0"/>
              <a:t>После того как вы разделите свою программу на отдельные потоки, нужно определить, как они будут взаимодействовать друг с другом. </a:t>
            </a:r>
            <a:endParaRPr lang="en-US" sz="1800" dirty="0" smtClean="0"/>
          </a:p>
          <a:p>
            <a:pPr marL="265176" indent="-265176" algn="just" fontAlgn="auto">
              <a:spcAft>
                <a:spcPts val="0"/>
              </a:spcAft>
              <a:buNone/>
              <a:defRPr/>
            </a:pPr>
            <a:r>
              <a:rPr lang="en-US" sz="1800" dirty="0" smtClean="0"/>
              <a:t>Java </a:t>
            </a:r>
            <a:r>
              <a:rPr lang="ru-RU" sz="1800" dirty="0" smtClean="0"/>
              <a:t>обеспечивает ясный, дешевый путь для взаимного общения двух (или нескольких) потоков через вызовы предопределенных методов, которыми обладают все объекты. </a:t>
            </a:r>
            <a:endParaRPr lang="en-US" sz="1800" dirty="0" smtClean="0"/>
          </a:p>
          <a:p>
            <a:pPr marL="265176" indent="-265176" algn="just" fontAlgn="auto">
              <a:spcAft>
                <a:spcPts val="0"/>
              </a:spcAft>
              <a:buNone/>
              <a:defRPr/>
            </a:pPr>
            <a:r>
              <a:rPr lang="ru-RU" sz="1800" dirty="0" smtClean="0"/>
              <a:t>Система </a:t>
            </a:r>
            <a:r>
              <a:rPr lang="ru-RU" sz="1800" dirty="0" smtClean="0"/>
              <a:t>передачи сообщений </a:t>
            </a:r>
            <a:r>
              <a:rPr lang="en-US" sz="1800" dirty="0" smtClean="0"/>
              <a:t>Java </a:t>
            </a:r>
            <a:r>
              <a:rPr lang="ru-RU" sz="1800" dirty="0" smtClean="0"/>
              <a:t>позволяет потоку войти в </a:t>
            </a:r>
            <a:r>
              <a:rPr lang="ru-RU" sz="1800" i="1" dirty="0" smtClean="0"/>
              <a:t>синхронизированный </a:t>
            </a:r>
            <a:r>
              <a:rPr lang="ru-RU" sz="1800" dirty="0" smtClean="0"/>
              <a:t>метод на объекте и затем ждать там, пока некоторый другой поток явно не уведомит его о выходе.</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556792"/>
            <a:ext cx="6347714" cy="4484571"/>
          </a:xfrm>
        </p:spPr>
        <p:txBody>
          <a:bodyPr>
            <a:normAutofit/>
          </a:bodyPr>
          <a:lstStyle/>
          <a:p>
            <a:pPr marL="265176" indent="-265176" algn="just" fontAlgn="auto">
              <a:spcAft>
                <a:spcPts val="0"/>
              </a:spcAft>
              <a:buNone/>
              <a:defRPr/>
            </a:pPr>
            <a:r>
              <a:rPr lang="ru-RU" sz="1800" dirty="0" smtClean="0"/>
              <a:t>Когда несколько потоков нуждаются в доступе к разделяемому ресурсу, им необходим некоторый способ гарантии того, что ресурс будет использоваться одновременно только одним потоком. </a:t>
            </a:r>
            <a:endParaRPr lang="en-US" sz="1800" dirty="0" smtClean="0"/>
          </a:p>
          <a:p>
            <a:pPr marL="265176" indent="-265176" algn="just" fontAlgn="auto">
              <a:spcAft>
                <a:spcPts val="0"/>
              </a:spcAft>
              <a:buNone/>
              <a:defRPr/>
            </a:pPr>
            <a:r>
              <a:rPr lang="ru-RU" sz="1800" dirty="0" smtClean="0"/>
              <a:t>Процесс</a:t>
            </a:r>
            <a:r>
              <a:rPr lang="ru-RU" sz="1800" dirty="0" smtClean="0"/>
              <a:t>, с помощью которого это достигается, называется </a:t>
            </a:r>
            <a:r>
              <a:rPr lang="ru-RU" sz="1800" b="1" i="1" dirty="0" smtClean="0"/>
              <a:t>синхронизацией</a:t>
            </a:r>
            <a:r>
              <a:rPr lang="ru-RU" sz="1800" i="1" dirty="0" smtClean="0"/>
              <a:t>.</a:t>
            </a:r>
            <a:endParaRPr lang="en-US" sz="1800" i="1" dirty="0" smtClean="0"/>
          </a:p>
          <a:p>
            <a:pPr marL="265176" indent="-265176" algn="just" fontAlgn="auto">
              <a:spcAft>
                <a:spcPts val="0"/>
              </a:spcAft>
              <a:buNone/>
              <a:defRPr/>
            </a:pPr>
            <a:r>
              <a:rPr lang="ru-RU" sz="1800" dirty="0" smtClean="0"/>
              <a:t>Ключом </a:t>
            </a:r>
            <a:r>
              <a:rPr lang="ru-RU" sz="1800" dirty="0" smtClean="0"/>
              <a:t>к синхронизации является концепция монитора (также называемая </a:t>
            </a:r>
            <a:r>
              <a:rPr lang="ru-RU" sz="1800" b="1" i="1" dirty="0" smtClean="0"/>
              <a:t>семафором</a:t>
            </a:r>
            <a:r>
              <a:rPr lang="ru-RU" sz="1800" i="1" dirty="0" smtClean="0"/>
              <a:t>). </a:t>
            </a:r>
            <a:endParaRPr lang="en-US" sz="1800" i="1" dirty="0" smtClean="0"/>
          </a:p>
          <a:p>
            <a:pPr marL="265176" indent="-265176" algn="just" fontAlgn="auto">
              <a:spcAft>
                <a:spcPts val="0"/>
              </a:spcAft>
              <a:buNone/>
              <a:defRPr/>
            </a:pPr>
            <a:r>
              <a:rPr lang="ru-RU" sz="1800" b="1" i="1" dirty="0" smtClean="0"/>
              <a:t>Монитор</a:t>
            </a:r>
            <a:r>
              <a:rPr lang="ru-RU" sz="1800" i="1" dirty="0" smtClean="0"/>
              <a:t> </a:t>
            </a:r>
            <a:r>
              <a:rPr lang="ru-RU" sz="1800" i="1" dirty="0" smtClean="0"/>
              <a:t>— </a:t>
            </a:r>
            <a:r>
              <a:rPr lang="ru-RU" sz="1800" dirty="0" smtClean="0"/>
              <a:t>это объект, который используется для взаимоисключающей блокировки (</a:t>
            </a:r>
            <a:r>
              <a:rPr lang="en-US" sz="1800" dirty="0" smtClean="0"/>
              <a:t>mutually exclusive lock</a:t>
            </a:r>
            <a:r>
              <a:rPr lang="ru-RU" sz="1800" dirty="0" smtClean="0"/>
              <a:t>), или </a:t>
            </a:r>
            <a:r>
              <a:rPr lang="en-US" sz="1800" b="1" i="1" dirty="0" err="1" smtClean="0">
                <a:solidFill>
                  <a:schemeClr val="accent1">
                    <a:lumMod val="75000"/>
                  </a:schemeClr>
                </a:solidFill>
              </a:rPr>
              <a:t>mutex</a:t>
            </a:r>
            <a:r>
              <a:rPr lang="ru-RU" sz="1800" i="1" dirty="0" smtClean="0"/>
              <a:t>. </a:t>
            </a:r>
            <a:endParaRPr lang="en-US" sz="1800" i="1"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260648"/>
            <a:ext cx="6347713" cy="648072"/>
          </a:xfrm>
        </p:spPr>
        <p:txBody>
          <a:bodyPr/>
          <a:lstStyle/>
          <a:p>
            <a:r>
              <a:rPr lang="ru-RU" dirty="0" smtClean="0"/>
              <a:t>Понятие многопоточности</a:t>
            </a:r>
            <a:endParaRPr lang="en-US" dirty="0"/>
          </a:p>
        </p:txBody>
      </p:sp>
      <p:sp>
        <p:nvSpPr>
          <p:cNvPr id="3" name="Содержимое 2"/>
          <p:cNvSpPr>
            <a:spLocks noGrp="1"/>
          </p:cNvSpPr>
          <p:nvPr>
            <p:ph idx="1"/>
          </p:nvPr>
        </p:nvSpPr>
        <p:spPr>
          <a:xfrm>
            <a:off x="609599" y="908720"/>
            <a:ext cx="6347714" cy="5704805"/>
          </a:xfrm>
        </p:spPr>
        <p:txBody>
          <a:bodyPr>
            <a:noAutofit/>
          </a:bodyPr>
          <a:lstStyle/>
          <a:p>
            <a:pPr marL="265176" indent="-265176" algn="just" fontAlgn="auto">
              <a:spcAft>
                <a:spcPts val="0"/>
              </a:spcAft>
              <a:buNone/>
              <a:defRPr/>
            </a:pPr>
            <a:r>
              <a:rPr lang="ru-RU" dirty="0" smtClean="0"/>
              <a:t>Многопоточность дает возможность писать очень эффективные программы, которые максимально используют </a:t>
            </a:r>
            <a:r>
              <a:rPr lang="en-US" dirty="0" smtClean="0"/>
              <a:t>CPU</a:t>
            </a:r>
            <a:r>
              <a:rPr lang="ru-RU" dirty="0" smtClean="0"/>
              <a:t>, потому что время его простоя можно свести к минимуму. </a:t>
            </a:r>
          </a:p>
          <a:p>
            <a:pPr marL="265176" indent="-265176" algn="just" fontAlgn="auto">
              <a:spcAft>
                <a:spcPts val="0"/>
              </a:spcAft>
              <a:buNone/>
              <a:defRPr/>
            </a:pPr>
            <a:r>
              <a:rPr lang="ru-RU" dirty="0" smtClean="0"/>
              <a:t>Это особенно важно для интерактивной сетевой среды, в которой работает </a:t>
            </a:r>
            <a:r>
              <a:rPr lang="en-US" dirty="0" smtClean="0"/>
              <a:t>Java</a:t>
            </a:r>
            <a:r>
              <a:rPr lang="ru-RU" dirty="0" smtClean="0"/>
              <a:t>, потому что время простоя является общим. </a:t>
            </a:r>
          </a:p>
          <a:p>
            <a:pPr marL="265176" indent="-265176" algn="just" fontAlgn="auto">
              <a:spcAft>
                <a:spcPts val="0"/>
              </a:spcAft>
              <a:buNone/>
              <a:defRPr/>
            </a:pPr>
            <a:r>
              <a:rPr lang="ru-RU" dirty="0" smtClean="0"/>
              <a:t>Скорость передачи данных по сети намного меньше, чем скорость, с которой компьютер может их обрабатывать. </a:t>
            </a:r>
          </a:p>
          <a:p>
            <a:pPr marL="265176" indent="-265176" algn="just" fontAlgn="auto">
              <a:spcAft>
                <a:spcPts val="0"/>
              </a:spcAft>
              <a:buNone/>
              <a:defRPr/>
            </a:pPr>
            <a:r>
              <a:rPr lang="ru-RU" dirty="0" smtClean="0"/>
              <a:t>В традиционной однопоточной среде наша программа должна ждать окончания каждой своей задачи, прежде чем она сможет перейти к следующей (даже при том, что большую часть времени </a:t>
            </a:r>
            <a:r>
              <a:rPr lang="en-US" dirty="0" smtClean="0"/>
              <a:t>CPU </a:t>
            </a:r>
            <a:r>
              <a:rPr lang="ru-RU" dirty="0" smtClean="0"/>
              <a:t>простаивает). </a:t>
            </a:r>
          </a:p>
          <a:p>
            <a:pPr marL="265176" indent="-265176" algn="just" fontAlgn="auto">
              <a:spcAft>
                <a:spcPts val="0"/>
              </a:spcAft>
              <a:buNone/>
              <a:defRPr/>
            </a:pPr>
            <a:r>
              <a:rPr lang="ru-RU" dirty="0" smtClean="0"/>
              <a:t>Многопоточность позволяет получить доступ к этому времени простоя и лучше его использовать.</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Только один поток может иметь </a:t>
            </a:r>
            <a:r>
              <a:rPr lang="ru-RU" sz="1800" i="1" dirty="0" smtClean="0"/>
              <a:t>собственный </a:t>
            </a:r>
            <a:r>
              <a:rPr lang="ru-RU" sz="1800" dirty="0" smtClean="0"/>
              <a:t>монитор в заданный момент. </a:t>
            </a:r>
            <a:endParaRPr lang="en-US" sz="1800" dirty="0" smtClean="0"/>
          </a:p>
          <a:p>
            <a:pPr marL="265176" indent="-265176" algn="just" fontAlgn="auto">
              <a:spcAft>
                <a:spcPts val="0"/>
              </a:spcAft>
              <a:buNone/>
              <a:defRPr/>
            </a:pPr>
            <a:r>
              <a:rPr lang="ru-RU" sz="1800" dirty="0" smtClean="0"/>
              <a:t>Когда поток получает блокировку, говорят, что он </a:t>
            </a:r>
            <a:r>
              <a:rPr lang="ru-RU" sz="1800" i="1" dirty="0" smtClean="0"/>
              <a:t>вошел </a:t>
            </a:r>
            <a:r>
              <a:rPr lang="ru-RU" sz="1800" dirty="0" smtClean="0"/>
              <a:t>в монитор. Все другие потоки</a:t>
            </a:r>
            <a:r>
              <a:rPr lang="en-US" sz="1800" dirty="0" smtClean="0"/>
              <a:t> </a:t>
            </a:r>
            <a:r>
              <a:rPr lang="ru-RU" sz="1800" dirty="0" smtClean="0"/>
              <a:t>пытающиеся вводить блокированный монитор, будут приостановлены, пока первый не вышел из монитора.</a:t>
            </a:r>
            <a:endParaRPr lang="en-US" sz="1800" dirty="0" smtClean="0"/>
          </a:p>
          <a:p>
            <a:pPr marL="265176" indent="-265176" algn="just" fontAlgn="auto">
              <a:spcAft>
                <a:spcPts val="0"/>
              </a:spcAft>
              <a:buNone/>
              <a:defRPr/>
            </a:pPr>
            <a:r>
              <a:rPr lang="ru-RU" sz="1800" dirty="0" smtClean="0"/>
              <a:t> Говорят, что другие потоки </a:t>
            </a:r>
            <a:r>
              <a:rPr lang="ru-RU" sz="1800" i="1" dirty="0" smtClean="0"/>
              <a:t>ожидают </a:t>
            </a:r>
            <a:r>
              <a:rPr lang="ru-RU" sz="1800" dirty="0" smtClean="0"/>
              <a:t>монитор. </a:t>
            </a:r>
            <a:endParaRPr lang="en-US" sz="1800" dirty="0" smtClean="0"/>
          </a:p>
          <a:p>
            <a:pPr marL="265176" indent="-265176" algn="just" fontAlgn="auto">
              <a:spcAft>
                <a:spcPts val="0"/>
              </a:spcAft>
              <a:buNone/>
              <a:defRPr/>
            </a:pPr>
            <a:r>
              <a:rPr lang="ru-RU" sz="1800" dirty="0" smtClean="0"/>
              <a:t>При желании поток, владеющий монитором, может повторно вводить тот же самый монитор.</a:t>
            </a:r>
            <a:endParaRPr lang="en-US" sz="1800" dirty="0" smtClean="0"/>
          </a:p>
          <a:p>
            <a:pPr marL="265176" indent="-265176" algn="just" fontAlgn="auto">
              <a:spcAft>
                <a:spcPts val="0"/>
              </a:spcAft>
              <a:buNone/>
              <a:defRPr/>
            </a:pPr>
            <a:r>
              <a:rPr lang="ru-RU" sz="1800" dirty="0" smtClean="0"/>
              <a:t>Синхронизировать код можно двумя способами. Оба используют ключевое слово </a:t>
            </a:r>
            <a:r>
              <a:rPr lang="en-US" sz="1800" b="1" dirty="0" smtClean="0">
                <a:solidFill>
                  <a:schemeClr val="accent1">
                    <a:lumMod val="75000"/>
                  </a:schemeClr>
                </a:solidFill>
              </a:rPr>
              <a:t>synchronized</a:t>
            </a:r>
            <a:r>
              <a:rPr lang="en-US" sz="1800" dirty="0" smtClean="0">
                <a:solidFill>
                  <a:srgbClr val="FF0000"/>
                </a:solidFill>
              </a:rPr>
              <a:t>.</a:t>
            </a:r>
            <a:endParaRPr lang="ru-RU" sz="1800" dirty="0" smtClean="0">
              <a:solidFill>
                <a:srgbClr val="FF0000"/>
              </a:solidFill>
            </a:endParaRP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Синхронизация в </a:t>
            </a:r>
            <a:r>
              <a:rPr lang="en-US" sz="1800" dirty="0" smtClean="0"/>
              <a:t>Java </a:t>
            </a:r>
            <a:r>
              <a:rPr lang="ru-RU" sz="1800" dirty="0" smtClean="0"/>
              <a:t>проста потому, что каждый объект имеет свой собственный неявный связанный с ним </a:t>
            </a:r>
            <a:r>
              <a:rPr lang="ru-RU" sz="1800" dirty="0" smtClean="0"/>
              <a:t>Чтобы </a:t>
            </a:r>
            <a:r>
              <a:rPr lang="ru-RU" sz="1800" dirty="0" smtClean="0"/>
              <a:t>ввести монитор объекта, просто вызывают метод, который был модифицирован ключевым словом </a:t>
            </a:r>
            <a:r>
              <a:rPr lang="en-US" sz="1800" b="1" dirty="0" smtClean="0">
                <a:solidFill>
                  <a:schemeClr val="accent1">
                    <a:lumMod val="75000"/>
                  </a:schemeClr>
                </a:solidFill>
              </a:rPr>
              <a:t>synchronized</a:t>
            </a:r>
            <a:r>
              <a:rPr lang="ru-RU" sz="1800" dirty="0" smtClean="0"/>
              <a:t>. </a:t>
            </a:r>
            <a:endParaRPr lang="en-US" sz="1800" dirty="0" smtClean="0"/>
          </a:p>
          <a:p>
            <a:pPr marL="265176" indent="-265176" algn="just" fontAlgn="auto">
              <a:spcAft>
                <a:spcPts val="0"/>
              </a:spcAft>
              <a:buNone/>
              <a:defRPr/>
            </a:pPr>
            <a:r>
              <a:rPr lang="ru-RU" sz="1800" dirty="0" smtClean="0"/>
              <a:t>Пока </a:t>
            </a:r>
            <a:r>
              <a:rPr lang="ru-RU" sz="1800" dirty="0" smtClean="0"/>
              <a:t>поток находится внутри синхронизированного метода, все другие потоки, пытающиеся вызвать его (или любой другой синхронизированный метод) на том же </a:t>
            </a:r>
            <a:r>
              <a:rPr lang="ru-RU" sz="1800" dirty="0" smtClean="0"/>
              <a:t>самом </a:t>
            </a:r>
            <a:r>
              <a:rPr lang="ru-RU" sz="1800" dirty="0" smtClean="0"/>
              <a:t>экземпляре, должны ждать. </a:t>
            </a:r>
            <a:endParaRPr lang="en-US" sz="1800" dirty="0" smtClean="0"/>
          </a:p>
          <a:p>
            <a:pPr marL="265176" indent="-265176" algn="just" fontAlgn="auto">
              <a:spcAft>
                <a:spcPts val="0"/>
              </a:spcAft>
              <a:buNone/>
              <a:defRPr/>
            </a:pPr>
            <a:r>
              <a:rPr lang="ru-RU" sz="1800" dirty="0" smtClean="0"/>
              <a:t>Чтобы </a:t>
            </a:r>
            <a:r>
              <a:rPr lang="ru-RU" sz="1800" dirty="0" smtClean="0"/>
              <a:t>выйти из монитора и оставить управление объектом следующему ожидающему потоку, владелец монитора просто возвращается из синхронизированного метода.</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a:t>
            </a:r>
            <a:endParaRPr lang="en-US" dirty="0"/>
          </a:p>
        </p:txBody>
      </p:sp>
      <p:sp>
        <p:nvSpPr>
          <p:cNvPr id="3" name="Содержимое 2"/>
          <p:cNvSpPr>
            <a:spLocks noGrp="1"/>
          </p:cNvSpPr>
          <p:nvPr>
            <p:ph idx="1"/>
          </p:nvPr>
        </p:nvSpPr>
        <p:spPr>
          <a:xfrm>
            <a:off x="914400" y="1484784"/>
            <a:ext cx="7315200" cy="4968552"/>
          </a:xfrm>
        </p:spPr>
        <p:txBody>
          <a:bodyPr>
            <a:normAutofit/>
          </a:bodyPr>
          <a:lstStyle/>
          <a:p>
            <a:pPr marL="265176" indent="-265176" algn="just" fontAlgn="auto">
              <a:spcAft>
                <a:spcPts val="0"/>
              </a:spcAft>
              <a:buNone/>
              <a:defRPr/>
            </a:pPr>
            <a:r>
              <a:rPr lang="ru-RU" sz="1800" dirty="0" smtClean="0"/>
              <a:t>Хотя определения синхронизированных методов внутри классов — это простые и эффективные средства достижения синхронизации, они не будут работать во всех случаях.</a:t>
            </a:r>
            <a:r>
              <a:rPr lang="en-US" sz="1800" dirty="0" smtClean="0"/>
              <a:t> </a:t>
            </a:r>
          </a:p>
          <a:p>
            <a:pPr marL="265176" indent="-265176" algn="just" fontAlgn="auto">
              <a:spcAft>
                <a:spcPts val="0"/>
              </a:spcAft>
              <a:buNone/>
              <a:defRPr/>
            </a:pPr>
            <a:r>
              <a:rPr lang="ru-RU" sz="1800" dirty="0" smtClean="0"/>
              <a:t>Например</a:t>
            </a:r>
            <a:r>
              <a:rPr lang="ru-RU" sz="1800" dirty="0" smtClean="0"/>
              <a:t>, вы хотите синхронизировать доступ к объектам класса, который не был разработан для многопоточного доступа. </a:t>
            </a:r>
            <a:r>
              <a:rPr lang="en-US" sz="1800" dirty="0" smtClean="0"/>
              <a:t> </a:t>
            </a:r>
            <a:r>
              <a:rPr lang="ru-RU" sz="1800" dirty="0" smtClean="0"/>
              <a:t>То есть класс не использует синхронизированные методы. </a:t>
            </a:r>
            <a:endParaRPr lang="en-US" sz="1800" dirty="0" smtClean="0"/>
          </a:p>
          <a:p>
            <a:pPr marL="265176" indent="-265176" algn="just" fontAlgn="auto">
              <a:spcAft>
                <a:spcPts val="0"/>
              </a:spcAft>
              <a:buNone/>
              <a:defRPr/>
            </a:pPr>
            <a:r>
              <a:rPr lang="ru-RU" sz="1800" dirty="0" smtClean="0"/>
              <a:t>Кроме </a:t>
            </a:r>
            <a:r>
              <a:rPr lang="ru-RU" sz="1800" dirty="0" smtClean="0"/>
              <a:t>того, этот класс был создан не вами, а третьим лицом, и вы не имеете доступа к исходному коду. </a:t>
            </a:r>
            <a:endParaRPr lang="en-US" sz="1800" dirty="0" smtClean="0"/>
          </a:p>
          <a:p>
            <a:pPr marL="265176" indent="-265176" algn="just" fontAlgn="auto">
              <a:spcAft>
                <a:spcPts val="0"/>
              </a:spcAft>
              <a:buNone/>
              <a:defRPr/>
            </a:pPr>
            <a:r>
              <a:rPr lang="ru-RU" sz="1800" dirty="0" smtClean="0"/>
              <a:t>Таким </a:t>
            </a:r>
            <a:r>
              <a:rPr lang="ru-RU" sz="1800" dirty="0" smtClean="0"/>
              <a:t>образом, вы не можете добавлять спецификатор </a:t>
            </a:r>
            <a:r>
              <a:rPr lang="en-US" sz="1800" dirty="0" smtClean="0"/>
              <a:t>synchronized </a:t>
            </a:r>
            <a:r>
              <a:rPr lang="ru-RU" sz="1800" dirty="0" smtClean="0"/>
              <a:t>к соответствующим методам в классе. </a:t>
            </a:r>
            <a:endParaRPr lang="en-US" sz="1800" dirty="0" smtClean="0"/>
          </a:p>
          <a:p>
            <a:pPr marL="265176" indent="-265176" algn="just" fontAlgn="auto">
              <a:spcAft>
                <a:spcPts val="0"/>
              </a:spcAft>
              <a:buNone/>
              <a:defRPr/>
            </a:pPr>
            <a:r>
              <a:rPr lang="ru-RU" sz="1800" dirty="0" smtClean="0"/>
              <a:t>Решение </a:t>
            </a:r>
            <a:r>
              <a:rPr lang="ru-RU" sz="1800" dirty="0" smtClean="0"/>
              <a:t>данной проблемы весьма просто. Нужно поместить вызовы методов, определенных этим классом внутрь синхронизированного блока. </a:t>
            </a:r>
          </a:p>
          <a:p>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fontAlgn="auto">
              <a:spcAft>
                <a:spcPts val="0"/>
              </a:spcAft>
              <a:buNone/>
              <a:defRPr/>
            </a:pPr>
            <a:r>
              <a:rPr lang="ru-RU" dirty="0" smtClean="0"/>
              <a:t>Вот общая форма оператора </a:t>
            </a:r>
            <a:r>
              <a:rPr lang="en-US" dirty="0" smtClean="0"/>
              <a:t>synchronized</a:t>
            </a:r>
            <a:r>
              <a:rPr lang="ru-RU" dirty="0" smtClean="0"/>
              <a:t>:</a:t>
            </a:r>
            <a:endParaRPr lang="en-US" dirty="0" smtClean="0"/>
          </a:p>
          <a:p>
            <a:pPr marL="265113" indent="1890713" fontAlgn="auto">
              <a:spcAft>
                <a:spcPts val="0"/>
              </a:spcAft>
              <a:buFont typeface="Wingdings 2"/>
              <a:buNone/>
              <a:defRPr/>
            </a:pPr>
            <a:r>
              <a:rPr lang="en-US" b="1" dirty="0" smtClean="0"/>
              <a:t>synchronized</a:t>
            </a:r>
            <a:r>
              <a:rPr lang="ru-RU" b="1" dirty="0" smtClean="0"/>
              <a:t>(</a:t>
            </a:r>
            <a:r>
              <a:rPr lang="en-US" b="1" i="1" dirty="0" smtClean="0"/>
              <a:t>object</a:t>
            </a:r>
            <a:r>
              <a:rPr lang="ru-RU" b="1" i="1" dirty="0" smtClean="0"/>
              <a:t>) </a:t>
            </a:r>
            <a:r>
              <a:rPr lang="ru-RU" b="1" dirty="0" smtClean="0"/>
              <a:t>{</a:t>
            </a:r>
            <a:endParaRPr lang="ru-RU" dirty="0" smtClean="0"/>
          </a:p>
          <a:p>
            <a:pPr marL="265113" indent="1890713" fontAlgn="auto">
              <a:spcAft>
                <a:spcPts val="0"/>
              </a:spcAft>
              <a:buFont typeface="Wingdings 2"/>
              <a:buNone/>
              <a:defRPr/>
            </a:pPr>
            <a:r>
              <a:rPr lang="ru-RU" b="1" dirty="0" smtClean="0"/>
              <a:t>// операторы для синхронизации</a:t>
            </a:r>
            <a:endParaRPr lang="ru-RU" dirty="0" smtClean="0"/>
          </a:p>
          <a:p>
            <a:pPr marL="265113" indent="1890713" fontAlgn="auto">
              <a:spcAft>
                <a:spcPts val="0"/>
              </a:spcAft>
              <a:buFont typeface="Wingdings 2"/>
              <a:buNone/>
              <a:defRPr/>
            </a:pPr>
            <a:r>
              <a:rPr lang="ru-RU" b="1" dirty="0" smtClean="0"/>
              <a:t>}</a:t>
            </a:r>
            <a:endParaRPr lang="en-US" b="1" dirty="0" smtClean="0"/>
          </a:p>
          <a:p>
            <a:pPr marL="265176" indent="-265176" fontAlgn="auto">
              <a:spcAft>
                <a:spcPts val="0"/>
              </a:spcAft>
              <a:buNone/>
              <a:defRPr/>
            </a:pPr>
            <a:r>
              <a:rPr lang="ru-RU" dirty="0" smtClean="0"/>
              <a:t>где </a:t>
            </a:r>
            <a:r>
              <a:rPr lang="en-US" i="1" dirty="0" smtClean="0"/>
              <a:t>object </a:t>
            </a:r>
            <a:r>
              <a:rPr lang="ru-RU" i="1" dirty="0" smtClean="0"/>
              <a:t>— </a:t>
            </a:r>
            <a:r>
              <a:rPr lang="ru-RU" dirty="0" smtClean="0"/>
              <a:t>ссылка на объект, который нужно синхронизировать. </a:t>
            </a:r>
            <a:endParaRPr lang="en-US" dirty="0" smtClean="0"/>
          </a:p>
          <a:p>
            <a:pPr marL="265176" indent="-265176" fontAlgn="auto">
              <a:spcAft>
                <a:spcPts val="0"/>
              </a:spcAft>
              <a:buNone/>
              <a:defRPr/>
            </a:pPr>
            <a:r>
              <a:rPr lang="ru-RU" dirty="0" smtClean="0"/>
              <a:t>Если </a:t>
            </a:r>
            <a:r>
              <a:rPr lang="ru-RU" dirty="0" smtClean="0"/>
              <a:t>нужно синхронизировать одиночный оператор, то фигурные скобки можно опустить. </a:t>
            </a:r>
            <a:endParaRPr lang="en-US" dirty="0" smtClean="0"/>
          </a:p>
          <a:p>
            <a:pPr marL="265176" indent="-265176" fontAlgn="auto">
              <a:spcAft>
                <a:spcPts val="0"/>
              </a:spcAft>
              <a:buNone/>
              <a:defRPr/>
            </a:pPr>
            <a:r>
              <a:rPr lang="ru-RU" dirty="0" smtClean="0"/>
              <a:t>Блок </a:t>
            </a:r>
            <a:r>
              <a:rPr lang="ru-RU" dirty="0" smtClean="0"/>
              <a:t>гарантирует, что вызов метода, который является членом объекта </a:t>
            </a:r>
            <a:r>
              <a:rPr lang="en-US" i="1" dirty="0" smtClean="0"/>
              <a:t>object</a:t>
            </a:r>
            <a:r>
              <a:rPr lang="ru-RU" i="1" dirty="0" smtClean="0"/>
              <a:t>, </a:t>
            </a:r>
            <a:r>
              <a:rPr lang="ru-RU" dirty="0" smtClean="0"/>
              <a:t>происходит только после того, как текущий поток успешно ввел монитор объекта.</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412776"/>
            <a:ext cx="6347714" cy="4628587"/>
          </a:xfrm>
        </p:spPr>
        <p:txBody>
          <a:bodyPr>
            <a:normAutofit/>
          </a:bodyPr>
          <a:lstStyle/>
          <a:p>
            <a:pPr marL="265176" indent="-265176" algn="just" fontAlgn="auto">
              <a:spcAft>
                <a:spcPts val="0"/>
              </a:spcAft>
              <a:buNone/>
              <a:defRPr/>
            </a:pPr>
            <a:r>
              <a:rPr lang="ru-RU" sz="1800" dirty="0" smtClean="0"/>
              <a:t>Вы можете достичь более тонкого уровня управления через </a:t>
            </a:r>
            <a:r>
              <a:rPr lang="ru-RU" sz="1800" i="1" dirty="0" smtClean="0"/>
              <a:t>связь между процессами. </a:t>
            </a:r>
            <a:endParaRPr lang="en-US" sz="1800" i="1" dirty="0" smtClean="0"/>
          </a:p>
          <a:p>
            <a:pPr marL="265176" indent="-265176" algn="just" fontAlgn="auto">
              <a:spcAft>
                <a:spcPts val="0"/>
              </a:spcAft>
              <a:buNone/>
              <a:defRPr/>
            </a:pPr>
            <a:r>
              <a:rPr lang="ru-RU" sz="1800" dirty="0" smtClean="0"/>
              <a:t>Многопоточность </a:t>
            </a:r>
            <a:r>
              <a:rPr lang="ru-RU" sz="1800" dirty="0" smtClean="0"/>
              <a:t>заменяет программирование цикла событий, делением задач на дискретные и логические модули. </a:t>
            </a:r>
            <a:endParaRPr lang="en-US" sz="1800" dirty="0" smtClean="0"/>
          </a:p>
          <a:p>
            <a:pPr marL="265176" indent="-265176" algn="just" fontAlgn="auto">
              <a:spcAft>
                <a:spcPts val="0"/>
              </a:spcAft>
              <a:buNone/>
              <a:defRPr/>
            </a:pPr>
            <a:r>
              <a:rPr lang="ru-RU" sz="1800" dirty="0" smtClean="0"/>
              <a:t>Потоки </a:t>
            </a:r>
            <a:r>
              <a:rPr lang="ru-RU" sz="1800" dirty="0" smtClean="0"/>
              <a:t>также обеспечивают и второе преимущество — они отменяют опрос. Опрос обычно реализуется циклом, который используется для повторяющейся проверки некоторого условия. </a:t>
            </a:r>
            <a:endParaRPr lang="en-US" sz="1800" dirty="0" smtClean="0"/>
          </a:p>
          <a:p>
            <a:pPr marL="265176" indent="-265176" algn="just" fontAlgn="auto">
              <a:spcAft>
                <a:spcPts val="0"/>
              </a:spcAft>
              <a:buNone/>
              <a:defRPr/>
            </a:pPr>
            <a:r>
              <a:rPr lang="ru-RU" sz="1800" dirty="0" smtClean="0"/>
              <a:t>Как </a:t>
            </a:r>
            <a:r>
              <a:rPr lang="ru-RU" sz="1800" dirty="0" smtClean="0"/>
              <a:t>только условие становится истинным, предпринимается соответствующее действие. На этом теряется время </a:t>
            </a:r>
            <a:r>
              <a:rPr lang="en-US" sz="1800" dirty="0" smtClean="0"/>
              <a:t>CPU</a:t>
            </a:r>
            <a:r>
              <a:rPr lang="ru-RU" sz="1800" dirty="0" smtClean="0"/>
              <a:t>. </a:t>
            </a:r>
            <a:endParaRPr lang="en-US" sz="1800" dirty="0" smtClean="0"/>
          </a:p>
          <a:p>
            <a:pPr marL="265176" indent="-265176" fontAlgn="auto">
              <a:spcAft>
                <a:spcPts val="0"/>
              </a:spcAft>
              <a:buFont typeface="Wingdings 2"/>
              <a:buChar char=""/>
              <a:defRPr/>
            </a:pPr>
            <a:endParaRPr lang="ru-RU" sz="1800" dirty="0" smtClean="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a:t>
            </a:r>
            <a:endParaRPr lang="en-US" dirty="0"/>
          </a:p>
        </p:txBody>
      </p:sp>
      <p:sp>
        <p:nvSpPr>
          <p:cNvPr id="3" name="Содержимое 2"/>
          <p:cNvSpPr>
            <a:spLocks noGrp="1"/>
          </p:cNvSpPr>
          <p:nvPr>
            <p:ph idx="1"/>
          </p:nvPr>
        </p:nvSpPr>
        <p:spPr>
          <a:xfrm>
            <a:off x="467544" y="1412776"/>
            <a:ext cx="7315200" cy="4607024"/>
          </a:xfrm>
        </p:spPr>
        <p:txBody>
          <a:bodyPr>
            <a:normAutofit/>
          </a:bodyPr>
          <a:lstStyle/>
          <a:p>
            <a:pPr marL="265176" indent="-265176" algn="just" fontAlgn="auto">
              <a:spcAft>
                <a:spcPts val="0"/>
              </a:spcAft>
              <a:buNone/>
              <a:defRPr/>
            </a:pPr>
            <a:r>
              <a:rPr lang="ru-RU" sz="1800" dirty="0" smtClean="0"/>
              <a:t>Например,</a:t>
            </a:r>
            <a:r>
              <a:rPr lang="en-US" sz="1800" dirty="0" smtClean="0"/>
              <a:t> </a:t>
            </a:r>
            <a:r>
              <a:rPr lang="ru-RU" sz="1800" dirty="0" smtClean="0"/>
              <a:t>рассмотрим классическую проблему организации очереди, где один поток производит некоторые данные, а другой — их потребляет. </a:t>
            </a:r>
            <a:endParaRPr lang="en-US" sz="1800" dirty="0" smtClean="0"/>
          </a:p>
          <a:p>
            <a:pPr marL="265176" indent="-265176" algn="just" fontAlgn="auto">
              <a:spcAft>
                <a:spcPts val="0"/>
              </a:spcAft>
              <a:buNone/>
              <a:defRPr/>
            </a:pPr>
            <a:r>
              <a:rPr lang="ru-RU" sz="1800" dirty="0" smtClean="0"/>
              <a:t>Предположим</a:t>
            </a:r>
            <a:r>
              <a:rPr lang="ru-RU" sz="1800" dirty="0" smtClean="0"/>
              <a:t>, что, прежде чем генерировать большее количество данных, производитель должен ждать, пока потребитель не закончит свою работу. </a:t>
            </a:r>
            <a:endParaRPr lang="en-US" sz="1800" dirty="0" smtClean="0"/>
          </a:p>
          <a:p>
            <a:pPr marL="265176" indent="-265176" algn="just" fontAlgn="auto">
              <a:spcAft>
                <a:spcPts val="0"/>
              </a:spcAft>
              <a:buNone/>
              <a:defRPr/>
            </a:pPr>
            <a:r>
              <a:rPr lang="ru-RU" sz="1800" dirty="0" smtClean="0"/>
              <a:t>В </a:t>
            </a:r>
            <a:r>
              <a:rPr lang="ru-RU" sz="1800" dirty="0" smtClean="0"/>
              <a:t>системе же опроса, потребитель тратил бы впустую много циклов </a:t>
            </a:r>
            <a:r>
              <a:rPr lang="en-US" sz="1800" dirty="0" smtClean="0"/>
              <a:t>CPU </a:t>
            </a:r>
            <a:r>
              <a:rPr lang="ru-RU" sz="1800" dirty="0" smtClean="0"/>
              <a:t>на ожидание конца работы производителя. Как только производитель закончил свою работу, он вынужден начать опрос, затрачивая много циклов </a:t>
            </a:r>
            <a:r>
              <a:rPr lang="en-US" sz="1800" dirty="0" smtClean="0"/>
              <a:t>CPU </a:t>
            </a:r>
            <a:r>
              <a:rPr lang="ru-RU" sz="1800" dirty="0" smtClean="0"/>
              <a:t>на ожидание конца работы потребителя. Ясно, что такая ситуация нежелательна.</a:t>
            </a:r>
            <a:endParaRPr lang="en-US" sz="1800" dirty="0" smtClean="0"/>
          </a:p>
          <a:p>
            <a:pPr marL="265176" indent="-265176" algn="just" fontAlgn="auto">
              <a:spcAft>
                <a:spcPts val="0"/>
              </a:spcAft>
              <a:buNone/>
              <a:defRPr/>
            </a:pPr>
            <a:r>
              <a:rPr lang="ru-RU" sz="1800" dirty="0" smtClean="0"/>
              <a:t>Чтобы </a:t>
            </a:r>
            <a:r>
              <a:rPr lang="ru-RU" sz="1800" dirty="0" smtClean="0"/>
              <a:t>устранить опросы, </a:t>
            </a:r>
            <a:r>
              <a:rPr lang="en-US" sz="1800" dirty="0" smtClean="0"/>
              <a:t>Java </a:t>
            </a:r>
            <a:r>
              <a:rPr lang="ru-RU" sz="1800" dirty="0" smtClean="0"/>
              <a:t>содержит изящный механизм </a:t>
            </a:r>
            <a:r>
              <a:rPr lang="ru-RU" sz="1800" dirty="0" err="1" smtClean="0"/>
              <a:t>межпроцессовой</a:t>
            </a:r>
            <a:r>
              <a:rPr lang="ru-RU" sz="1800" dirty="0" smtClean="0"/>
              <a:t> связи через методы </a:t>
            </a:r>
            <a:r>
              <a:rPr lang="en-US" sz="1800" b="1" dirty="0" smtClean="0">
                <a:solidFill>
                  <a:schemeClr val="accent1">
                    <a:lumMod val="75000"/>
                  </a:schemeClr>
                </a:solidFill>
              </a:rPr>
              <a:t>wait</a:t>
            </a:r>
            <a:r>
              <a:rPr lang="ru-RU" sz="1800" b="1" dirty="0" smtClean="0">
                <a:solidFill>
                  <a:schemeClr val="accent1">
                    <a:lumMod val="75000"/>
                  </a:schemeClr>
                </a:solidFill>
              </a:rPr>
              <a:t>(), </a:t>
            </a:r>
            <a:r>
              <a:rPr lang="en-US" sz="1800" b="1" dirty="0" smtClean="0">
                <a:solidFill>
                  <a:schemeClr val="accent1">
                    <a:lumMod val="75000"/>
                  </a:schemeClr>
                </a:solidFill>
              </a:rPr>
              <a:t>notify</a:t>
            </a:r>
            <a:r>
              <a:rPr lang="ru-RU" sz="1800" b="1" dirty="0" smtClean="0">
                <a:solidFill>
                  <a:schemeClr val="accent1">
                    <a:lumMod val="75000"/>
                  </a:schemeClr>
                </a:solidFill>
              </a:rPr>
              <a:t>() и </a:t>
            </a:r>
            <a:r>
              <a:rPr lang="en-US" sz="1800" b="1" dirty="0" err="1" smtClean="0">
                <a:solidFill>
                  <a:schemeClr val="accent1">
                    <a:lumMod val="75000"/>
                  </a:schemeClr>
                </a:solidFill>
              </a:rPr>
              <a:t>notifyAll</a:t>
            </a:r>
            <a:r>
              <a:rPr lang="en-US" sz="1800" b="1" dirty="0" smtClean="0">
                <a:solidFill>
                  <a:schemeClr val="accent1">
                    <a:lumMod val="75000"/>
                  </a:schemeClr>
                </a:solidFill>
              </a:rPr>
              <a:t>()</a:t>
            </a:r>
            <a:r>
              <a:rPr lang="ru-RU" sz="1800" dirty="0" smtClean="0"/>
              <a:t>. Они реализованы как </a:t>
            </a:r>
            <a:r>
              <a:rPr lang="en-US" sz="1800" dirty="0" smtClean="0"/>
              <a:t>final</a:t>
            </a:r>
            <a:r>
              <a:rPr lang="ru-RU" sz="1800" dirty="0" smtClean="0"/>
              <a:t>-методы в классе </a:t>
            </a:r>
            <a:r>
              <a:rPr lang="en-US" sz="1800" dirty="0" smtClean="0"/>
              <a:t>object</a:t>
            </a:r>
            <a:r>
              <a:rPr lang="ru-RU" sz="1800" dirty="0" smtClean="0"/>
              <a:t>, поэтому доступны всем классам</a:t>
            </a:r>
          </a:p>
          <a:p>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a:t>
            </a:r>
            <a:endParaRPr lang="en-US" dirty="0"/>
          </a:p>
        </p:txBody>
      </p:sp>
      <p:sp>
        <p:nvSpPr>
          <p:cNvPr id="3" name="Содержимое 2"/>
          <p:cNvSpPr>
            <a:spLocks noGrp="1"/>
          </p:cNvSpPr>
          <p:nvPr>
            <p:ph idx="1"/>
          </p:nvPr>
        </p:nvSpPr>
        <p:spPr>
          <a:xfrm>
            <a:off x="323528" y="1340768"/>
            <a:ext cx="7315200" cy="4679032"/>
          </a:xfrm>
        </p:spPr>
        <p:txBody>
          <a:bodyPr>
            <a:normAutofit fontScale="92500" lnSpcReduction="10000"/>
          </a:bodyPr>
          <a:lstStyle/>
          <a:p>
            <a:pPr marL="990600" indent="-358775" algn="just"/>
            <a:r>
              <a:rPr lang="en-US" sz="1800" b="1" dirty="0" smtClean="0">
                <a:solidFill>
                  <a:schemeClr val="accent1">
                    <a:lumMod val="75000"/>
                  </a:schemeClr>
                </a:solidFill>
              </a:rPr>
              <a:t>wait </a:t>
            </a:r>
            <a:r>
              <a:rPr lang="ru-RU" sz="1800" b="1" dirty="0" smtClean="0">
                <a:solidFill>
                  <a:schemeClr val="accent1">
                    <a:lumMod val="75000"/>
                  </a:schemeClr>
                </a:solidFill>
              </a:rPr>
              <a:t>()   </a:t>
            </a:r>
            <a:r>
              <a:rPr lang="ru-RU" sz="1800" dirty="0" smtClean="0"/>
              <a:t>сообщает вызывающему потоку, что нужно уступить монитор и переходить в режим ожидания ("спячки"), пока некоторый другой поток не введет тот же монитор и не вызовет </a:t>
            </a:r>
            <a:r>
              <a:rPr lang="en-US" sz="1800" dirty="0" smtClean="0"/>
              <a:t>notify </a:t>
            </a:r>
            <a:r>
              <a:rPr lang="ru-RU" sz="1800" dirty="0" smtClean="0"/>
              <a:t>();</a:t>
            </a:r>
          </a:p>
          <a:p>
            <a:pPr marL="990600" indent="-358775" algn="just"/>
            <a:r>
              <a:rPr lang="en-US" sz="1800" b="1" dirty="0" smtClean="0">
                <a:solidFill>
                  <a:schemeClr val="accent1">
                    <a:lumMod val="75000"/>
                  </a:schemeClr>
                </a:solidFill>
              </a:rPr>
              <a:t>notify </a:t>
            </a:r>
            <a:r>
              <a:rPr lang="ru-RU" sz="1800" b="1" dirty="0" smtClean="0">
                <a:solidFill>
                  <a:schemeClr val="accent1">
                    <a:lumMod val="75000"/>
                  </a:schemeClr>
                </a:solidFill>
              </a:rPr>
              <a:t>()  </a:t>
            </a:r>
            <a:r>
              <a:rPr lang="ru-RU" sz="1800" dirty="0" smtClean="0"/>
              <a:t>"пробуждает" первый поток (который вызвал </a:t>
            </a:r>
            <a:r>
              <a:rPr lang="en-US" sz="1800" dirty="0" smtClean="0"/>
              <a:t>wait </a:t>
            </a:r>
            <a:r>
              <a:rPr lang="ru-RU" sz="1800" dirty="0" smtClean="0"/>
              <a:t>()) на том же самом объекте;</a:t>
            </a:r>
          </a:p>
          <a:p>
            <a:pPr marL="990600" indent="-358775" algn="just"/>
            <a:r>
              <a:rPr lang="en-US" sz="1800" b="1" dirty="0" err="1" smtClean="0">
                <a:solidFill>
                  <a:schemeClr val="accent1">
                    <a:lumMod val="75000"/>
                  </a:schemeClr>
                </a:solidFill>
              </a:rPr>
              <a:t>notifyAll</a:t>
            </a:r>
            <a:r>
              <a:rPr lang="en-US" sz="1800" b="1" dirty="0" smtClean="0">
                <a:solidFill>
                  <a:schemeClr val="accent1">
                    <a:lumMod val="75000"/>
                  </a:schemeClr>
                </a:solidFill>
              </a:rPr>
              <a:t>() </a:t>
            </a:r>
            <a:r>
              <a:rPr lang="ru-RU" sz="1800" dirty="0" smtClean="0"/>
              <a:t>пробуждает все потоки, которые вызывали </a:t>
            </a:r>
            <a:r>
              <a:rPr lang="en-US" sz="1800" dirty="0" smtClean="0"/>
              <a:t>wait ()</a:t>
            </a:r>
            <a:r>
              <a:rPr lang="ru-RU" sz="1800" dirty="0" smtClean="0"/>
              <a:t> на том же самом объекте. Первым будет выполняться самый высокоприоритетный поток.</a:t>
            </a:r>
            <a:endParaRPr lang="en-US" sz="1800" dirty="0" smtClean="0"/>
          </a:p>
          <a:p>
            <a:pPr>
              <a:lnSpc>
                <a:spcPct val="80000"/>
              </a:lnSpc>
              <a:buFont typeface="Wingdings" pitchFamily="2" charset="2"/>
              <a:buChar char="Ø"/>
            </a:pPr>
            <a:endParaRPr lang="en-US" sz="1800" dirty="0" smtClean="0"/>
          </a:p>
          <a:p>
            <a:pPr>
              <a:lnSpc>
                <a:spcPct val="80000"/>
              </a:lnSpc>
              <a:buNone/>
            </a:pPr>
            <a:r>
              <a:rPr lang="ru-RU" sz="1800" dirty="0" smtClean="0"/>
              <a:t>Эти </a:t>
            </a:r>
            <a:r>
              <a:rPr lang="ru-RU" sz="1800" dirty="0" smtClean="0"/>
              <a:t>методы объявляются в классе </a:t>
            </a:r>
            <a:r>
              <a:rPr lang="en-US" sz="1800" dirty="0" smtClean="0"/>
              <a:t>Object </a:t>
            </a:r>
            <a:r>
              <a:rPr lang="ru-RU" sz="1800" dirty="0" smtClean="0"/>
              <a:t>в следующей форме:</a:t>
            </a:r>
            <a:endParaRPr lang="en-US" sz="1800" dirty="0" smtClean="0"/>
          </a:p>
          <a:p>
            <a:pPr>
              <a:lnSpc>
                <a:spcPct val="80000"/>
              </a:lnSpc>
              <a:buNone/>
            </a:pPr>
            <a:endParaRPr lang="ru-RU" sz="1800" dirty="0" smtClean="0"/>
          </a:p>
          <a:p>
            <a:pPr marL="1698625" indent="-349250">
              <a:lnSpc>
                <a:spcPct val="80000"/>
              </a:lnSpc>
            </a:pPr>
            <a:r>
              <a:rPr lang="en-US" sz="1800" b="1" dirty="0" smtClean="0"/>
              <a:t>final void wait() throws </a:t>
            </a:r>
            <a:r>
              <a:rPr lang="en-US" sz="1800" b="1" dirty="0" err="1" smtClean="0"/>
              <a:t>InterruptedException</a:t>
            </a:r>
            <a:r>
              <a:rPr lang="en-US" sz="1800" b="1" dirty="0" smtClean="0"/>
              <a:t> </a:t>
            </a:r>
          </a:p>
          <a:p>
            <a:pPr marL="1698625" indent="-349250">
              <a:lnSpc>
                <a:spcPct val="80000"/>
              </a:lnSpc>
            </a:pPr>
            <a:r>
              <a:rPr lang="en-US" sz="1800" b="1" dirty="0" smtClean="0"/>
              <a:t>final void notify() </a:t>
            </a:r>
          </a:p>
          <a:p>
            <a:pPr marL="1698625" indent="-349250">
              <a:lnSpc>
                <a:spcPct val="80000"/>
              </a:lnSpc>
            </a:pPr>
            <a:r>
              <a:rPr lang="en-US" sz="1800" b="1" dirty="0" smtClean="0"/>
              <a:t>final void </a:t>
            </a:r>
            <a:r>
              <a:rPr lang="en-US" sz="1800" b="1" dirty="0" err="1" smtClean="0"/>
              <a:t>notifyAll</a:t>
            </a:r>
            <a:r>
              <a:rPr lang="en-US" sz="1800" b="1" dirty="0" smtClean="0"/>
              <a:t>()</a:t>
            </a:r>
            <a:endParaRPr lang="ru-RU" sz="1800" b="1" dirty="0" smtClean="0"/>
          </a:p>
          <a:p>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587152"/>
          </a:xfrm>
        </p:spPr>
        <p:txBody>
          <a:bodyPr>
            <a:normAutofit fontScale="90000"/>
          </a:bodyPr>
          <a:lstStyle/>
          <a:p>
            <a:r>
              <a:rPr lang="ru-RU" dirty="0" smtClean="0"/>
              <a:t>Синхронизация</a:t>
            </a:r>
            <a:endParaRPr lang="en-US" dirty="0"/>
          </a:p>
        </p:txBody>
      </p:sp>
      <p:sp>
        <p:nvSpPr>
          <p:cNvPr id="3" name="Содержимое 2"/>
          <p:cNvSpPr>
            <a:spLocks noGrp="1"/>
          </p:cNvSpPr>
          <p:nvPr>
            <p:ph idx="1"/>
          </p:nvPr>
        </p:nvSpPr>
        <p:spPr>
          <a:xfrm>
            <a:off x="609599" y="1196752"/>
            <a:ext cx="6347714" cy="4844611"/>
          </a:xfrm>
        </p:spPr>
        <p:txBody>
          <a:bodyPr>
            <a:normAutofit/>
          </a:bodyPr>
          <a:lstStyle/>
          <a:p>
            <a:pPr marL="265176" indent="-265176" algn="just" fontAlgn="auto">
              <a:spcAft>
                <a:spcPts val="0"/>
              </a:spcAft>
              <a:buNone/>
              <a:defRPr/>
            </a:pPr>
            <a:r>
              <a:rPr lang="ru-RU" sz="1800" dirty="0" smtClean="0"/>
              <a:t>Специальный тип ошибки, которую вам нужно избегать и которая специально относится к многозадачности, это — (взаимная) </a:t>
            </a:r>
            <a:r>
              <a:rPr lang="ru-RU" sz="1800" i="1" dirty="0" smtClean="0"/>
              <a:t>блокировка. </a:t>
            </a:r>
            <a:endParaRPr lang="en-US" sz="1800" i="1" dirty="0" smtClean="0"/>
          </a:p>
          <a:p>
            <a:pPr marL="265176" indent="-265176" algn="just" fontAlgn="auto">
              <a:spcAft>
                <a:spcPts val="0"/>
              </a:spcAft>
              <a:buNone/>
              <a:defRPr/>
            </a:pPr>
            <a:r>
              <a:rPr lang="ru-RU" sz="1800" dirty="0" smtClean="0"/>
              <a:t>Она </a:t>
            </a:r>
            <a:r>
              <a:rPr lang="ru-RU" sz="1800" dirty="0" smtClean="0"/>
              <a:t>происходит, когда два потока имеют циклическую зависимость от пары синхронизированных объектов. </a:t>
            </a:r>
            <a:endParaRPr lang="en-US" sz="1800" dirty="0" smtClean="0"/>
          </a:p>
          <a:p>
            <a:pPr marL="265176" indent="-265176" algn="just" fontAlgn="auto">
              <a:spcAft>
                <a:spcPts val="0"/>
              </a:spcAft>
              <a:buNone/>
              <a:defRPr/>
            </a:pPr>
            <a:r>
              <a:rPr lang="ru-RU" sz="1800" dirty="0" smtClean="0"/>
              <a:t>Например</a:t>
            </a:r>
            <a:r>
              <a:rPr lang="ru-RU" sz="1800" dirty="0" smtClean="0"/>
              <a:t>, предположим, что один поток вводит монитор в объект х, а другой поток вводит монитор в объект у. Если поток в </a:t>
            </a:r>
            <a:r>
              <a:rPr lang="ru-RU" sz="1800" dirty="0" err="1" smtClean="0"/>
              <a:t>х</a:t>
            </a:r>
            <a:r>
              <a:rPr lang="ru-RU" sz="1800" dirty="0" smtClean="0"/>
              <a:t> пробует вызвать любой синхронизированный метод объекта у, это приведет к блокировке, как и ожидается. </a:t>
            </a:r>
            <a:endParaRPr lang="en-US" sz="1800" dirty="0" smtClean="0"/>
          </a:p>
          <a:p>
            <a:pPr marL="265176" indent="-265176" algn="just" fontAlgn="auto">
              <a:spcAft>
                <a:spcPts val="0"/>
              </a:spcAft>
              <a:buNone/>
              <a:defRPr/>
            </a:pPr>
            <a:r>
              <a:rPr lang="ru-RU" sz="1800" dirty="0" smtClean="0"/>
              <a:t>Однако </a:t>
            </a:r>
            <a:r>
              <a:rPr lang="ru-RU" sz="1800" dirty="0" smtClean="0"/>
              <a:t>если поток в у, в свою очередь, пробует вызвать любой синхронизированный метод объекта х, то он будет всегда ждать, т. к. для получения доступа к </a:t>
            </a:r>
            <a:r>
              <a:rPr lang="ru-RU" sz="1800" dirty="0" err="1" smtClean="0"/>
              <a:t>х</a:t>
            </a:r>
            <a:r>
              <a:rPr lang="ru-RU" sz="1800" dirty="0" smtClean="0"/>
              <a:t>, он был бы должен снять свою собственную блокировку с </a:t>
            </a:r>
            <a:r>
              <a:rPr lang="ru-RU" sz="1800" cap="small" dirty="0" smtClean="0"/>
              <a:t>у, </a:t>
            </a:r>
            <a:r>
              <a:rPr lang="ru-RU" sz="1800" dirty="0" smtClean="0"/>
              <a:t>чтобы первый поток мог завершиться. </a:t>
            </a:r>
            <a:endParaRPr lang="en-US" sz="1800" dirty="0" smtClean="0"/>
          </a:p>
          <a:p>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lstStyle/>
          <a:p>
            <a:pPr marL="265176" indent="-265176" fontAlgn="auto">
              <a:spcAft>
                <a:spcPts val="0"/>
              </a:spcAft>
              <a:buNone/>
              <a:defRPr/>
            </a:pPr>
            <a:r>
              <a:rPr lang="ru-RU" sz="1800" b="1" dirty="0" smtClean="0"/>
              <a:t>Взаимоблокировка</a:t>
            </a:r>
            <a:r>
              <a:rPr lang="ru-RU" sz="1800" dirty="0" smtClean="0"/>
              <a:t> — трудная ошибка для отладки по двум причинам:</a:t>
            </a:r>
            <a:endParaRPr lang="en-US" sz="1800" dirty="0" smtClean="0"/>
          </a:p>
          <a:p>
            <a:pPr marL="1077913" indent="-358775" algn="just">
              <a:spcBef>
                <a:spcPts val="1200"/>
              </a:spcBef>
              <a:defRPr/>
            </a:pPr>
            <a:r>
              <a:rPr lang="ru-RU" sz="1800" dirty="0" smtClean="0"/>
              <a:t>Вообще </a:t>
            </a:r>
            <a:r>
              <a:rPr lang="ru-RU" sz="1800" dirty="0" smtClean="0"/>
              <a:t>говоря, она происходит очень редко, когда интервалы временного квантования двух потоков находятся в определенном соотношении.</a:t>
            </a:r>
          </a:p>
          <a:p>
            <a:pPr marL="1077913" indent="-358775" algn="just">
              <a:spcBef>
                <a:spcPts val="1200"/>
              </a:spcBef>
              <a:defRPr/>
            </a:pPr>
            <a:r>
              <a:rPr lang="ru-RU" sz="1800" dirty="0" smtClean="0"/>
              <a:t>Она может включать больше двух потоков и синхронизированных объектов. </a:t>
            </a:r>
          </a:p>
          <a:p>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412776"/>
            <a:ext cx="6347714" cy="4628587"/>
          </a:xfrm>
        </p:spPr>
        <p:txBody>
          <a:bodyPr>
            <a:normAutofit/>
          </a:bodyPr>
          <a:lstStyle/>
          <a:p>
            <a:pPr marL="265176" indent="-265176" algn="just" fontAlgn="auto">
              <a:spcAft>
                <a:spcPts val="0"/>
              </a:spcAft>
              <a:buNone/>
              <a:defRPr/>
            </a:pPr>
            <a:r>
              <a:rPr lang="ru-RU" sz="1800" dirty="0" smtClean="0"/>
              <a:t>Приостановка выполнения потока иногда полезна.</a:t>
            </a:r>
            <a:endParaRPr lang="en-US" sz="1800" dirty="0" smtClean="0"/>
          </a:p>
          <a:p>
            <a:pPr marL="265176" indent="-265176" algn="just" fontAlgn="auto">
              <a:spcAft>
                <a:spcPts val="0"/>
              </a:spcAft>
              <a:buNone/>
              <a:defRPr/>
            </a:pPr>
            <a:r>
              <a:rPr lang="ru-RU" sz="1800" dirty="0" smtClean="0"/>
              <a:t> </a:t>
            </a:r>
            <a:r>
              <a:rPr lang="ru-RU" sz="1800" dirty="0" smtClean="0"/>
              <a:t>Например</a:t>
            </a:r>
            <a:r>
              <a:rPr lang="ru-RU" sz="1800" dirty="0" smtClean="0"/>
              <a:t>, отдельные потоки могут использоваться, чтобы отображать время дня. Если пользователь не хочет видеть отображения часов, то их поток может быть приостановлен. В любом случае приостановка потока — простое дело. После приостановки перезапуск потока также не сложен.</a:t>
            </a:r>
            <a:endParaRPr lang="en-US" sz="1800" dirty="0" smtClean="0"/>
          </a:p>
          <a:p>
            <a:pPr marL="265176" indent="-265176" algn="just" fontAlgn="auto">
              <a:spcAft>
                <a:spcPts val="0"/>
              </a:spcAft>
              <a:buNone/>
              <a:defRPr/>
            </a:pPr>
            <a:r>
              <a:rPr lang="ru-RU" sz="1800" dirty="0" smtClean="0"/>
              <a:t>Механизмы </a:t>
            </a:r>
            <a:r>
              <a:rPr lang="ru-RU" sz="1800" dirty="0" smtClean="0"/>
              <a:t>приостановки, остановки и возобновления потоков различны для </a:t>
            </a:r>
            <a:r>
              <a:rPr lang="en-US" sz="1800" dirty="0" smtClean="0"/>
              <a:t>Java </a:t>
            </a:r>
            <a:r>
              <a:rPr lang="ru-RU" sz="1800" dirty="0" smtClean="0"/>
              <a:t>2 и более ранних версий </a:t>
            </a:r>
            <a:r>
              <a:rPr lang="en-US" sz="1800" dirty="0" smtClean="0"/>
              <a:t>Java</a:t>
            </a:r>
            <a:r>
              <a:rPr lang="ru-RU" sz="1800" dirty="0" smtClean="0"/>
              <a:t>.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332656"/>
            <a:ext cx="6347713" cy="648072"/>
          </a:xfrm>
        </p:spPr>
        <p:txBody>
          <a:bodyPr/>
          <a:lstStyle/>
          <a:p>
            <a:r>
              <a:rPr lang="ru-RU" dirty="0" smtClean="0"/>
              <a:t>Понятие многопоточности</a:t>
            </a:r>
            <a:endParaRPr lang="en-US" dirty="0"/>
          </a:p>
        </p:txBody>
      </p:sp>
      <p:sp>
        <p:nvSpPr>
          <p:cNvPr id="3" name="Содержимое 2"/>
          <p:cNvSpPr>
            <a:spLocks noGrp="1"/>
          </p:cNvSpPr>
          <p:nvPr>
            <p:ph idx="1"/>
          </p:nvPr>
        </p:nvSpPr>
        <p:spPr>
          <a:xfrm>
            <a:off x="609599" y="980728"/>
            <a:ext cx="6347714" cy="5877272"/>
          </a:xfrm>
        </p:spPr>
        <p:txBody>
          <a:bodyPr>
            <a:noAutofit/>
          </a:bodyPr>
          <a:lstStyle/>
          <a:p>
            <a:pPr marL="265176" indent="-265176" algn="just">
              <a:buNone/>
              <a:defRPr/>
            </a:pPr>
            <a:r>
              <a:rPr lang="ru-RU" dirty="0" smtClean="0"/>
              <a:t>Исполнительная система </a:t>
            </a:r>
            <a:r>
              <a:rPr lang="en-US" dirty="0" smtClean="0"/>
              <a:t>Java </a:t>
            </a:r>
            <a:r>
              <a:rPr lang="ru-RU" dirty="0" smtClean="0"/>
              <a:t>во многом зависит от потоков, и все библиотеки классов разработаны с учетом </a:t>
            </a:r>
            <a:r>
              <a:rPr lang="ru-RU" dirty="0" err="1" smtClean="0"/>
              <a:t>многопоточности</a:t>
            </a:r>
            <a:r>
              <a:rPr lang="ru-RU" dirty="0" smtClean="0"/>
              <a:t>. </a:t>
            </a:r>
          </a:p>
          <a:p>
            <a:pPr marL="265176" indent="-265176" algn="just">
              <a:buNone/>
              <a:defRPr/>
            </a:pPr>
            <a:r>
              <a:rPr lang="en-US" dirty="0" smtClean="0"/>
              <a:t>Java </a:t>
            </a:r>
            <a:r>
              <a:rPr lang="ru-RU" dirty="0" smtClean="0"/>
              <a:t>использует потоки для обеспечения асинхронности во всей среде. </a:t>
            </a:r>
          </a:p>
          <a:p>
            <a:pPr marL="265176" indent="-265176" algn="just" fontAlgn="auto">
              <a:spcAft>
                <a:spcPts val="0"/>
              </a:spcAft>
              <a:buNone/>
              <a:defRPr/>
            </a:pPr>
            <a:r>
              <a:rPr lang="ru-RU" b="1" dirty="0" smtClean="0">
                <a:solidFill>
                  <a:schemeClr val="accent1">
                    <a:lumMod val="75000"/>
                  </a:schemeClr>
                </a:solidFill>
              </a:rPr>
              <a:t>Ценность многопоточной </a:t>
            </a:r>
            <a:r>
              <a:rPr lang="ru-RU" dirty="0" smtClean="0"/>
              <a:t>среды лучше понимается по контрасту с ее аналогом. </a:t>
            </a:r>
          </a:p>
          <a:p>
            <a:pPr marL="265176" indent="-265176" algn="just" fontAlgn="auto">
              <a:spcAft>
                <a:spcPts val="0"/>
              </a:spcAft>
              <a:defRPr/>
            </a:pPr>
            <a:r>
              <a:rPr lang="ru-RU" dirty="0" smtClean="0"/>
              <a:t>Однопоточные системы используют подход, называемый </a:t>
            </a:r>
            <a:r>
              <a:rPr lang="ru-RU" i="1" dirty="0" smtClean="0"/>
              <a:t>циклом событий с опросом </a:t>
            </a:r>
            <a:r>
              <a:rPr lang="ru-RU" dirty="0" smtClean="0"/>
              <a:t>(</a:t>
            </a:r>
            <a:r>
              <a:rPr lang="en-US" dirty="0" smtClean="0"/>
              <a:t>event loop with polling</a:t>
            </a:r>
            <a:r>
              <a:rPr lang="ru-RU" dirty="0" smtClean="0"/>
              <a:t>). В этой модели, единственный поток управления выполняется в бесконечном цикле, опрашивая единственную очередь событий, чтобы решить, что делать дальше. Как только этот механизм опроса возвращает сигнал готовности сетевого файла готов для чтения, цикл событий передает управление соответствующему обработчику событий. До возврата из этого обработчика в системе ничего больше случиться не может.</a:t>
            </a:r>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265176" indent="-265176" algn="just" fontAlgn="auto">
              <a:spcAft>
                <a:spcPts val="0"/>
              </a:spcAft>
              <a:buNone/>
              <a:defRPr/>
            </a:pPr>
            <a:r>
              <a:rPr lang="ru-RU" sz="1800" dirty="0" smtClean="0"/>
              <a:t>До </a:t>
            </a:r>
            <a:r>
              <a:rPr lang="en-US" sz="1800" dirty="0" smtClean="0"/>
              <a:t>Java </a:t>
            </a:r>
            <a:r>
              <a:rPr lang="ru-RU" sz="1800" dirty="0" smtClean="0"/>
              <a:t>2 для приостановки и перезапуска выполнения потока программа использовала методы </a:t>
            </a:r>
            <a:r>
              <a:rPr lang="en-US" sz="1800" b="1" dirty="0" smtClean="0">
                <a:solidFill>
                  <a:schemeClr val="accent1">
                    <a:lumMod val="75000"/>
                  </a:schemeClr>
                </a:solidFill>
              </a:rPr>
              <a:t>suspend </a:t>
            </a:r>
            <a:r>
              <a:rPr lang="ru-RU" sz="1800" b="1" dirty="0" smtClean="0">
                <a:solidFill>
                  <a:schemeClr val="accent1">
                    <a:lumMod val="75000"/>
                  </a:schemeClr>
                </a:solidFill>
              </a:rPr>
              <a:t>() </a:t>
            </a:r>
            <a:r>
              <a:rPr lang="ru-RU" sz="1800" dirty="0" smtClean="0"/>
              <a:t>и </a:t>
            </a:r>
            <a:r>
              <a:rPr lang="en-US" sz="1800" b="1" dirty="0" smtClean="0">
                <a:solidFill>
                  <a:schemeClr val="accent1">
                    <a:lumMod val="75000"/>
                  </a:schemeClr>
                </a:solidFill>
              </a:rPr>
              <a:t>resume </a:t>
            </a:r>
            <a:r>
              <a:rPr lang="ru-RU" sz="1800" b="1" dirty="0" smtClean="0">
                <a:solidFill>
                  <a:schemeClr val="accent1">
                    <a:lumMod val="75000"/>
                  </a:schemeClr>
                </a:solidFill>
              </a:rPr>
              <a:t>(), </a:t>
            </a:r>
            <a:r>
              <a:rPr lang="ru-RU" sz="1800" dirty="0" smtClean="0"/>
              <a:t>которые определены в классе </a:t>
            </a:r>
            <a:r>
              <a:rPr lang="en-US" sz="1800" b="1" dirty="0" smtClean="0">
                <a:solidFill>
                  <a:schemeClr val="accent1">
                    <a:lumMod val="75000"/>
                  </a:schemeClr>
                </a:solidFill>
              </a:rPr>
              <a:t>Thread</a:t>
            </a:r>
            <a:r>
              <a:rPr lang="ru-RU" sz="1800" dirty="0" smtClean="0"/>
              <a:t>. Они имеют такую форму</a:t>
            </a:r>
            <a:r>
              <a:rPr lang="en-US" sz="1800" dirty="0" smtClean="0"/>
              <a:t>:</a:t>
            </a:r>
          </a:p>
          <a:p>
            <a:pPr marL="265176" indent="-265176" algn="ctr">
              <a:buNone/>
              <a:defRPr/>
            </a:pPr>
            <a:r>
              <a:rPr lang="en-US" sz="1800" b="1" dirty="0" smtClean="0"/>
              <a:t>final </a:t>
            </a:r>
            <a:r>
              <a:rPr lang="en-US" sz="1800" b="1" dirty="0" smtClean="0"/>
              <a:t>void suspend() </a:t>
            </a:r>
          </a:p>
          <a:p>
            <a:pPr marL="265176" indent="-265176" algn="ctr">
              <a:buNone/>
              <a:defRPr/>
            </a:pPr>
            <a:r>
              <a:rPr lang="en-US" sz="1800" b="1" dirty="0" smtClean="0"/>
              <a:t>final void resume()</a:t>
            </a:r>
          </a:p>
          <a:p>
            <a:pPr marL="265176" indent="-265176" algn="just" fontAlgn="auto">
              <a:spcAft>
                <a:spcPts val="0"/>
              </a:spcAft>
              <a:buNone/>
              <a:defRPr/>
            </a:pPr>
            <a:r>
              <a:rPr lang="ru-RU" sz="1800" dirty="0" smtClean="0"/>
              <a:t>Класс </a:t>
            </a:r>
            <a:r>
              <a:rPr lang="en-US" sz="1800" dirty="0" smtClean="0"/>
              <a:t>Thread </a:t>
            </a:r>
            <a:r>
              <a:rPr lang="ru-RU" sz="1800" dirty="0" smtClean="0"/>
              <a:t>также определяет метод с именем </a:t>
            </a:r>
            <a:r>
              <a:rPr lang="en-US" sz="1800" dirty="0" smtClean="0"/>
              <a:t>stop()</a:t>
            </a:r>
            <a:r>
              <a:rPr lang="ru-RU" sz="1800" dirty="0" smtClean="0"/>
              <a:t>, который останавливает поток. Его сигнатура имеет следующий вид:</a:t>
            </a:r>
            <a:endParaRPr lang="en-US" sz="1800" dirty="0" smtClean="0"/>
          </a:p>
          <a:p>
            <a:pPr marL="265176" indent="-265176" algn="ctr">
              <a:buNone/>
              <a:defRPr/>
            </a:pPr>
            <a:r>
              <a:rPr lang="en-US" sz="1800" b="1" dirty="0" smtClean="0"/>
              <a:t>void </a:t>
            </a:r>
            <a:r>
              <a:rPr lang="en-US" sz="1800" b="1" dirty="0" smtClean="0"/>
              <a:t>stop</a:t>
            </a:r>
            <a:r>
              <a:rPr lang="ru-RU" sz="1800" b="1" dirty="0" smtClean="0"/>
              <a:t>()</a:t>
            </a:r>
            <a:endParaRPr lang="en-US" sz="1800" b="1" dirty="0" smtClean="0"/>
          </a:p>
          <a:p>
            <a:pPr marL="265176" indent="-265176" algn="just" fontAlgn="auto">
              <a:spcAft>
                <a:spcPts val="0"/>
              </a:spcAft>
              <a:buNone/>
              <a:defRPr/>
            </a:pPr>
            <a:r>
              <a:rPr lang="ru-RU" sz="1800" dirty="0" smtClean="0"/>
              <a:t>Если </a:t>
            </a:r>
            <a:r>
              <a:rPr lang="ru-RU" sz="1800" dirty="0" smtClean="0"/>
              <a:t>поток был остановлен, то его нельзя перезапускать с помощью метода</a:t>
            </a:r>
            <a:r>
              <a:rPr lang="en-US" sz="1800" dirty="0" smtClean="0"/>
              <a:t> </a:t>
            </a:r>
            <a:r>
              <a:rPr lang="en-US" sz="1800" b="1" dirty="0" smtClean="0">
                <a:solidFill>
                  <a:schemeClr val="accent1">
                    <a:lumMod val="75000"/>
                  </a:schemeClr>
                </a:solidFill>
              </a:rPr>
              <a:t>resume</a:t>
            </a:r>
            <a:r>
              <a:rPr lang="ru-RU" sz="1800" b="1" dirty="0" smtClean="0">
                <a:solidFill>
                  <a:schemeClr val="accent1">
                    <a:lumMod val="75000"/>
                  </a:schemeClr>
                </a:solidFill>
              </a:rPr>
              <a:t>().</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Синхронизация</a:t>
            </a:r>
            <a:endParaRPr lang="en-US" dirty="0"/>
          </a:p>
        </p:txBody>
      </p:sp>
      <p:sp>
        <p:nvSpPr>
          <p:cNvPr id="3" name="Содержимое 2"/>
          <p:cNvSpPr>
            <a:spLocks noGrp="1"/>
          </p:cNvSpPr>
          <p:nvPr>
            <p:ph idx="1"/>
          </p:nvPr>
        </p:nvSpPr>
        <p:spPr>
          <a:xfrm>
            <a:off x="609599" y="1484784"/>
            <a:ext cx="6347714" cy="4556579"/>
          </a:xfrm>
        </p:spPr>
        <p:txBody>
          <a:bodyPr>
            <a:normAutofit/>
          </a:bodyPr>
          <a:lstStyle/>
          <a:p>
            <a:pPr marL="265176" indent="-265176" algn="just" fontAlgn="auto">
              <a:spcAft>
                <a:spcPts val="0"/>
              </a:spcAft>
              <a:buNone/>
              <a:defRPr/>
            </a:pPr>
            <a:r>
              <a:rPr lang="ru-RU" dirty="0" smtClean="0"/>
              <a:t>В </a:t>
            </a:r>
            <a:r>
              <a:rPr lang="en-US" dirty="0" smtClean="0"/>
              <a:t>Java </a:t>
            </a:r>
            <a:r>
              <a:rPr lang="ru-RU" dirty="0" smtClean="0"/>
              <a:t>2 запрещено использовать методы </a:t>
            </a:r>
            <a:r>
              <a:rPr lang="en-US" b="1" dirty="0" smtClean="0">
                <a:solidFill>
                  <a:schemeClr val="accent1">
                    <a:lumMod val="75000"/>
                  </a:schemeClr>
                </a:solidFill>
              </a:rPr>
              <a:t>suspend</a:t>
            </a:r>
            <a:r>
              <a:rPr lang="ru-RU" b="1" dirty="0" smtClean="0">
                <a:solidFill>
                  <a:schemeClr val="accent1">
                    <a:lumMod val="75000"/>
                  </a:schemeClr>
                </a:solidFill>
              </a:rPr>
              <a:t>(), </a:t>
            </a:r>
            <a:r>
              <a:rPr lang="en-US" b="1" dirty="0" smtClean="0">
                <a:solidFill>
                  <a:schemeClr val="accent1">
                    <a:lumMod val="75000"/>
                  </a:schemeClr>
                </a:solidFill>
              </a:rPr>
              <a:t>resume</a:t>
            </a:r>
            <a:r>
              <a:rPr lang="ru-RU" b="1" dirty="0" smtClean="0">
                <a:solidFill>
                  <a:schemeClr val="accent1">
                    <a:lumMod val="75000"/>
                  </a:schemeClr>
                </a:solidFill>
              </a:rPr>
              <a:t>() </a:t>
            </a:r>
            <a:r>
              <a:rPr lang="ru-RU" dirty="0" smtClean="0"/>
              <a:t>или </a:t>
            </a:r>
            <a:r>
              <a:rPr lang="en-US" b="1" dirty="0" smtClean="0">
                <a:solidFill>
                  <a:schemeClr val="accent1">
                    <a:lumMod val="75000"/>
                  </a:schemeClr>
                </a:solidFill>
              </a:rPr>
              <a:t>stop</a:t>
            </a:r>
            <a:r>
              <a:rPr lang="ru-RU" b="1" dirty="0" smtClean="0">
                <a:solidFill>
                  <a:schemeClr val="accent1">
                    <a:lumMod val="75000"/>
                  </a:schemeClr>
                </a:solidFill>
              </a:rPr>
              <a:t>() </a:t>
            </a:r>
            <a:r>
              <a:rPr lang="ru-RU" dirty="0" smtClean="0"/>
              <a:t>для управления потоком.</a:t>
            </a:r>
            <a:endParaRPr lang="en-US" dirty="0" smtClean="0"/>
          </a:p>
          <a:p>
            <a:pPr marL="265176" indent="-265176" algn="just" fontAlgn="auto">
              <a:spcAft>
                <a:spcPts val="0"/>
              </a:spcAft>
              <a:buNone/>
              <a:defRPr/>
            </a:pPr>
            <a:r>
              <a:rPr lang="ru-RU" dirty="0" smtClean="0"/>
              <a:t>Поток должен быть спроектирован так, чтобы метод </a:t>
            </a:r>
            <a:r>
              <a:rPr lang="en-US" b="1" dirty="0" smtClean="0">
                <a:solidFill>
                  <a:schemeClr val="accent1">
                    <a:lumMod val="75000"/>
                  </a:schemeClr>
                </a:solidFill>
              </a:rPr>
              <a:t>run</a:t>
            </a:r>
            <a:r>
              <a:rPr lang="ru-RU" b="1" dirty="0" smtClean="0">
                <a:solidFill>
                  <a:schemeClr val="accent1">
                    <a:lumMod val="75000"/>
                  </a:schemeClr>
                </a:solidFill>
              </a:rPr>
              <a:t>() </a:t>
            </a:r>
            <a:r>
              <a:rPr lang="ru-RU" dirty="0" smtClean="0"/>
              <a:t>периодически проверял, должен ли этот поток приостанавливать, возобновлять или останавливать свое собственное выполнение. </a:t>
            </a:r>
            <a:endParaRPr lang="en-US" dirty="0" smtClean="0"/>
          </a:p>
          <a:p>
            <a:pPr marL="265176" indent="-265176" algn="just" fontAlgn="auto">
              <a:spcAft>
                <a:spcPts val="0"/>
              </a:spcAft>
              <a:buNone/>
              <a:defRPr/>
            </a:pPr>
            <a:r>
              <a:rPr lang="ru-RU" dirty="0" smtClean="0"/>
              <a:t>Это, как правило, выполняется применением флажковой переменной, которая указывает состояние выполнения потока. </a:t>
            </a:r>
            <a:endParaRPr lang="en-US" dirty="0" smtClean="0"/>
          </a:p>
          <a:p>
            <a:pPr marL="265176" indent="-265176" algn="just" fontAlgn="auto">
              <a:spcAft>
                <a:spcPts val="0"/>
              </a:spcAft>
              <a:buNone/>
              <a:defRPr/>
            </a:pPr>
            <a:r>
              <a:rPr lang="ru-RU" dirty="0" smtClean="0"/>
              <a:t>Пока флажок установлен на "выполнение", метод </a:t>
            </a:r>
            <a:r>
              <a:rPr lang="en-US" b="1" dirty="0" smtClean="0">
                <a:solidFill>
                  <a:schemeClr val="accent1">
                    <a:lumMod val="75000"/>
                  </a:schemeClr>
                </a:solidFill>
              </a:rPr>
              <a:t>run</a:t>
            </a:r>
            <a:r>
              <a:rPr lang="ru-RU" b="1" dirty="0" smtClean="0">
                <a:solidFill>
                  <a:schemeClr val="accent1">
                    <a:lumMod val="75000"/>
                  </a:schemeClr>
                </a:solidFill>
              </a:rPr>
              <a:t>() </a:t>
            </a:r>
            <a:r>
              <a:rPr lang="ru-RU" dirty="0" smtClean="0"/>
              <a:t>должен продолжать позволять потоку выполняться. </a:t>
            </a:r>
            <a:endParaRPr lang="en-US" dirty="0" smtClean="0"/>
          </a:p>
          <a:p>
            <a:pPr marL="265176" indent="-265176" algn="just" fontAlgn="auto">
              <a:spcAft>
                <a:spcPts val="0"/>
              </a:spcAft>
              <a:buNone/>
              <a:defRPr/>
            </a:pPr>
            <a:r>
              <a:rPr lang="ru-RU" dirty="0" smtClean="0"/>
              <a:t>Если эта переменная установлена на "приостановить", поток должен сделать паузу. Если она установлена на "стоп", поток должен завершиться. </a:t>
            </a:r>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concurrent</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algn="just">
              <a:buNone/>
            </a:pPr>
            <a:r>
              <a:rPr lang="ru-RU" sz="1800" dirty="0" smtClean="0"/>
              <a:t>В </a:t>
            </a:r>
            <a:r>
              <a:rPr lang="ru-RU" sz="1800" dirty="0" err="1" smtClean="0"/>
              <a:t>Java</a:t>
            </a:r>
            <a:r>
              <a:rPr lang="ru-RU" sz="1800" dirty="0" smtClean="0"/>
              <a:t> версии 1.5 был добавлен новый пакет, содержащий много полезных возможностей, касающихся синхронизации и параллелизма: </a:t>
            </a:r>
            <a:r>
              <a:rPr lang="ru-RU" sz="1800" dirty="0" err="1" smtClean="0"/>
              <a:t>java.util.concurrent</a:t>
            </a:r>
            <a:r>
              <a:rPr lang="ru-RU" sz="1800" dirty="0" smtClean="0"/>
              <a:t>. </a:t>
            </a:r>
            <a:endParaRPr lang="en-US" sz="1800" dirty="0" smtClean="0"/>
          </a:p>
          <a:p>
            <a:pPr algn="just">
              <a:buNone/>
            </a:pPr>
            <a:r>
              <a:rPr lang="ru-RU" sz="1800" dirty="0" smtClean="0"/>
              <a:t>В </a:t>
            </a:r>
            <a:r>
              <a:rPr lang="ru-RU" sz="1800" dirty="0" smtClean="0"/>
              <a:t>версии 1.5 языка добавлены  пакеты  классов  </a:t>
            </a:r>
            <a:r>
              <a:rPr lang="en-US" sz="1800" b="1" dirty="0" smtClean="0"/>
              <a:t>java</a:t>
            </a:r>
            <a:r>
              <a:rPr lang="ru-RU" sz="1800" b="1" dirty="0" smtClean="0"/>
              <a:t>.</a:t>
            </a:r>
            <a:r>
              <a:rPr lang="en-US" sz="1800" b="1" dirty="0" err="1" smtClean="0"/>
              <a:t>util</a:t>
            </a:r>
            <a:r>
              <a:rPr lang="ru-RU" sz="1800" b="1" dirty="0" smtClean="0"/>
              <a:t>.</a:t>
            </a:r>
            <a:r>
              <a:rPr lang="en-US" sz="1800" b="1" dirty="0" smtClean="0"/>
              <a:t>concurrent</a:t>
            </a:r>
            <a:r>
              <a:rPr lang="ru-RU" sz="1800" b="1" dirty="0" smtClean="0"/>
              <a:t>.</a:t>
            </a:r>
            <a:r>
              <a:rPr lang="en-US" sz="1800" b="1" dirty="0" smtClean="0"/>
              <a:t>locks</a:t>
            </a:r>
            <a:r>
              <a:rPr lang="ru-RU" sz="1800" dirty="0" smtClean="0"/>
              <a:t>, </a:t>
            </a:r>
            <a:r>
              <a:rPr lang="en-US" sz="1800" b="1" dirty="0" smtClean="0"/>
              <a:t>java</a:t>
            </a:r>
            <a:r>
              <a:rPr lang="ru-RU" sz="1800" b="1" dirty="0" smtClean="0"/>
              <a:t>.</a:t>
            </a:r>
            <a:r>
              <a:rPr lang="en-US" sz="1800" b="1" dirty="0" err="1" smtClean="0"/>
              <a:t>util</a:t>
            </a:r>
            <a:r>
              <a:rPr lang="ru-RU" sz="1800" b="1" dirty="0" smtClean="0"/>
              <a:t>.</a:t>
            </a:r>
            <a:r>
              <a:rPr lang="en-US" sz="1800" b="1" dirty="0" smtClean="0"/>
              <a:t>concurrent</a:t>
            </a:r>
            <a:r>
              <a:rPr lang="ru-RU" sz="1800" b="1" dirty="0" smtClean="0"/>
              <a:t>.</a:t>
            </a:r>
            <a:r>
              <a:rPr lang="en-US" sz="1800" b="1" dirty="0" smtClean="0"/>
              <a:t>atomic</a:t>
            </a:r>
            <a:r>
              <a:rPr lang="ru-RU" sz="1800" dirty="0" smtClean="0"/>
              <a:t>,</a:t>
            </a:r>
            <a:r>
              <a:rPr lang="ru-RU" sz="1800" b="1" dirty="0" smtClean="0"/>
              <a:t> </a:t>
            </a:r>
            <a:r>
              <a:rPr lang="en-US" sz="1800" b="1" dirty="0" smtClean="0"/>
              <a:t>java</a:t>
            </a:r>
            <a:r>
              <a:rPr lang="ru-RU" sz="1800" b="1" dirty="0" smtClean="0"/>
              <a:t>.</a:t>
            </a:r>
            <a:r>
              <a:rPr lang="en-US" sz="1800" b="1" dirty="0" err="1" smtClean="0"/>
              <a:t>util</a:t>
            </a:r>
            <a:r>
              <a:rPr lang="ru-RU" sz="1800" b="1" dirty="0" smtClean="0"/>
              <a:t>.</a:t>
            </a:r>
            <a:r>
              <a:rPr lang="en-US" sz="1800" b="1" dirty="0" smtClean="0"/>
              <a:t>concurrent</a:t>
            </a:r>
            <a:r>
              <a:rPr lang="ru-RU" sz="1800" dirty="0" smtClean="0"/>
              <a:t>, возможности которых обеспечивают более высокую производительность, </a:t>
            </a:r>
            <a:r>
              <a:rPr lang="ru-RU" sz="1800" dirty="0" err="1" smtClean="0"/>
              <a:t>масштабируемость</a:t>
            </a:r>
            <a:r>
              <a:rPr lang="ru-RU" sz="1800" dirty="0" smtClean="0"/>
              <a:t>, построение </a:t>
            </a:r>
            <a:r>
              <a:rPr lang="ru-RU" sz="1800" dirty="0" err="1" smtClean="0"/>
              <a:t>потокобезопасных</a:t>
            </a:r>
            <a:r>
              <a:rPr lang="ru-RU" sz="1800" dirty="0" smtClean="0"/>
              <a:t> блоков параллельных (</a:t>
            </a:r>
            <a:r>
              <a:rPr lang="en-US" sz="1800" dirty="0" smtClean="0"/>
              <a:t>concurrent</a:t>
            </a:r>
            <a:r>
              <a:rPr lang="ru-RU" sz="1800" dirty="0" smtClean="0"/>
              <a:t>) классов, вызов утилит синхронизации, использование семафоров, ключей и </a:t>
            </a:r>
            <a:r>
              <a:rPr lang="en-US" sz="1800" dirty="0" smtClean="0"/>
              <a:t>atomic</a:t>
            </a:r>
            <a:r>
              <a:rPr lang="ru-RU" sz="1800" dirty="0" smtClean="0"/>
              <a:t>-переменных.</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196752"/>
            <a:ext cx="6347714" cy="4844611"/>
          </a:xfrm>
        </p:spPr>
        <p:txBody>
          <a:bodyPr/>
          <a:lstStyle/>
          <a:p>
            <a:pPr algn="just">
              <a:buNone/>
            </a:pPr>
            <a:r>
              <a:rPr lang="ru-RU" sz="1800" dirty="0" smtClean="0"/>
              <a:t>Ограниченно </a:t>
            </a:r>
            <a:r>
              <a:rPr lang="ru-RU" sz="1800" dirty="0" err="1" smtClean="0"/>
              <a:t>потокобезопасные</a:t>
            </a:r>
            <a:r>
              <a:rPr lang="ru-RU" sz="1800" dirty="0" smtClean="0"/>
              <a:t> (</a:t>
            </a:r>
            <a:r>
              <a:rPr lang="en-US" sz="1800" dirty="0" smtClean="0"/>
              <a:t>thread safe</a:t>
            </a:r>
            <a:r>
              <a:rPr lang="ru-RU" sz="1800" dirty="0" smtClean="0"/>
              <a:t>) коллекции и вспомогательные классы управления потоками сосредоточены в пакете </a:t>
            </a:r>
            <a:r>
              <a:rPr lang="ru-RU" sz="1800" b="1" dirty="0" err="1" smtClean="0"/>
              <a:t>java.util.concurrent</a:t>
            </a:r>
            <a:r>
              <a:rPr lang="ru-RU" sz="1800" dirty="0" smtClean="0"/>
              <a:t>. Среди них можно отметить:</a:t>
            </a:r>
          </a:p>
          <a:p>
            <a:pPr marL="1077913" lvl="0" indent="-358775" algn="just"/>
            <a:r>
              <a:rPr lang="ru-RU" sz="1800" dirty="0" smtClean="0"/>
              <a:t>параллельные </a:t>
            </a:r>
            <a:r>
              <a:rPr lang="ru-RU" sz="1800" dirty="0" smtClean="0"/>
              <a:t>классы очередей </a:t>
            </a:r>
            <a:r>
              <a:rPr lang="en-US" sz="1800" b="1" dirty="0" err="1" smtClean="0"/>
              <a:t>ArrayBlockingQueue</a:t>
            </a:r>
            <a:r>
              <a:rPr lang="ru-RU" sz="1800" dirty="0" smtClean="0"/>
              <a:t> (</a:t>
            </a:r>
            <a:r>
              <a:rPr lang="en-US" sz="1800" dirty="0" smtClean="0"/>
              <a:t>FIFO</a:t>
            </a:r>
            <a:r>
              <a:rPr lang="ru-RU" sz="1800" dirty="0" smtClean="0"/>
              <a:t> очередь с </a:t>
            </a:r>
            <a:r>
              <a:rPr lang="ru-RU" sz="1800" dirty="0" err="1" smtClean="0"/>
              <a:t>фиксированой</a:t>
            </a:r>
            <a:r>
              <a:rPr lang="ru-RU" sz="1800" dirty="0" smtClean="0"/>
              <a:t> длиной), </a:t>
            </a:r>
            <a:r>
              <a:rPr lang="en-US" sz="1800" b="1" dirty="0" err="1" smtClean="0"/>
              <a:t>PriorityBlockingQueue</a:t>
            </a:r>
            <a:r>
              <a:rPr lang="ru-RU" sz="1800" dirty="0" smtClean="0"/>
              <a:t> (очередь с приоритетом) и </a:t>
            </a:r>
            <a:r>
              <a:rPr lang="en-US" sz="1800" b="1" dirty="0" err="1" smtClean="0"/>
              <a:t>ConcurrentLinkedQueue</a:t>
            </a:r>
            <a:r>
              <a:rPr lang="ru-RU" sz="1800" dirty="0" smtClean="0"/>
              <a:t> (</a:t>
            </a:r>
            <a:r>
              <a:rPr lang="en-US" sz="1800" dirty="0" smtClean="0"/>
              <a:t>FIFO</a:t>
            </a:r>
            <a:r>
              <a:rPr lang="ru-RU" sz="1800" dirty="0" smtClean="0"/>
              <a:t> очередь с </a:t>
            </a:r>
            <a:r>
              <a:rPr lang="ru-RU" sz="1800" dirty="0" err="1" smtClean="0"/>
              <a:t>нефиксированой</a:t>
            </a:r>
            <a:r>
              <a:rPr lang="ru-RU" sz="1800" dirty="0" smtClean="0"/>
              <a:t> длиной);</a:t>
            </a:r>
            <a:endParaRPr lang="en-US" sz="1800"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484784"/>
            <a:ext cx="6347714" cy="4556579"/>
          </a:xfrm>
        </p:spPr>
        <p:txBody>
          <a:bodyPr/>
          <a:lstStyle/>
          <a:p>
            <a:pPr marL="1077913" lvl="0" indent="-358775" algn="just"/>
            <a:r>
              <a:rPr lang="ru-RU" sz="1800" dirty="0" smtClean="0"/>
              <a:t>параллельные аналоги существующих </a:t>
            </a:r>
            <a:r>
              <a:rPr lang="ru-RU" sz="1800" dirty="0" err="1" smtClean="0"/>
              <a:t>синхронизированых</a:t>
            </a:r>
            <a:r>
              <a:rPr lang="ru-RU" sz="1800" dirty="0" smtClean="0"/>
              <a:t> классов-коллекций </a:t>
            </a:r>
            <a:r>
              <a:rPr lang="en-US" sz="1800" b="1" dirty="0" err="1" smtClean="0"/>
              <a:t>ConcurrentHashMap</a:t>
            </a:r>
            <a:r>
              <a:rPr lang="ru-RU" sz="1800" dirty="0" smtClean="0"/>
              <a:t> (аналог </a:t>
            </a:r>
            <a:r>
              <a:rPr lang="en-US" sz="1800" b="1" dirty="0" err="1" smtClean="0"/>
              <a:t>Hashtable</a:t>
            </a:r>
            <a:r>
              <a:rPr lang="ru-RU" sz="1800" dirty="0" smtClean="0"/>
              <a:t>) и </a:t>
            </a:r>
            <a:br>
              <a:rPr lang="ru-RU" sz="1800" dirty="0" smtClean="0"/>
            </a:br>
            <a:r>
              <a:rPr lang="en-US" sz="1800" b="1" dirty="0" err="1" smtClean="0"/>
              <a:t>CopyOnWriteArrayList</a:t>
            </a:r>
            <a:r>
              <a:rPr lang="ru-RU" sz="1800" dirty="0" smtClean="0"/>
              <a:t> (реализация </a:t>
            </a:r>
            <a:r>
              <a:rPr lang="en-US" sz="1800" b="1" dirty="0" smtClean="0"/>
              <a:t>List</a:t>
            </a:r>
            <a:r>
              <a:rPr lang="ru-RU" sz="1800" dirty="0" smtClean="0"/>
              <a:t>, оптимизированная для случая, когда количество итераций во много раз превосходит количество вставок и удалений);</a:t>
            </a:r>
          </a:p>
          <a:p>
            <a:pPr marL="1077913" lvl="0" indent="-358775" algn="just"/>
            <a:r>
              <a:rPr lang="ru-RU" sz="1800" dirty="0" smtClean="0"/>
              <a:t>механизм </a:t>
            </a:r>
            <a:r>
              <a:rPr lang="ru-RU" sz="1800" dirty="0" smtClean="0"/>
              <a:t>управления заданиями, основанный на возможностях класса </a:t>
            </a:r>
            <a:r>
              <a:rPr lang="en-US" sz="1800" b="1" dirty="0" smtClean="0"/>
              <a:t>Executor</a:t>
            </a:r>
            <a:r>
              <a:rPr lang="ru-RU" sz="1800" dirty="0" smtClean="0"/>
              <a:t>, включающий пул потоков и службу их планирования;</a:t>
            </a:r>
            <a:endParaRPr lang="en-US" sz="1800"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marL="1077913" lvl="0" indent="-358775" algn="just"/>
            <a:r>
              <a:rPr lang="ru-RU" sz="1800" dirty="0" smtClean="0"/>
              <a:t>высокопроизводительный класс </a:t>
            </a:r>
            <a:r>
              <a:rPr lang="en-US" sz="1800" b="1" dirty="0" smtClean="0"/>
              <a:t>Lock</a:t>
            </a:r>
            <a:r>
              <a:rPr lang="ru-RU" sz="1800" dirty="0" smtClean="0"/>
              <a:t>, поддерживающий ограниченные ожидания снятия блокировки, прерываемые попытки блокировки, очереди блокировки и установку ожидания снятия нескольких блокиро­вок посредством класса </a:t>
            </a:r>
            <a:r>
              <a:rPr lang="en-US" sz="1800" b="1" dirty="0" smtClean="0"/>
              <a:t>Condition</a:t>
            </a:r>
            <a:r>
              <a:rPr lang="ru-RU" sz="1800" dirty="0" smtClean="0"/>
              <a:t>;</a:t>
            </a:r>
          </a:p>
          <a:p>
            <a:pPr marL="1077913" lvl="0" indent="-358775" algn="just"/>
            <a:r>
              <a:rPr lang="ru-RU" sz="1800" dirty="0" smtClean="0"/>
              <a:t>классы </a:t>
            </a:r>
            <a:r>
              <a:rPr lang="ru-RU" sz="1800" dirty="0" smtClean="0"/>
              <a:t>синхронизации общего назначения, такие как </a:t>
            </a:r>
            <a:r>
              <a:rPr lang="en-US" sz="1800" b="1" dirty="0" smtClean="0"/>
              <a:t>Semaphore</a:t>
            </a:r>
            <a:r>
              <a:rPr lang="ru-RU" sz="1800" dirty="0" smtClean="0"/>
              <a:t>, </a:t>
            </a:r>
            <a:r>
              <a:rPr lang="en-US" sz="1800" b="1" dirty="0" err="1" smtClean="0"/>
              <a:t>CountDownLatch</a:t>
            </a:r>
            <a:r>
              <a:rPr lang="ru-RU" sz="1800" dirty="0" smtClean="0"/>
              <a:t> (позволяет потоку ожидать завершения нескольких операций в других потоках), </a:t>
            </a:r>
            <a:r>
              <a:rPr lang="en-US" sz="1800" b="1" dirty="0" err="1" smtClean="0"/>
              <a:t>CyclicBarrier</a:t>
            </a:r>
            <a:r>
              <a:rPr lang="ru-RU" sz="1800" dirty="0" smtClean="0"/>
              <a:t> (позволяет нескольким потокам ожидать момента, когда они все достигнут какой-либо точки) и </a:t>
            </a:r>
            <a:r>
              <a:rPr lang="en-US" sz="1800" b="1" dirty="0" smtClean="0"/>
              <a:t>Exchanger</a:t>
            </a:r>
            <a:r>
              <a:rPr lang="ru-RU" sz="1800" dirty="0" smtClean="0"/>
              <a:t> (позволяет потокам синхронизироваться и обмениваться информацией);</a:t>
            </a:r>
            <a:endParaRPr lang="en-US" sz="1800"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412776"/>
            <a:ext cx="6347714" cy="4628587"/>
          </a:xfrm>
        </p:spPr>
        <p:txBody>
          <a:bodyPr/>
          <a:lstStyle/>
          <a:p>
            <a:pPr marL="1077913" lvl="0" indent="-358775" algn="just"/>
            <a:r>
              <a:rPr lang="ru-RU" sz="1800" dirty="0" smtClean="0"/>
              <a:t>классы атомарных переменных (</a:t>
            </a:r>
            <a:r>
              <a:rPr lang="en-US" sz="1800" b="1" dirty="0" err="1" smtClean="0"/>
              <a:t>AtomicInteger</a:t>
            </a:r>
            <a:r>
              <a:rPr lang="ru-RU" sz="1800" dirty="0" smtClean="0"/>
              <a:t>, </a:t>
            </a:r>
            <a:r>
              <a:rPr lang="en-US" sz="1800" b="1" dirty="0" err="1" smtClean="0"/>
              <a:t>AtomicLong</a:t>
            </a:r>
            <a:r>
              <a:rPr lang="ru-RU" sz="1800" dirty="0" smtClean="0"/>
              <a:t>, </a:t>
            </a:r>
            <a:r>
              <a:rPr lang="en-US" sz="1800" b="1" dirty="0" err="1" smtClean="0"/>
              <a:t>AtomicReference</a:t>
            </a:r>
            <a:r>
              <a:rPr lang="ru-RU" sz="1800" dirty="0" smtClean="0"/>
              <a:t>), а также их высокопроизводительные аналоги </a:t>
            </a:r>
            <a:r>
              <a:rPr lang="en-US" sz="1800" b="1" dirty="0" err="1" smtClean="0"/>
              <a:t>SyncronizedInt</a:t>
            </a:r>
            <a:r>
              <a:rPr lang="ru-RU" sz="1800" dirty="0" smtClean="0"/>
              <a:t> и др.;</a:t>
            </a:r>
          </a:p>
          <a:p>
            <a:pPr marL="1077913" lvl="0" indent="-358775" algn="just"/>
            <a:r>
              <a:rPr lang="ru-RU" sz="1800" dirty="0" smtClean="0"/>
              <a:t>обработка </a:t>
            </a:r>
            <a:r>
              <a:rPr lang="ru-RU" sz="1800" dirty="0" smtClean="0"/>
              <a:t>неотловленных прерываний: класс </a:t>
            </a:r>
            <a:r>
              <a:rPr lang="en-US" sz="1800" b="1" dirty="0" smtClean="0"/>
              <a:t>Thread</a:t>
            </a:r>
            <a:r>
              <a:rPr lang="ru-RU" sz="1800" dirty="0" smtClean="0"/>
              <a:t> теперь поддерживает установку обработчика на </a:t>
            </a:r>
            <a:r>
              <a:rPr lang="ru-RU" sz="1800" dirty="0" err="1" smtClean="0"/>
              <a:t>неотловленные</a:t>
            </a:r>
            <a:r>
              <a:rPr lang="ru-RU" sz="1800" dirty="0" smtClean="0"/>
              <a:t> прерывания (подобное ранее было доступно только в </a:t>
            </a:r>
            <a:r>
              <a:rPr lang="en-US" sz="1800" b="1" dirty="0" err="1" smtClean="0"/>
              <a:t>ThreadGroup</a:t>
            </a:r>
            <a:r>
              <a:rPr lang="ru-RU" sz="1800" dirty="0" smtClean="0"/>
              <a:t>).</a:t>
            </a:r>
            <a:endParaRPr lang="en-US" sz="1800"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412776"/>
            <a:ext cx="6347714" cy="4628587"/>
          </a:xfrm>
        </p:spPr>
        <p:txBody>
          <a:bodyPr>
            <a:normAutofit/>
          </a:bodyPr>
          <a:lstStyle/>
          <a:p>
            <a:pPr algn="ctr">
              <a:buNone/>
            </a:pPr>
            <a:r>
              <a:rPr lang="en-US" sz="1800" b="1" dirty="0" smtClean="0"/>
              <a:t>Executors</a:t>
            </a:r>
          </a:p>
          <a:p>
            <a:pPr>
              <a:buNone/>
            </a:pPr>
            <a:r>
              <a:rPr lang="ru-RU" sz="1800" dirty="0" smtClean="0"/>
              <a:t>Пакет </a:t>
            </a:r>
            <a:r>
              <a:rPr lang="en-US" sz="1800" dirty="0" err="1" smtClean="0"/>
              <a:t>java.util.concurrent</a:t>
            </a:r>
            <a:r>
              <a:rPr lang="en-US" sz="1800" dirty="0" smtClean="0"/>
              <a:t> </a:t>
            </a:r>
            <a:r>
              <a:rPr lang="ru-RU" sz="1800" dirty="0" smtClean="0"/>
              <a:t>содержит три </a:t>
            </a:r>
            <a:r>
              <a:rPr lang="en-US" sz="1800" dirty="0" smtClean="0"/>
              <a:t>Executor-</a:t>
            </a:r>
            <a:r>
              <a:rPr lang="ru-RU" sz="1800" dirty="0" smtClean="0"/>
              <a:t>интерфейса:</a:t>
            </a:r>
            <a:endParaRPr lang="en-US" sz="1800" dirty="0" smtClean="0"/>
          </a:p>
          <a:p>
            <a:pPr marL="1524000" indent="-271463"/>
            <a:r>
              <a:rPr lang="en-US" sz="1800" dirty="0" smtClean="0"/>
              <a:t>Executor</a:t>
            </a:r>
            <a:endParaRPr lang="en-US" sz="1800" dirty="0" smtClean="0"/>
          </a:p>
          <a:p>
            <a:pPr marL="1524000" indent="-271463"/>
            <a:r>
              <a:rPr lang="en-US" sz="1800" dirty="0" err="1" smtClean="0"/>
              <a:t>ExecutorService</a:t>
            </a:r>
            <a:endParaRPr lang="en-US" sz="1800" dirty="0" smtClean="0"/>
          </a:p>
          <a:p>
            <a:pPr marL="1524000" indent="-271463"/>
            <a:r>
              <a:rPr lang="en-US" sz="1800" dirty="0" err="1" smtClean="0"/>
              <a:t>ScheduledExecutorService</a:t>
            </a:r>
            <a:endParaRPr lang="en-US" sz="1800" dirty="0" smtClean="0"/>
          </a:p>
          <a:p>
            <a:pPr marL="271463" indent="-271463" algn="just">
              <a:buNone/>
            </a:pPr>
            <a:r>
              <a:rPr lang="ru-RU" sz="1800" dirty="0" smtClean="0"/>
              <a:t>Также </a:t>
            </a:r>
            <a:r>
              <a:rPr lang="ru-RU" sz="1800" dirty="0" smtClean="0"/>
              <a:t>библиотека java.util.concurrent содержит специальный класс, который называют </a:t>
            </a:r>
            <a:r>
              <a:rPr lang="en-US" sz="1800" dirty="0" smtClean="0"/>
              <a:t>Executors</a:t>
            </a:r>
            <a:r>
              <a:rPr lang="ru-RU" sz="1800" dirty="0" smtClean="0"/>
              <a:t>. Объекты данного класса помогаю работать с потока не на прямую, а использовать исполнители. Данное решение бывает очень полезно когда вам необходимо запустить множество потоков, выполняющих одинаковые задачи. </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196752"/>
            <a:ext cx="6347714" cy="4844611"/>
          </a:xfrm>
        </p:spPr>
        <p:txBody>
          <a:bodyPr/>
          <a:lstStyle/>
          <a:p>
            <a:pPr algn="just">
              <a:buNone/>
            </a:pPr>
            <a:r>
              <a:rPr lang="ru-RU" sz="1800" dirty="0" smtClean="0"/>
              <a:t>Сначала создается объект класса </a:t>
            </a:r>
            <a:r>
              <a:rPr lang="ru-RU" sz="1800" dirty="0" err="1" smtClean="0"/>
              <a:t>ExecutorService</a:t>
            </a:r>
            <a:r>
              <a:rPr lang="ru-RU" sz="1800" dirty="0" smtClean="0"/>
              <a:t>. После чего вызывается метод </a:t>
            </a:r>
            <a:r>
              <a:rPr lang="ru-RU" sz="1800" dirty="0" err="1" smtClean="0"/>
              <a:t>execute</a:t>
            </a:r>
            <a:r>
              <a:rPr lang="ru-RU" sz="1800" dirty="0" smtClean="0"/>
              <a:t>, которому в качестве параметра необходимо передать объект, созданного нами класса, который мы хотим передать исполнителю. </a:t>
            </a:r>
            <a:endParaRPr lang="en-US" sz="1800" dirty="0" smtClean="0"/>
          </a:p>
          <a:p>
            <a:pPr algn="just">
              <a:buNone/>
            </a:pPr>
            <a:r>
              <a:rPr lang="ru-RU" sz="1800" dirty="0" smtClean="0"/>
              <a:t>После </a:t>
            </a:r>
            <a:r>
              <a:rPr lang="ru-RU" sz="1800" dirty="0" smtClean="0"/>
              <a:t>передачи потока, исполнитель автоматически запускает его. </a:t>
            </a:r>
            <a:endParaRPr lang="en-US" sz="1800" dirty="0" smtClean="0"/>
          </a:p>
          <a:p>
            <a:pPr algn="just">
              <a:buNone/>
            </a:pPr>
            <a:r>
              <a:rPr lang="ru-RU" sz="1800" dirty="0" smtClean="0"/>
              <a:t>Исполнитель </a:t>
            </a:r>
            <a:r>
              <a:rPr lang="ru-RU" sz="1800" dirty="0" smtClean="0"/>
              <a:t>позволяет нам экономить время на создание отдельных потоков и на их запуск. </a:t>
            </a:r>
          </a:p>
          <a:p>
            <a:pPr algn="just">
              <a:buNone/>
            </a:pPr>
            <a:endParaRPr lang="ru-RU" sz="1800" dirty="0" smtClean="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659160"/>
          </a:xfrm>
        </p:spPr>
        <p:txBody>
          <a:bodyPr/>
          <a:lstStyle/>
          <a:p>
            <a:r>
              <a:rPr lang="ru-RU" dirty="0" smtClean="0"/>
              <a:t>Понятие многопоточности</a:t>
            </a:r>
            <a:endParaRPr lang="en-US" dirty="0"/>
          </a:p>
        </p:txBody>
      </p:sp>
      <p:sp>
        <p:nvSpPr>
          <p:cNvPr id="3" name="Содержимое 2"/>
          <p:cNvSpPr>
            <a:spLocks noGrp="1"/>
          </p:cNvSpPr>
          <p:nvPr>
            <p:ph idx="1"/>
          </p:nvPr>
        </p:nvSpPr>
        <p:spPr>
          <a:xfrm>
            <a:off x="609599" y="1268760"/>
            <a:ext cx="6347714" cy="4772603"/>
          </a:xfrm>
        </p:spPr>
        <p:txBody>
          <a:bodyPr>
            <a:normAutofit/>
          </a:bodyPr>
          <a:lstStyle/>
          <a:p>
            <a:pPr marL="265176" indent="-265176" algn="just" fontAlgn="auto">
              <a:spcAft>
                <a:spcPts val="0"/>
              </a:spcAft>
              <a:defRPr/>
            </a:pPr>
            <a:r>
              <a:rPr lang="ru-RU" dirty="0" smtClean="0"/>
              <a:t>Выгода от многопоточности </a:t>
            </a:r>
            <a:r>
              <a:rPr lang="en-US" dirty="0" smtClean="0"/>
              <a:t>Java </a:t>
            </a:r>
            <a:r>
              <a:rPr lang="ru-RU" dirty="0" smtClean="0"/>
              <a:t>заключается в том, что устраняется механизм "главный цикл/опрос". Один поток может делать паузу без остановки других частей программы. Например, время простоя, образующееся, когда поток читает данные из сети или ждет ввод пользователя, может использоваться в другом месте. </a:t>
            </a:r>
          </a:p>
          <a:p>
            <a:pPr marL="265176" indent="-265176" fontAlgn="auto">
              <a:spcAft>
                <a:spcPts val="0"/>
              </a:spcAft>
              <a:buFont typeface="Wingdings 2"/>
              <a:buChar char=""/>
              <a:defRPr/>
            </a:pPr>
            <a:endParaRPr lang="ru-RU" dirty="0" smtClean="0"/>
          </a:p>
          <a:p>
            <a:endParaRPr lang="en-US"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514521"/>
          </a:xfrm>
        </p:spPr>
        <p:txBody>
          <a:bodyPr>
            <a:normAutofit fontScale="90000"/>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539552" y="1350792"/>
            <a:ext cx="7315200" cy="5507208"/>
          </a:xfrm>
        </p:spPr>
        <p:txBody>
          <a:bodyPr>
            <a:normAutofit/>
          </a:bodyPr>
          <a:lstStyle/>
          <a:p>
            <a:pPr algn="just">
              <a:buNone/>
            </a:pPr>
            <a:r>
              <a:rPr lang="ru-RU" sz="1800" dirty="0" smtClean="0"/>
              <a:t>В примере объекту «</a:t>
            </a:r>
            <a:r>
              <a:rPr lang="ru-RU" sz="1800" dirty="0" err="1" smtClean="0"/>
              <a:t>ex</a:t>
            </a:r>
            <a:r>
              <a:rPr lang="ru-RU" sz="1800" dirty="0" smtClean="0"/>
              <a:t>» присваивается специальная реализация </a:t>
            </a:r>
            <a:r>
              <a:rPr lang="ru-RU" sz="1800" b="1" dirty="0" err="1" smtClean="0"/>
              <a:t>Executors.newCachedThreadPool</a:t>
            </a:r>
            <a:r>
              <a:rPr lang="ru-RU" sz="1800" b="1" dirty="0" smtClean="0"/>
              <a:t>()</a:t>
            </a:r>
            <a:r>
              <a:rPr lang="ru-RU" sz="1800" dirty="0" smtClean="0"/>
              <a:t>. Данная реализация применяется в тех случаях, когда вы заранее неизвестно, какое количество потоков будет передаваться исполнителю. </a:t>
            </a:r>
          </a:p>
          <a:p>
            <a:pPr algn="just">
              <a:buNone/>
            </a:pPr>
            <a:r>
              <a:rPr lang="ru-RU" sz="1800" dirty="0" smtClean="0"/>
              <a:t>Если </a:t>
            </a:r>
            <a:r>
              <a:rPr lang="ru-RU" sz="1800" dirty="0" smtClean="0"/>
              <a:t>же количество потоков заранее известно необходимо использовать реализацию </a:t>
            </a:r>
            <a:r>
              <a:rPr lang="ru-RU" sz="1800" b="1" dirty="0" err="1" smtClean="0"/>
              <a:t>newFixedThreadPool</a:t>
            </a:r>
            <a:r>
              <a:rPr lang="ru-RU" sz="1800" b="1" dirty="0" smtClean="0"/>
              <a:t>(</a:t>
            </a:r>
            <a:r>
              <a:rPr lang="ru-RU" sz="1800" b="1" dirty="0" err="1" smtClean="0"/>
              <a:t>int</a:t>
            </a:r>
            <a:r>
              <a:rPr lang="ru-RU" sz="1800" b="1" dirty="0" smtClean="0"/>
              <a:t>)</a:t>
            </a:r>
            <a:r>
              <a:rPr lang="ru-RU" sz="1800" dirty="0" smtClean="0"/>
              <a:t> в качестве параметра ей нужно передать число потоков, которое мы будем использовать, в нашем случае 2. Это дает большой выигрыш в быстродействии, так как все потоки создаются сразу. </a:t>
            </a:r>
          </a:p>
          <a:p>
            <a:pPr algn="just">
              <a:buNone/>
            </a:pPr>
            <a:r>
              <a:rPr lang="ru-RU" sz="1800" dirty="0" smtClean="0"/>
              <a:t>Если </a:t>
            </a:r>
            <a:r>
              <a:rPr lang="ru-RU" sz="1800" dirty="0" smtClean="0"/>
              <a:t>же необходимо передавать исполнителю только один объект класса, то для таких целей можно использовать реализацию </a:t>
            </a:r>
            <a:r>
              <a:rPr lang="ru-RU" sz="1800" b="1" dirty="0" err="1" smtClean="0"/>
              <a:t>newSingleThreadExecutor</a:t>
            </a:r>
            <a:r>
              <a:rPr lang="ru-RU" sz="1800" b="1" dirty="0" smtClean="0"/>
              <a:t>()</a:t>
            </a:r>
            <a:r>
              <a:rPr lang="ru-RU" sz="1800" dirty="0" smtClean="0"/>
              <a:t>. Если при использовании данной реализации исполнителю передается несколько потоков, то они попадут в очередь, и каждый из них будет запускаться только после завершения работы предыдущего.</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196752"/>
            <a:ext cx="6347714" cy="4844611"/>
          </a:xfrm>
        </p:spPr>
        <p:txBody>
          <a:bodyPr>
            <a:normAutofit/>
          </a:bodyPr>
          <a:lstStyle/>
          <a:p>
            <a:pPr algn="ctr">
              <a:buNone/>
            </a:pPr>
            <a:r>
              <a:rPr lang="ru-RU" sz="1800" b="1" dirty="0" err="1" smtClean="0"/>
              <a:t>ExecutorService</a:t>
            </a:r>
            <a:endParaRPr lang="ru-RU" sz="1800" b="1" dirty="0" smtClean="0"/>
          </a:p>
          <a:p>
            <a:pPr>
              <a:buNone/>
            </a:pPr>
            <a:r>
              <a:rPr lang="ru-RU" sz="1800" dirty="0" smtClean="0"/>
              <a:t>Данный </a:t>
            </a:r>
            <a:r>
              <a:rPr lang="ru-RU" sz="1800" dirty="0" smtClean="0"/>
              <a:t>интерфейс является расширением интерфейса </a:t>
            </a:r>
            <a:r>
              <a:rPr lang="ru-RU" sz="1800" dirty="0" err="1" smtClean="0"/>
              <a:t>Executor</a:t>
            </a:r>
            <a:r>
              <a:rPr lang="ru-RU" sz="1800" dirty="0" smtClean="0"/>
              <a:t> и добавляет следующие полезные возможности:</a:t>
            </a:r>
            <a:endParaRPr lang="en-US" sz="1800" dirty="0" smtClean="0"/>
          </a:p>
          <a:p>
            <a:pPr marL="804863" indent="-271463"/>
            <a:r>
              <a:rPr lang="ru-RU" sz="1800" dirty="0" smtClean="0"/>
              <a:t>Возможность </a:t>
            </a:r>
            <a:r>
              <a:rPr lang="ru-RU" sz="1800" dirty="0" smtClean="0"/>
              <a:t>остановить выполняемый процесс</a:t>
            </a:r>
          </a:p>
          <a:p>
            <a:pPr marL="804863" indent="-271463"/>
            <a:r>
              <a:rPr lang="ru-RU" sz="1800" dirty="0" smtClean="0"/>
              <a:t>Возможность выполнения не только </a:t>
            </a:r>
            <a:r>
              <a:rPr lang="ru-RU" sz="1800" dirty="0" err="1" smtClean="0"/>
              <a:t>Runnable</a:t>
            </a:r>
            <a:r>
              <a:rPr lang="ru-RU" sz="1800" dirty="0" smtClean="0"/>
              <a:t> объектов, но и </a:t>
            </a:r>
            <a:r>
              <a:rPr lang="ru-RU" sz="1800" dirty="0" err="1" smtClean="0"/>
              <a:t>java.util.concurrent.Callable</a:t>
            </a:r>
            <a:r>
              <a:rPr lang="ru-RU" sz="1800" dirty="0" smtClean="0"/>
              <a:t>. Основное их отличие от </a:t>
            </a:r>
            <a:r>
              <a:rPr lang="ru-RU" sz="1800" dirty="0" err="1" smtClean="0"/>
              <a:t>Runnable</a:t>
            </a:r>
            <a:r>
              <a:rPr lang="ru-RU" sz="1800" dirty="0" smtClean="0"/>
              <a:t> объектов – возможность возвращать значение потоку, из которого делался вызов.</a:t>
            </a:r>
          </a:p>
          <a:p>
            <a:pPr marL="804863" indent="-271463"/>
            <a:r>
              <a:rPr lang="ru-RU" sz="1800" dirty="0" smtClean="0"/>
              <a:t>Возможность возвращать вызывавшему потоку объект </a:t>
            </a:r>
            <a:r>
              <a:rPr lang="ru-RU" sz="1800" dirty="0" err="1" smtClean="0"/>
              <a:t>java.util.concurrent.Future</a:t>
            </a:r>
            <a:r>
              <a:rPr lang="ru-RU" sz="1800" dirty="0" smtClean="0"/>
              <a:t>, который содержит среди прочего и возвращаемое значение.</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algn="ctr">
              <a:buNone/>
            </a:pPr>
            <a:r>
              <a:rPr lang="ru-RU" sz="1800" b="1" dirty="0" smtClean="0"/>
              <a:t>Возврат значений из задач. Интерфейс </a:t>
            </a:r>
            <a:r>
              <a:rPr lang="ru-RU" sz="1800" b="1" dirty="0" err="1" smtClean="0"/>
              <a:t>Callable</a:t>
            </a:r>
            <a:endParaRPr lang="ru-RU" sz="1800" b="1" dirty="0" smtClean="0"/>
          </a:p>
          <a:p>
            <a:pPr algn="just">
              <a:buNone/>
            </a:pPr>
            <a:r>
              <a:rPr lang="ru-RU" sz="1800" dirty="0" smtClean="0"/>
              <a:t>Очень </a:t>
            </a:r>
            <a:r>
              <a:rPr lang="ru-RU" sz="1800" dirty="0" smtClean="0"/>
              <a:t>часто нам необходимо, чтобы поток после выполнения своей работы возвращал нам некоторое значение, в таких ситуациях нам необходимо использовать интерфейс </a:t>
            </a:r>
            <a:r>
              <a:rPr lang="ru-RU" sz="1800" dirty="0" err="1" smtClean="0"/>
              <a:t>Callable</a:t>
            </a:r>
            <a:r>
              <a:rPr lang="ru-RU" sz="1800" dirty="0" smtClean="0"/>
              <a:t> при создании класса. Он очень похож на </a:t>
            </a:r>
            <a:r>
              <a:rPr lang="ru-RU" sz="1800" dirty="0" err="1" smtClean="0"/>
              <a:t>Runnable</a:t>
            </a:r>
            <a:r>
              <a:rPr lang="ru-RU" sz="1800" dirty="0" smtClean="0"/>
              <a:t>, но имеет несколько отличий. </a:t>
            </a:r>
          </a:p>
          <a:p>
            <a:pPr marL="1077913" indent="-358775" algn="just"/>
            <a:r>
              <a:rPr lang="ru-RU" sz="1800" dirty="0" smtClean="0"/>
              <a:t>В первую очередь </a:t>
            </a:r>
            <a:r>
              <a:rPr lang="ru-RU" sz="1800" dirty="0" smtClean="0"/>
              <a:t>после объявления данного интерфейса необходимо указать тип параметра, который должен вернуть поток. </a:t>
            </a:r>
          </a:p>
          <a:p>
            <a:pPr marL="1077913" indent="-358775" algn="just"/>
            <a:r>
              <a:rPr lang="ru-RU" sz="1800" dirty="0" smtClean="0"/>
              <a:t>Вместо метода </a:t>
            </a:r>
            <a:r>
              <a:rPr lang="ru-RU" sz="1800" dirty="0" err="1" smtClean="0"/>
              <a:t>run</a:t>
            </a:r>
            <a:r>
              <a:rPr lang="ru-RU" sz="1800" dirty="0" smtClean="0"/>
              <a:t>() необходимо использовать метод </a:t>
            </a:r>
            <a:r>
              <a:rPr lang="ru-RU" sz="1800" dirty="0" err="1" smtClean="0"/>
              <a:t>call</a:t>
            </a:r>
            <a:r>
              <a:rPr lang="ru-RU" sz="1800" dirty="0" smtClean="0"/>
              <a:t>().</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484784"/>
            <a:ext cx="6347714" cy="4556579"/>
          </a:xfrm>
        </p:spPr>
        <p:txBody>
          <a:bodyPr>
            <a:normAutofit lnSpcReduction="10000"/>
          </a:bodyPr>
          <a:lstStyle/>
          <a:p>
            <a:pPr algn="just">
              <a:buNone/>
            </a:pPr>
            <a:r>
              <a:rPr lang="ru-RU" sz="1800" dirty="0" smtClean="0"/>
              <a:t>Теперь рассмотрим способ получения полученного значения, используя исполнители. </a:t>
            </a:r>
            <a:endParaRPr lang="en-US" sz="1800" dirty="0" smtClean="0"/>
          </a:p>
          <a:p>
            <a:pPr algn="just">
              <a:buNone/>
            </a:pPr>
            <a:r>
              <a:rPr lang="ru-RU" sz="1800" dirty="0" smtClean="0"/>
              <a:t>Для </a:t>
            </a:r>
            <a:r>
              <a:rPr lang="ru-RU" sz="1800" dirty="0" smtClean="0"/>
              <a:t>передачи объекта, созданного нами класса исполнителя, используется метод «</a:t>
            </a:r>
            <a:r>
              <a:rPr lang="ru-RU" sz="1800" dirty="0" err="1" smtClean="0"/>
              <a:t>submit</a:t>
            </a:r>
            <a:r>
              <a:rPr lang="ru-RU" sz="1800" dirty="0" smtClean="0"/>
              <a:t>». </a:t>
            </a:r>
            <a:endParaRPr lang="en-US" sz="1800" dirty="0" smtClean="0"/>
          </a:p>
          <a:p>
            <a:pPr algn="just">
              <a:buNone/>
            </a:pPr>
            <a:r>
              <a:rPr lang="ru-RU" sz="1800" dirty="0" smtClean="0"/>
              <a:t>При </a:t>
            </a:r>
            <a:r>
              <a:rPr lang="ru-RU" sz="1800" dirty="0" smtClean="0"/>
              <a:t>вызове данного метода создается объект типа «</a:t>
            </a:r>
            <a:r>
              <a:rPr lang="ru-RU" sz="1800" dirty="0" err="1" smtClean="0"/>
              <a:t>Future</a:t>
            </a:r>
            <a:r>
              <a:rPr lang="ru-RU" sz="1800" dirty="0" smtClean="0"/>
              <a:t>» параметризованный по типу результата возвращаемого </a:t>
            </a:r>
            <a:r>
              <a:rPr lang="ru-RU" sz="1800" dirty="0" err="1" smtClean="0"/>
              <a:t>Callable</a:t>
            </a:r>
            <a:r>
              <a:rPr lang="ru-RU" sz="1800" dirty="0" smtClean="0"/>
              <a:t>.  В нашем случае «</a:t>
            </a:r>
            <a:r>
              <a:rPr lang="ru-RU" sz="1800" dirty="0" err="1" smtClean="0"/>
              <a:t>Future</a:t>
            </a:r>
            <a:r>
              <a:rPr lang="ru-RU" sz="1800" dirty="0" smtClean="0"/>
              <a:t>&lt;</a:t>
            </a:r>
            <a:r>
              <a:rPr lang="ru-RU" sz="1800" dirty="0" err="1" smtClean="0"/>
              <a:t>Integer</a:t>
            </a:r>
            <a:r>
              <a:rPr lang="ru-RU" sz="1800" dirty="0" smtClean="0"/>
              <a:t>&gt;». В свою очередь из этого объекта мы уже можем получить нужный нам результат, используя метод </a:t>
            </a:r>
            <a:r>
              <a:rPr lang="ru-RU" sz="1800" dirty="0" err="1" smtClean="0"/>
              <a:t>get</a:t>
            </a:r>
            <a:r>
              <a:rPr lang="ru-RU" sz="1800" dirty="0" smtClean="0"/>
              <a:t>(). Данный метод всегда необходимо оборачивать в блок  </a:t>
            </a:r>
            <a:r>
              <a:rPr lang="ru-RU" sz="1800" dirty="0" err="1" smtClean="0"/>
              <a:t>try-catch</a:t>
            </a:r>
            <a:r>
              <a:rPr lang="ru-RU" sz="1800" dirty="0" smtClean="0"/>
              <a:t> , так как поток еще может не закончить свою работу, а метод </a:t>
            </a:r>
            <a:r>
              <a:rPr lang="ru-RU" sz="1800" dirty="0" err="1" smtClean="0"/>
              <a:t>get</a:t>
            </a:r>
            <a:r>
              <a:rPr lang="ru-RU" sz="1800" dirty="0" smtClean="0"/>
              <a:t>() уже будет вызван. </a:t>
            </a:r>
            <a:endParaRPr lang="en-US" sz="1800" dirty="0" smtClean="0"/>
          </a:p>
          <a:p>
            <a:pPr algn="just">
              <a:buNone/>
            </a:pPr>
            <a:r>
              <a:rPr lang="ru-RU" sz="1800" dirty="0" smtClean="0"/>
              <a:t>Для </a:t>
            </a:r>
            <a:r>
              <a:rPr lang="ru-RU" sz="1800" dirty="0" smtClean="0"/>
              <a:t>проверки завершенности потока используется метод </a:t>
            </a:r>
            <a:r>
              <a:rPr lang="ru-RU" sz="1800" dirty="0" err="1" smtClean="0"/>
              <a:t>isDone</a:t>
            </a:r>
            <a:r>
              <a:rPr lang="ru-RU" sz="1800" dirty="0" smtClean="0"/>
              <a:t>(), он возвращает логическое значение.</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484784"/>
            <a:ext cx="6347714" cy="4556579"/>
          </a:xfrm>
        </p:spPr>
        <p:txBody>
          <a:bodyPr>
            <a:normAutofit/>
          </a:bodyPr>
          <a:lstStyle/>
          <a:p>
            <a:pPr algn="ctr">
              <a:buNone/>
            </a:pPr>
            <a:r>
              <a:rPr lang="ru-RU" sz="1800" b="1" dirty="0" smtClean="0"/>
              <a:t>Управление потоками. Ожидание</a:t>
            </a:r>
          </a:p>
          <a:p>
            <a:pPr algn="just">
              <a:buNone/>
            </a:pPr>
            <a:r>
              <a:rPr lang="ru-RU" sz="1800" dirty="0" smtClean="0"/>
              <a:t>Существует </a:t>
            </a:r>
            <a:r>
              <a:rPr lang="ru-RU" sz="1800" dirty="0" smtClean="0"/>
              <a:t>несколько методов управления потоками. Давайте рассмотрим метод переводящий поток в состояние ожидания. </a:t>
            </a:r>
          </a:p>
          <a:p>
            <a:pPr algn="just">
              <a:buNone/>
            </a:pPr>
            <a:r>
              <a:rPr lang="ru-RU" sz="1800" dirty="0" smtClean="0"/>
              <a:t>Для </a:t>
            </a:r>
            <a:r>
              <a:rPr lang="ru-RU" sz="1800" dirty="0" smtClean="0"/>
              <a:t>этого у класса «</a:t>
            </a:r>
            <a:r>
              <a:rPr lang="ru-RU" sz="1800" dirty="0" err="1" smtClean="0"/>
              <a:t>TimeUnit</a:t>
            </a:r>
            <a:r>
              <a:rPr lang="ru-RU" sz="1800" dirty="0" smtClean="0"/>
              <a:t>» выберем метод отвечающий за размерность времени, например «</a:t>
            </a:r>
            <a:r>
              <a:rPr lang="ru-RU" sz="1800" dirty="0" err="1" smtClean="0"/>
              <a:t>TimeUnit.MICROSECONDS</a:t>
            </a:r>
            <a:r>
              <a:rPr lang="ru-RU" sz="1800" dirty="0" smtClean="0"/>
              <a:t>», у этого метода есть метод «</a:t>
            </a:r>
            <a:r>
              <a:rPr lang="ru-RU" sz="1800" dirty="0" err="1" smtClean="0"/>
              <a:t>sleep</a:t>
            </a:r>
            <a:r>
              <a:rPr lang="ru-RU" sz="1800" dirty="0" smtClean="0"/>
              <a:t>», которому в качестве параметра нужно передать число, отвечающее за величину второго параметра(время проведенное в ожидании). </a:t>
            </a:r>
          </a:p>
          <a:p>
            <a:pPr algn="just">
              <a:buNone/>
            </a:pPr>
            <a:r>
              <a:rPr lang="ru-RU" sz="1800" dirty="0" smtClean="0"/>
              <a:t>При </a:t>
            </a:r>
            <a:r>
              <a:rPr lang="ru-RU" sz="1800" dirty="0" smtClean="0"/>
              <a:t>реализации данного метода его необходимо поместить в блок </a:t>
            </a:r>
            <a:r>
              <a:rPr lang="ru-RU" sz="1800" dirty="0" err="1" smtClean="0"/>
              <a:t>try-catch</a:t>
            </a:r>
            <a:r>
              <a:rPr lang="ru-RU" sz="1800" dirty="0" smtClean="0"/>
              <a:t>.</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340768"/>
            <a:ext cx="6347714" cy="4700595"/>
          </a:xfrm>
        </p:spPr>
        <p:txBody>
          <a:bodyPr>
            <a:normAutofit/>
          </a:bodyPr>
          <a:lstStyle/>
          <a:p>
            <a:pPr algn="ctr">
              <a:buNone/>
            </a:pPr>
            <a:r>
              <a:rPr lang="ru-RU" sz="1800" b="1" dirty="0" smtClean="0"/>
              <a:t>Механизм управления </a:t>
            </a:r>
            <a:r>
              <a:rPr lang="ru-RU" sz="1800" b="1" dirty="0" err="1" smtClean="0"/>
              <a:t>мьютексами</a:t>
            </a:r>
            <a:r>
              <a:rPr lang="ru-RU" sz="1800" b="1" dirty="0" smtClean="0"/>
              <a:t> </a:t>
            </a:r>
            <a:r>
              <a:rPr lang="en-US" sz="1800" b="1" dirty="0" smtClean="0"/>
              <a:t>Lock</a:t>
            </a:r>
          </a:p>
          <a:p>
            <a:pPr algn="just">
              <a:buNone/>
            </a:pPr>
            <a:r>
              <a:rPr lang="ru-RU" sz="1800" dirty="0" err="1" smtClean="0"/>
              <a:t>Lock</a:t>
            </a:r>
            <a:r>
              <a:rPr lang="ru-RU" sz="1800" dirty="0" smtClean="0"/>
              <a:t> </a:t>
            </a:r>
            <a:r>
              <a:rPr lang="ru-RU" sz="1800" dirty="0" smtClean="0"/>
              <a:t>является явным механизмом управления </a:t>
            </a:r>
            <a:r>
              <a:rPr lang="ru-RU" sz="1800" dirty="0" err="1" smtClean="0"/>
              <a:t>мьютексами</a:t>
            </a:r>
            <a:r>
              <a:rPr lang="ru-RU" sz="1800" dirty="0" smtClean="0"/>
              <a:t>. Он находиться в библиотеке </a:t>
            </a:r>
            <a:r>
              <a:rPr lang="ru-RU" sz="1800" dirty="0" err="1" smtClean="0"/>
              <a:t>java.util.concurrent</a:t>
            </a:r>
            <a:r>
              <a:rPr lang="ru-RU" sz="1800" dirty="0" smtClean="0"/>
              <a:t>. </a:t>
            </a:r>
            <a:endParaRPr lang="en-US" sz="1800" dirty="0" smtClean="0"/>
          </a:p>
          <a:p>
            <a:pPr algn="just">
              <a:buNone/>
            </a:pPr>
            <a:r>
              <a:rPr lang="ru-RU" sz="1800" dirty="0" smtClean="0"/>
              <a:t>Объект </a:t>
            </a:r>
            <a:r>
              <a:rPr lang="ru-RU" sz="1800" dirty="0" smtClean="0"/>
              <a:t>класса </a:t>
            </a:r>
            <a:r>
              <a:rPr lang="ru-RU" sz="1800" dirty="0" err="1" smtClean="0"/>
              <a:t>Lock</a:t>
            </a:r>
            <a:r>
              <a:rPr lang="ru-RU" sz="1800" dirty="0" smtClean="0"/>
              <a:t> можно явно создать в программе и установить или снять блокировку с помощью его методов. </a:t>
            </a:r>
            <a:endParaRPr lang="en-US" sz="1800" dirty="0" smtClean="0"/>
          </a:p>
          <a:p>
            <a:pPr algn="just">
              <a:buNone/>
            </a:pPr>
            <a:r>
              <a:rPr lang="ru-RU" sz="1800" dirty="0" smtClean="0"/>
              <a:t>К </a:t>
            </a:r>
            <a:r>
              <a:rPr lang="ru-RU" sz="1800" dirty="0" smtClean="0"/>
              <a:t>плюсам данного объекта можно отнести возможность отлавливания исключений и другие. </a:t>
            </a:r>
            <a:endParaRPr lang="en-US" sz="1800" dirty="0" smtClean="0"/>
          </a:p>
          <a:p>
            <a:pPr algn="just">
              <a:buNone/>
            </a:pPr>
            <a:endParaRPr lang="en-US" sz="1800" dirty="0" smtClean="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8640"/>
            <a:ext cx="6347713" cy="660400"/>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323528" y="764704"/>
            <a:ext cx="7315200" cy="5796480"/>
          </a:xfrm>
        </p:spPr>
        <p:txBody>
          <a:bodyPr/>
          <a:lstStyle/>
          <a:p>
            <a:pPr algn="ctr">
              <a:buNone/>
            </a:pPr>
            <a:r>
              <a:rPr lang="ru-RU" sz="1800" b="1" dirty="0" smtClean="0"/>
              <a:t>Атомарные операции. </a:t>
            </a:r>
            <a:r>
              <a:rPr lang="en-US" sz="1800" b="1" dirty="0" smtClean="0"/>
              <a:t>Volatile</a:t>
            </a:r>
            <a:endParaRPr lang="en-US" sz="1800" dirty="0" smtClean="0"/>
          </a:p>
          <a:p>
            <a:pPr algn="just">
              <a:buNone/>
            </a:pPr>
            <a:r>
              <a:rPr lang="ru-RU" sz="1800" dirty="0" smtClean="0"/>
              <a:t>Атомарные операции- это операции, которые не могут быть прерваны планировщиком потоков. Чтение и запись примитивных переменных кроме </a:t>
            </a:r>
            <a:r>
              <a:rPr lang="ru-RU" sz="1800" dirty="0" err="1" smtClean="0"/>
              <a:t>double</a:t>
            </a:r>
            <a:r>
              <a:rPr lang="ru-RU" sz="1800" dirty="0" smtClean="0"/>
              <a:t> и </a:t>
            </a:r>
            <a:r>
              <a:rPr lang="ru-RU" sz="1800" dirty="0" err="1" smtClean="0"/>
              <a:t>long</a:t>
            </a:r>
            <a:r>
              <a:rPr lang="ru-RU" sz="1800" dirty="0" smtClean="0"/>
              <a:t> являются атомарными. Даже если операция является атомарной, значение переменной может хранится в </a:t>
            </a:r>
            <a:r>
              <a:rPr lang="ru-RU" sz="1800" dirty="0" err="1" smtClean="0"/>
              <a:t>кэше</a:t>
            </a:r>
            <a:r>
              <a:rPr lang="ru-RU" sz="1800" dirty="0" smtClean="0"/>
              <a:t> ядра, и быть не видным другому потоку, поэтому для обеспечение видимости внутри приложения существует ключевое слово </a:t>
            </a:r>
            <a:r>
              <a:rPr lang="ru-RU" sz="1800" dirty="0" err="1" smtClean="0"/>
              <a:t>volatile</a:t>
            </a:r>
            <a:r>
              <a:rPr lang="ru-RU" sz="1800" dirty="0" smtClean="0"/>
              <a:t>. Но данное ключевое слово не обеспечивает атомарности операциям, не смотря на то что после записи, значение поле будет отображено сразу при всех операциях чтения.</a:t>
            </a:r>
            <a:r>
              <a:rPr lang="en-US" sz="1800" dirty="0" smtClean="0"/>
              <a:t> </a:t>
            </a:r>
            <a:r>
              <a:rPr lang="ru-RU" sz="1800" dirty="0" smtClean="0"/>
              <a:t>Так что приведенный код все еще содержит ошибку некорректного доступа.</a:t>
            </a:r>
            <a:endParaRPr lang="en-US" sz="1800" dirty="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66</a:t>
            </a:fld>
            <a:endParaRPr lang="en-US"/>
          </a:p>
        </p:txBody>
      </p:sp>
      <p:sp>
        <p:nvSpPr>
          <p:cNvPr id="69633" name="Rectangle 1"/>
          <p:cNvSpPr>
            <a:spLocks noChangeArrowheads="1"/>
          </p:cNvSpPr>
          <p:nvPr/>
        </p:nvSpPr>
        <p:spPr bwMode="auto">
          <a:xfrm>
            <a:off x="1858372" y="4399637"/>
            <a:ext cx="5609228" cy="2031325"/>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strike="noStrike" cap="none" normalizeH="0" baseline="0" dirty="0" err="1" smtClean="0">
                <a:ln>
                  <a:noFill/>
                </a:ln>
                <a:solidFill>
                  <a:srgbClr val="000000"/>
                </a:solidFill>
                <a:effectLst/>
                <a:latin typeface="Consolas" pitchFamily="49" charset="0"/>
                <a:ea typeface="Calibri" pitchFamily="34" charset="0"/>
                <a:cs typeface="Consolas" pitchFamily="49" charset="0"/>
              </a:rPr>
              <a:t>MyThread</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implements</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strike="noStrike" cap="none" normalizeH="0" baseline="0" dirty="0" err="1" smtClean="0">
                <a:ln>
                  <a:noFill/>
                </a:ln>
                <a:solidFill>
                  <a:srgbClr val="000000"/>
                </a:solidFill>
                <a:effectLst/>
                <a:latin typeface="Consolas" pitchFamily="49" charset="0"/>
                <a:ea typeface="Calibri" pitchFamily="34" charset="0"/>
                <a:cs typeface="Consolas" pitchFamily="49" charset="0"/>
              </a:rPr>
              <a:t>Runnable</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static</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volatile</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err="1" smtClean="0">
                <a:ln>
                  <a:noFill/>
                </a:ln>
                <a:solidFill>
                  <a:srgbClr val="7F0055"/>
                </a:solidFill>
                <a:effectLst/>
                <a:latin typeface="Consolas" pitchFamily="49" charset="0"/>
                <a:ea typeface="Calibri" pitchFamily="34" charset="0"/>
                <a:cs typeface="Consolas" pitchFamily="49" charset="0"/>
              </a:rPr>
              <a:t>int</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count;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void</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run()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strike="noStrike" cap="none" normalizeH="0" baseline="0" dirty="0" smtClean="0">
                <a:ln>
                  <a:noFill/>
                </a:ln>
                <a:solidFill>
                  <a:srgbClr val="7F0055"/>
                </a:solidFill>
                <a:effectLst/>
                <a:latin typeface="Consolas" pitchFamily="49" charset="0"/>
                <a:ea typeface="Calibri" pitchFamily="34" charset="0"/>
                <a:cs typeface="Consolas" pitchFamily="49" charset="0"/>
              </a:rPr>
              <a:t>for</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i="0" strike="noStrike" cap="none" normalizeH="0" baseline="0" dirty="0" err="1" smtClean="0">
                <a:ln>
                  <a:noFill/>
                </a:ln>
                <a:solidFill>
                  <a:srgbClr val="7F0055"/>
                </a:solidFill>
                <a:effectLst/>
                <a:latin typeface="Consolas" pitchFamily="49" charset="0"/>
                <a:ea typeface="Calibri" pitchFamily="34" charset="0"/>
                <a:cs typeface="Consolas" pitchFamily="49" charset="0"/>
              </a:rPr>
              <a:t>int</a:t>
            </a:r>
            <a:r>
              <a:rPr kumimoji="0" lang="en-US" sz="140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i="0"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400" i="0" strike="noStrike" cap="none" normalizeH="0" baseline="0" dirty="0" smtClean="0">
                <a:ln>
                  <a:noFill/>
                </a:ln>
                <a:solidFill>
                  <a:srgbClr val="000000"/>
                </a:solidFill>
                <a:effectLst/>
                <a:latin typeface="Consolas" pitchFamily="49" charset="0"/>
                <a:ea typeface="Calibri" pitchFamily="34" charset="0"/>
                <a:cs typeface="Consolas" pitchFamily="49" charset="0"/>
              </a:rPr>
              <a:t> = 0; </a:t>
            </a:r>
            <a:r>
              <a:rPr kumimoji="0" lang="en-US" sz="1400" i="0"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400" i="0" strike="noStrike" cap="none" normalizeH="0" baseline="0" dirty="0" smtClean="0">
                <a:ln>
                  <a:noFill/>
                </a:ln>
                <a:solidFill>
                  <a:srgbClr val="000000"/>
                </a:solidFill>
                <a:effectLst/>
                <a:latin typeface="Consolas" pitchFamily="49" charset="0"/>
                <a:ea typeface="Calibri" pitchFamily="34" charset="0"/>
                <a:cs typeface="Consolas" pitchFamily="49" charset="0"/>
              </a:rPr>
              <a:t> &lt; 10000000; </a:t>
            </a:r>
            <a:r>
              <a:rPr kumimoji="0" lang="en-US" sz="1400" i="0"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40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count++;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strike="noStrike" cap="none" normalizeH="0" baseline="0" dirty="0" err="1" smtClean="0">
                <a:ln>
                  <a:noFill/>
                </a:ln>
                <a:solidFill>
                  <a:srgbClr val="000000"/>
                </a:solidFill>
                <a:effectLst/>
                <a:latin typeface="Consolas" pitchFamily="49" charset="0"/>
                <a:ea typeface="Calibri" pitchFamily="34" charset="0"/>
                <a:cs typeface="Consolas" pitchFamily="49" charset="0"/>
              </a:rPr>
              <a:t>System.out.println</a:t>
            </a: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(count);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609600"/>
            <a:ext cx="6347713" cy="731168"/>
          </a:xfrm>
        </p:spPr>
        <p:txBody>
          <a:bodyPr/>
          <a:lstStyle/>
          <a:p>
            <a:r>
              <a:rPr lang="ru-RU" dirty="0" smtClean="0"/>
              <a:t>С</a:t>
            </a:r>
            <a:r>
              <a:rPr lang="en-US" dirty="0" err="1" smtClean="0"/>
              <a:t>oncurrent</a:t>
            </a:r>
            <a:endParaRPr lang="en-US" dirty="0"/>
          </a:p>
        </p:txBody>
      </p:sp>
      <p:sp>
        <p:nvSpPr>
          <p:cNvPr id="3" name="Содержимое 2"/>
          <p:cNvSpPr>
            <a:spLocks noGrp="1"/>
          </p:cNvSpPr>
          <p:nvPr>
            <p:ph idx="1"/>
          </p:nvPr>
        </p:nvSpPr>
        <p:spPr>
          <a:xfrm>
            <a:off x="609599" y="1340768"/>
            <a:ext cx="6347714" cy="5517232"/>
          </a:xfrm>
        </p:spPr>
        <p:txBody>
          <a:bodyPr/>
          <a:lstStyle/>
          <a:p>
            <a:pPr algn="ctr">
              <a:buNone/>
            </a:pPr>
            <a:r>
              <a:rPr lang="ru-RU" b="1" dirty="0" smtClean="0"/>
              <a:t>Атомарные классы</a:t>
            </a:r>
            <a:endParaRPr lang="en-US" b="1" dirty="0" smtClean="0"/>
          </a:p>
          <a:p>
            <a:pPr algn="just">
              <a:buNone/>
            </a:pPr>
            <a:r>
              <a:rPr lang="ru-RU" dirty="0" smtClean="0"/>
              <a:t>Попробуем разрешить конфликт с помощью атомарных классов: </a:t>
            </a:r>
            <a:r>
              <a:rPr lang="ru-RU" dirty="0" err="1" smtClean="0"/>
              <a:t>AtomicInteger</a:t>
            </a:r>
            <a:r>
              <a:rPr lang="ru-RU" dirty="0" smtClean="0"/>
              <a:t>, </a:t>
            </a:r>
            <a:r>
              <a:rPr lang="ru-RU" dirty="0" err="1" smtClean="0"/>
              <a:t>Atomic</a:t>
            </a:r>
            <a:r>
              <a:rPr lang="ru-RU" dirty="0" smtClean="0"/>
              <a:t> </a:t>
            </a:r>
            <a:r>
              <a:rPr lang="ru-RU" dirty="0" err="1" smtClean="0"/>
              <a:t>Long</a:t>
            </a:r>
            <a:r>
              <a:rPr lang="ru-RU" dirty="0" smtClean="0"/>
              <a:t> ,</a:t>
            </a:r>
            <a:r>
              <a:rPr lang="ru-RU" dirty="0" err="1" smtClean="0"/>
              <a:t>AtomicReference</a:t>
            </a:r>
            <a:r>
              <a:rPr lang="ru-RU" dirty="0" smtClean="0"/>
              <a:t> и т.д. Данный класс гарантирует атомарное выполнение операций</a:t>
            </a:r>
            <a:r>
              <a:rPr lang="ru-RU" dirty="0" smtClean="0"/>
              <a:t>.</a:t>
            </a:r>
            <a:endParaRPr lang="en-US" dirty="0" smtClean="0"/>
          </a:p>
        </p:txBody>
      </p:sp>
      <p:sp>
        <p:nvSpPr>
          <p:cNvPr id="5" name="Номер слайда 4"/>
          <p:cNvSpPr>
            <a:spLocks noGrp="1"/>
          </p:cNvSpPr>
          <p:nvPr>
            <p:ph type="sldNum" sz="quarter" idx="4294967295"/>
          </p:nvPr>
        </p:nvSpPr>
        <p:spPr>
          <a:xfrm>
            <a:off x="8153400" y="6248400"/>
            <a:ext cx="990600" cy="365125"/>
          </a:xfrm>
        </p:spPr>
        <p:txBody>
          <a:bodyPr/>
          <a:lstStyle/>
          <a:p>
            <a:fld id="{36013D82-3B92-4BC6-A819-A7803D760D40}" type="slidenum">
              <a:rPr lang="en-US" smtClean="0"/>
              <a:pPr/>
              <a:t>67</a:t>
            </a:fld>
            <a:endParaRPr lang="en-US"/>
          </a:p>
        </p:txBody>
      </p:sp>
      <p:sp>
        <p:nvSpPr>
          <p:cNvPr id="68609" name="Rectangle 1"/>
          <p:cNvSpPr>
            <a:spLocks noChangeArrowheads="1"/>
          </p:cNvSpPr>
          <p:nvPr/>
        </p:nvSpPr>
        <p:spPr bwMode="auto">
          <a:xfrm>
            <a:off x="1043608" y="3322419"/>
            <a:ext cx="6310484" cy="310854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package</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atomic;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import</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java.util.concurrent.atomic.AtomicInteger</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MyThread</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implements</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Runnable</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static</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AtomicInteger</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1" u="none" strike="noStrike" cap="none" normalizeH="0" baseline="0" dirty="0" smtClean="0">
                <a:ln>
                  <a:noFill/>
                </a:ln>
                <a:solidFill>
                  <a:srgbClr val="0000C0"/>
                </a:solidFill>
                <a:effectLst/>
                <a:latin typeface="Consolas" pitchFamily="49" charset="0"/>
                <a:ea typeface="Calibri" pitchFamily="34" charset="0"/>
                <a:cs typeface="Consolas" pitchFamily="49" charset="0"/>
              </a:rPr>
              <a:t>count</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AtomicInteger</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void</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run()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for</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int</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0;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&lt; 10000000;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3F7F5F"/>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3F7F5F"/>
                </a:solidFill>
                <a:effectLst/>
                <a:latin typeface="Consolas" pitchFamily="49" charset="0"/>
                <a:ea typeface="Calibri" pitchFamily="34" charset="0"/>
                <a:cs typeface="Consolas" pitchFamily="49" charset="0"/>
              </a:rPr>
              <a:t>count.incrementAndGet</a:t>
            </a:r>
            <a:r>
              <a:rPr kumimoji="0" lang="en-US" sz="1400" b="0" i="0" u="none" strike="noStrike" cap="none" normalizeH="0" baseline="0" dirty="0" smtClean="0">
                <a:ln>
                  <a:noFill/>
                </a:ln>
                <a:solidFill>
                  <a:srgbClr val="3F7F5F"/>
                </a:solidFill>
                <a:effectLst/>
                <a:latin typeface="Consolas" pitchFamily="49" charset="0"/>
                <a:ea typeface="Calibri" pitchFamily="34"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smtClean="0">
                <a:ln>
                  <a:noFill/>
                </a:ln>
                <a:solidFill>
                  <a:srgbClr val="3F7F5F"/>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3F7F5F"/>
                </a:solidFill>
                <a:effectLst/>
                <a:latin typeface="Consolas" pitchFamily="49" charset="0"/>
                <a:ea typeface="Calibri" pitchFamily="34" charset="0"/>
                <a:cs typeface="Consolas" pitchFamily="49" charset="0"/>
              </a:rPr>
              <a:t>count.addAndGet</a:t>
            </a:r>
            <a:r>
              <a:rPr kumimoji="0" lang="en-US" sz="1400" b="0" i="0" u="none" strike="noStrike" cap="none" normalizeH="0" baseline="0" dirty="0" smtClean="0">
                <a:ln>
                  <a:noFill/>
                </a:ln>
                <a:solidFill>
                  <a:srgbClr val="3F7F5F"/>
                </a:solidFill>
                <a:effectLst/>
                <a:latin typeface="Consolas" pitchFamily="49" charset="0"/>
                <a:ea typeface="Calibri" pitchFamily="34" charset="0"/>
                <a:cs typeface="Consolas" pitchFamily="49" charset="0"/>
              </a:rPr>
              <a:t>(1);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count</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.getAndAdd</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System.</a:t>
            </a:r>
            <a:r>
              <a:rPr kumimoji="0" lang="en-US" sz="1400" b="0"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out</a:t>
            </a:r>
            <a:r>
              <a:rPr kumimoji="0" lang="en-US" sz="14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.println</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400" b="0" i="1" u="none" strike="noStrike" cap="none" normalizeH="0" baseline="0" dirty="0" smtClean="0">
                <a:ln>
                  <a:noFill/>
                </a:ln>
                <a:solidFill>
                  <a:srgbClr val="0000C0"/>
                </a:solidFill>
                <a:effectLst/>
                <a:latin typeface="Consolas" pitchFamily="49" charset="0"/>
                <a:ea typeface="Calibri" pitchFamily="34" charset="0"/>
                <a:cs typeface="Consolas" pitchFamily="49" charset="0"/>
              </a:rPr>
              <a:t>count</a:t>
            </a: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24"/>
          </p:nvPr>
        </p:nvSpPr>
        <p:spPr/>
        <p:txBody>
          <a:bodyPr/>
          <a:lstStyle/>
          <a:p>
            <a:fld id="{36013D82-3B92-4BC6-A819-A7803D760D40}" type="slidenum">
              <a:rPr lang="en-US" smtClean="0"/>
              <a:pPr/>
              <a:t>7</a:t>
            </a:fld>
            <a:endParaRPr lang="en-US"/>
          </a:p>
        </p:txBody>
      </p:sp>
      <p:sp>
        <p:nvSpPr>
          <p:cNvPr id="4" name="Заголовок 3"/>
          <p:cNvSpPr>
            <a:spLocks noGrp="1"/>
          </p:cNvSpPr>
          <p:nvPr>
            <p:ph type="title"/>
          </p:nvPr>
        </p:nvSpPr>
        <p:spPr>
          <a:xfrm>
            <a:off x="457200" y="188640"/>
            <a:ext cx="8229600" cy="801960"/>
          </a:xfrm>
        </p:spPr>
        <p:txBody>
          <a:bodyPr>
            <a:normAutofit fontScale="90000"/>
          </a:bodyPr>
          <a:lstStyle/>
          <a:p>
            <a:r>
              <a:rPr lang="en-US" dirty="0" smtClean="0"/>
              <a:t>Concurrency</a:t>
            </a:r>
            <a:r>
              <a:rPr lang="ru-RU" dirty="0"/>
              <a:t/>
            </a:r>
            <a:br>
              <a:rPr lang="ru-RU" dirty="0"/>
            </a:br>
            <a:r>
              <a:rPr lang="en-US" dirty="0" smtClean="0"/>
              <a:t>Parallelism</a:t>
            </a:r>
            <a:endParaRPr lang="ru-RU" dirty="0"/>
          </a:p>
        </p:txBody>
      </p:sp>
      <p:sp>
        <p:nvSpPr>
          <p:cNvPr id="5" name="Объект 4"/>
          <p:cNvSpPr>
            <a:spLocks noGrp="1"/>
          </p:cNvSpPr>
          <p:nvPr>
            <p:ph idx="1"/>
          </p:nvPr>
        </p:nvSpPr>
        <p:spPr>
          <a:xfrm>
            <a:off x="457200" y="1196752"/>
            <a:ext cx="7772400" cy="5435200"/>
          </a:xfrm>
        </p:spPr>
        <p:txBody>
          <a:bodyPr>
            <a:noAutofit/>
          </a:bodyPr>
          <a:lstStyle/>
          <a:p>
            <a:pPr algn="just"/>
            <a:r>
              <a:rPr lang="en-US" dirty="0" smtClean="0"/>
              <a:t>Concurrency - </a:t>
            </a:r>
            <a:r>
              <a:rPr lang="ru-RU" b="0" dirty="0"/>
              <a:t>это свойство систем (программы, сети, компьютера и т.д.), допускающее одновременное выполнение нескольких вычислительных процессов, которые могут взаимодействовать друг с другом. Вычисления запускаются, проходят и завершаются в пересекающихся промежутках времени; они также могут происходить абсолютно одновременно (</a:t>
            </a:r>
            <a:r>
              <a:rPr lang="ru-RU" b="0" dirty="0" smtClean="0">
                <a:hlinkClick r:id="rId2"/>
              </a:rPr>
              <a:t>параллелизм</a:t>
            </a:r>
            <a:r>
              <a:rPr lang="ru-RU" b="0" dirty="0"/>
              <a:t>), но это не </a:t>
            </a:r>
            <a:r>
              <a:rPr lang="ru-RU" b="0" dirty="0" smtClean="0"/>
              <a:t>обязательно</a:t>
            </a:r>
            <a:r>
              <a:rPr lang="en-US" b="0" dirty="0" smtClean="0"/>
              <a:t>. </a:t>
            </a:r>
          </a:p>
          <a:p>
            <a:pPr algn="just"/>
            <a:r>
              <a:rPr lang="en-US" dirty="0" smtClean="0"/>
              <a:t>Parallelism</a:t>
            </a:r>
            <a:r>
              <a:rPr lang="en-US" b="0" dirty="0" smtClean="0"/>
              <a:t> - </a:t>
            </a:r>
            <a:r>
              <a:rPr lang="ru-RU" b="0" dirty="0"/>
              <a:t>Параллельные вычисления используют более одного вычислительного ядра, поскольку все управляющие потоки работают одновременно и занимают весь рабочий цикл ядра на время исполнения — именно поэтому параллельное вычисление невозможно на одноядерном компьютере. В этом они отличаются от </a:t>
            </a:r>
            <a:r>
              <a:rPr lang="en-US" dirty="0" smtClean="0"/>
              <a:t>concurrency</a:t>
            </a:r>
            <a:r>
              <a:rPr lang="en-US" b="0" dirty="0" smtClean="0"/>
              <a:t> </a:t>
            </a:r>
            <a:r>
              <a:rPr lang="ru-RU" b="0" dirty="0" smtClean="0"/>
              <a:t>вычислений</a:t>
            </a:r>
            <a:r>
              <a:rPr lang="ru-RU" b="0" dirty="0"/>
              <a:t>, которые фокусируются на пересечениях жизненных циклов вычислений. Например, этапы выполнения процесса могут быть разбиты на </a:t>
            </a:r>
            <a:r>
              <a:rPr lang="ru-RU" b="0" dirty="0">
                <a:hlinkClick r:id="rId3"/>
              </a:rPr>
              <a:t>временные промежутки</a:t>
            </a:r>
            <a:r>
              <a:rPr lang="ru-RU" b="0" dirty="0"/>
              <a:t>, и если процесс не заканчивает своё существование до конца промежутка, он приостанавливается, предоставляя другому процессу возможность работать.</a:t>
            </a:r>
            <a:endParaRPr lang="en-US" b="0" dirty="0" smtClean="0"/>
          </a:p>
          <a:p>
            <a:pPr algn="just"/>
            <a:endParaRPr lang="ru-RU" dirty="0"/>
          </a:p>
        </p:txBody>
      </p:sp>
    </p:spTree>
    <p:extLst>
      <p:ext uri="{BB962C8B-B14F-4D97-AF65-F5344CB8AC3E}">
        <p14:creationId xmlns:p14="http://schemas.microsoft.com/office/powerpoint/2010/main" val="373550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a:p>
        </p:txBody>
      </p:sp>
      <p:sp>
        <p:nvSpPr>
          <p:cNvPr id="4" name="Заголовок 3"/>
          <p:cNvSpPr>
            <a:spLocks noGrp="1"/>
          </p:cNvSpPr>
          <p:nvPr>
            <p:ph type="title"/>
          </p:nvPr>
        </p:nvSpPr>
        <p:spPr>
          <a:xfrm>
            <a:off x="609599" y="404664"/>
            <a:ext cx="6347713" cy="1224136"/>
          </a:xfrm>
        </p:spPr>
        <p:txBody>
          <a:bodyPr/>
          <a:lstStyle/>
          <a:p>
            <a:r>
              <a:rPr lang="ru-RU" dirty="0" smtClean="0"/>
              <a:t>Асинхронность</a:t>
            </a:r>
            <a:br>
              <a:rPr lang="ru-RU" dirty="0" smtClean="0"/>
            </a:br>
            <a:r>
              <a:rPr lang="ru-RU" dirty="0" smtClean="0"/>
              <a:t>Синхронность</a:t>
            </a:r>
            <a:endParaRPr lang="ru-RU" dirty="0"/>
          </a:p>
        </p:txBody>
      </p:sp>
      <p:sp>
        <p:nvSpPr>
          <p:cNvPr id="5" name="Объект 4"/>
          <p:cNvSpPr>
            <a:spLocks noGrp="1"/>
          </p:cNvSpPr>
          <p:nvPr>
            <p:ph idx="1"/>
          </p:nvPr>
        </p:nvSpPr>
        <p:spPr>
          <a:xfrm>
            <a:off x="914400" y="1630288"/>
            <a:ext cx="7315200" cy="4463008"/>
          </a:xfrm>
        </p:spPr>
        <p:txBody>
          <a:bodyPr>
            <a:normAutofit/>
          </a:bodyPr>
          <a:lstStyle/>
          <a:p>
            <a:pPr algn="just"/>
            <a:r>
              <a:rPr lang="ru-RU" sz="1800" dirty="0" smtClean="0"/>
              <a:t>Асинхронность – </a:t>
            </a:r>
            <a:r>
              <a:rPr lang="ru-RU" sz="1800" b="0" dirty="0" smtClean="0"/>
              <a:t>действия нескольких процессов, которые выполняются параллельно основному потоку, либо в том же экземпляре процесса, либо вообще в другом процессе. Ключевое отличие асинхронного режима: параллельное выполнение двух и более ветвей процесса.</a:t>
            </a:r>
            <a:endParaRPr lang="ru-RU" sz="1800" dirty="0" smtClean="0"/>
          </a:p>
          <a:p>
            <a:pPr algn="just"/>
            <a:r>
              <a:rPr lang="ru-RU" sz="1800" dirty="0" smtClean="0"/>
              <a:t>Синхронность – </a:t>
            </a:r>
            <a:r>
              <a:rPr lang="ru-RU" sz="1800" b="0" dirty="0" smtClean="0"/>
              <a:t>действия нескольких процессов, которые выполняются в основном потоке, в рамках одного экземпляра процесса. Ключевое отличие синхронного режима: следующее действие начинается только тогда, когда завершено предыдущее. Соответственно, пока одно действие не завершено, процесс стоит колом.</a:t>
            </a:r>
            <a:endParaRPr lang="ru-RU" sz="1800" dirty="0"/>
          </a:p>
        </p:txBody>
      </p:sp>
    </p:spTree>
    <p:extLst>
      <p:ext uri="{BB962C8B-B14F-4D97-AF65-F5344CB8AC3E}">
        <p14:creationId xmlns:p14="http://schemas.microsoft.com/office/powerpoint/2010/main" val="20445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a:p>
        </p:txBody>
      </p:sp>
      <p:sp>
        <p:nvSpPr>
          <p:cNvPr id="4" name="Заголовок 3"/>
          <p:cNvSpPr>
            <a:spLocks noGrp="1"/>
          </p:cNvSpPr>
          <p:nvPr>
            <p:ph type="title"/>
          </p:nvPr>
        </p:nvSpPr>
        <p:spPr>
          <a:xfrm>
            <a:off x="457200" y="274638"/>
            <a:ext cx="8229600" cy="490066"/>
          </a:xfrm>
        </p:spPr>
        <p:txBody>
          <a:bodyPr>
            <a:normAutofit fontScale="90000"/>
          </a:bodyPr>
          <a:lstStyle/>
          <a:p>
            <a:r>
              <a:rPr lang="ru-RU" dirty="0" smtClean="0"/>
              <a:t>Отличия синхронности и асинхронности </a:t>
            </a:r>
            <a:endParaRPr lang="ru-RU" dirty="0"/>
          </a:p>
        </p:txBody>
      </p:sp>
      <p:sp>
        <p:nvSpPr>
          <p:cNvPr id="5" name="Объект 4"/>
          <p:cNvSpPr>
            <a:spLocks noGrp="1"/>
          </p:cNvSpPr>
          <p:nvPr>
            <p:ph idx="1"/>
          </p:nvPr>
        </p:nvSpPr>
        <p:spPr>
          <a:xfrm>
            <a:off x="914400" y="764704"/>
            <a:ext cx="7315200" cy="5641784"/>
          </a:xfrm>
        </p:spPr>
        <p:txBody>
          <a:bodyPr>
            <a:noAutofit/>
          </a:bodyPr>
          <a:lstStyle/>
          <a:p>
            <a:pPr marL="0" indent="0">
              <a:lnSpc>
                <a:spcPts val="1800"/>
              </a:lnSpc>
              <a:spcBef>
                <a:spcPts val="0"/>
              </a:spcBef>
              <a:buNone/>
            </a:pPr>
            <a:r>
              <a:rPr lang="ru-RU" dirty="0"/>
              <a:t>Синхронное </a:t>
            </a:r>
            <a:r>
              <a:rPr lang="ru-RU" dirty="0" smtClean="0"/>
              <a:t>выполнение задач​</a:t>
            </a:r>
            <a:endParaRPr lang="ru-RU" dirty="0"/>
          </a:p>
          <a:p>
            <a:pPr>
              <a:lnSpc>
                <a:spcPts val="1800"/>
              </a:lnSpc>
              <a:spcBef>
                <a:spcPts val="0"/>
              </a:spcBef>
            </a:pPr>
            <a:r>
              <a:rPr lang="ru-RU" b="0" dirty="0"/>
              <a:t>Задачи выполняются последовательно, одна за другой.</a:t>
            </a:r>
          </a:p>
          <a:p>
            <a:pPr>
              <a:lnSpc>
                <a:spcPts val="1800"/>
              </a:lnSpc>
              <a:spcBef>
                <a:spcPts val="0"/>
              </a:spcBef>
            </a:pPr>
            <a:r>
              <a:rPr lang="ru-RU" b="0" dirty="0"/>
              <a:t>Требование завершения каждой задачи перед началом следующей.</a:t>
            </a:r>
          </a:p>
          <a:p>
            <a:pPr>
              <a:lnSpc>
                <a:spcPts val="1800"/>
              </a:lnSpc>
              <a:spcBef>
                <a:spcPts val="0"/>
              </a:spcBef>
            </a:pPr>
            <a:r>
              <a:rPr lang="ru-RU" b="0" dirty="0"/>
              <a:t>Используется механизм блокировки потока управления</a:t>
            </a:r>
          </a:p>
          <a:p>
            <a:pPr>
              <a:lnSpc>
                <a:spcPts val="1800"/>
              </a:lnSpc>
              <a:spcBef>
                <a:spcPts val="0"/>
              </a:spcBef>
            </a:pPr>
            <a:r>
              <a:rPr lang="ru-RU" b="0" dirty="0"/>
              <a:t>Может привести к неэффективности, особенно при выполнении трудоемких задач, таких как операции ввода-вывода.</a:t>
            </a:r>
          </a:p>
          <a:p>
            <a:pPr>
              <a:lnSpc>
                <a:spcPts val="1800"/>
              </a:lnSpc>
              <a:spcBef>
                <a:spcPts val="0"/>
              </a:spcBef>
            </a:pPr>
            <a:r>
              <a:rPr lang="ru-RU" b="0" dirty="0"/>
              <a:t>Подходит для независимых задач с последовательным выполнением, где простой поток управления.</a:t>
            </a:r>
          </a:p>
          <a:p>
            <a:pPr>
              <a:lnSpc>
                <a:spcPts val="1800"/>
              </a:lnSpc>
              <a:spcBef>
                <a:spcPts val="0"/>
              </a:spcBef>
            </a:pPr>
            <a:r>
              <a:rPr lang="ru-RU" b="0" dirty="0"/>
              <a:t>Пример: традиционное процедурное программирование с последовательным выполнением.</a:t>
            </a:r>
          </a:p>
          <a:p>
            <a:pPr marL="0" indent="0">
              <a:lnSpc>
                <a:spcPts val="1800"/>
              </a:lnSpc>
              <a:spcBef>
                <a:spcPts val="0"/>
              </a:spcBef>
              <a:buNone/>
            </a:pPr>
            <a:r>
              <a:rPr lang="ru-RU" dirty="0"/>
              <a:t>Асинхронное </a:t>
            </a:r>
            <a:r>
              <a:rPr lang="ru-RU" dirty="0" smtClean="0"/>
              <a:t>выполнение задач</a:t>
            </a:r>
          </a:p>
          <a:p>
            <a:pPr>
              <a:lnSpc>
                <a:spcPts val="1800"/>
              </a:lnSpc>
              <a:spcBef>
                <a:spcPts val="0"/>
              </a:spcBef>
            </a:pPr>
            <a:r>
              <a:rPr lang="ru-RU" b="0" dirty="0" smtClean="0"/>
              <a:t>Можно запускать задачи, не дожидаясь завершения предыдущих.</a:t>
            </a:r>
          </a:p>
          <a:p>
            <a:pPr>
              <a:lnSpc>
                <a:spcPts val="1800"/>
              </a:lnSpc>
              <a:spcBef>
                <a:spcPts val="0"/>
              </a:spcBef>
            </a:pPr>
            <a:r>
              <a:rPr lang="ru-RU" b="0" dirty="0" smtClean="0"/>
              <a:t>Обеспечивается </a:t>
            </a:r>
            <a:r>
              <a:rPr lang="ru-RU" b="0" dirty="0"/>
              <a:t>параллельное выполнение и эффективное использование ресурсов.</a:t>
            </a:r>
          </a:p>
          <a:p>
            <a:pPr>
              <a:lnSpc>
                <a:spcPts val="1800"/>
              </a:lnSpc>
              <a:spcBef>
                <a:spcPts val="0"/>
              </a:spcBef>
            </a:pPr>
            <a:r>
              <a:rPr lang="ru-RU" b="0" dirty="0"/>
              <a:t>Часто встречается в сценариях с ожиданием внешних событий, таких как операции ввода-вывода или сетевые запросы.</a:t>
            </a:r>
          </a:p>
          <a:p>
            <a:pPr>
              <a:lnSpc>
                <a:spcPts val="1800"/>
              </a:lnSpc>
              <a:spcBef>
                <a:spcPts val="0"/>
              </a:spcBef>
            </a:pPr>
            <a:r>
              <a:rPr lang="ru-RU" b="0" dirty="0"/>
              <a:t>Полагается на такие механизмы, как обратные вызовы, </a:t>
            </a:r>
            <a:r>
              <a:rPr lang="ru-RU" b="0" dirty="0" err="1"/>
              <a:t>промисы</a:t>
            </a:r>
            <a:r>
              <a:rPr lang="ru-RU" b="0" dirty="0"/>
              <a:t> или </a:t>
            </a:r>
            <a:r>
              <a:rPr lang="ru-RU" b="0" dirty="0" err="1"/>
              <a:t>async</a:t>
            </a:r>
            <a:r>
              <a:rPr lang="ru-RU" b="0" dirty="0"/>
              <a:t>/</a:t>
            </a:r>
            <a:r>
              <a:rPr lang="ru-RU" b="0" dirty="0" err="1"/>
              <a:t>await</a:t>
            </a:r>
            <a:r>
              <a:rPr lang="ru-RU" b="0" dirty="0"/>
              <a:t> в языках, которые это поддерживают.</a:t>
            </a:r>
          </a:p>
          <a:p>
            <a:pPr>
              <a:lnSpc>
                <a:spcPts val="1800"/>
              </a:lnSpc>
              <a:spcBef>
                <a:spcPts val="0"/>
              </a:spcBef>
            </a:pPr>
            <a:r>
              <a:rPr lang="ru-RU" b="0" dirty="0"/>
              <a:t>Полезно для задач, связанных с ожиданием внешних событий, оптимизируется использование ресурсов.</a:t>
            </a:r>
          </a:p>
          <a:p>
            <a:pPr>
              <a:lnSpc>
                <a:spcPts val="1800"/>
              </a:lnSpc>
              <a:spcBef>
                <a:spcPts val="0"/>
              </a:spcBef>
            </a:pPr>
            <a:r>
              <a:rPr lang="ru-RU" b="0" dirty="0"/>
              <a:t>Пример в современной веб-разработке: получение данных по сети без блокировки пользовательского интерфейса.</a:t>
            </a:r>
          </a:p>
          <a:p>
            <a:pPr>
              <a:lnSpc>
                <a:spcPts val="1800"/>
              </a:lnSpc>
              <a:spcBef>
                <a:spcPts val="0"/>
              </a:spcBef>
            </a:pPr>
            <a:endParaRPr lang="ru-RU" dirty="0"/>
          </a:p>
        </p:txBody>
      </p:sp>
    </p:spTree>
    <p:extLst>
      <p:ext uri="{BB962C8B-B14F-4D97-AF65-F5344CB8AC3E}">
        <p14:creationId xmlns:p14="http://schemas.microsoft.com/office/powerpoint/2010/main" val="1326152719"/>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5460</TotalTime>
  <Words>4506</Words>
  <Application>Microsoft Office PowerPoint</Application>
  <PresentationFormat>Экран (4:3)</PresentationFormat>
  <Paragraphs>434</Paragraphs>
  <Slides>67</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67</vt:i4>
      </vt:variant>
    </vt:vector>
  </HeadingPairs>
  <TitlesOfParts>
    <vt:vector size="77" baseType="lpstr">
      <vt:lpstr>Arial</vt:lpstr>
      <vt:lpstr>Calibri</vt:lpstr>
      <vt:lpstr>Consolas</vt:lpstr>
      <vt:lpstr>Tahoma</vt:lpstr>
      <vt:lpstr>Times New Roman</vt:lpstr>
      <vt:lpstr>Trebuchet MS</vt:lpstr>
      <vt:lpstr>Wingdings</vt:lpstr>
      <vt:lpstr>Wingdings 2</vt:lpstr>
      <vt:lpstr>Wingdings 3</vt:lpstr>
      <vt:lpstr>Аспект</vt:lpstr>
      <vt:lpstr>Презентация PowerPoint</vt:lpstr>
      <vt:lpstr>Понятие многопоточности</vt:lpstr>
      <vt:lpstr>Понятие многопоточности</vt:lpstr>
      <vt:lpstr>Понятие многопоточности</vt:lpstr>
      <vt:lpstr>Понятие многопоточности</vt:lpstr>
      <vt:lpstr>Понятие многопоточности</vt:lpstr>
      <vt:lpstr>Concurrency Parallelism</vt:lpstr>
      <vt:lpstr>Асинхронность Синхронность</vt:lpstr>
      <vt:lpstr>Отличия синхронности и асинхронности </vt:lpstr>
      <vt:lpstr>Понятие многопоточности</vt:lpstr>
      <vt:lpstr>Понятие многопоточности</vt:lpstr>
      <vt:lpstr>Работа с потоками</vt:lpstr>
      <vt:lpstr>Способы создания потоков в Java</vt:lpstr>
      <vt:lpstr>Презентация PowerPoint</vt:lpstr>
      <vt:lpstr>Презентация PowerPoint</vt:lpstr>
      <vt:lpstr>Презентация PowerPoint</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Работа с потоками</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Синхронизация</vt:lpstr>
      <vt:lpstr>concurrent</vt:lpstr>
      <vt:lpstr>Сoncurrent</vt:lpstr>
      <vt:lpstr>Сoncurrent</vt:lpstr>
      <vt:lpstr>Сoncurrent</vt:lpstr>
      <vt:lpstr>Сoncurrent</vt:lpstr>
      <vt:lpstr>Сoncurrent</vt:lpstr>
      <vt:lpstr>Сoncurrent</vt:lpstr>
      <vt:lpstr>Сoncurrent</vt:lpstr>
      <vt:lpstr>Сoncurrent</vt:lpstr>
      <vt:lpstr>Сoncurrent</vt:lpstr>
      <vt:lpstr>Сoncurrent</vt:lpstr>
      <vt:lpstr>Сoncurrent</vt:lpstr>
      <vt:lpstr>Сoncurrent</vt:lpstr>
      <vt:lpstr>Сoncurrent</vt:lpstr>
      <vt:lpstr>Сoncurrent</vt:lpstr>
      <vt:lpstr>Сoncurrent</vt:lpstr>
    </vt:vector>
  </TitlesOfParts>
  <Company>Twoja nazwa firmy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Twoja nazwa użytkownika</dc:creator>
  <cp:lastModifiedBy>Миша</cp:lastModifiedBy>
  <cp:revision>351</cp:revision>
  <dcterms:created xsi:type="dcterms:W3CDTF">2011-09-14T13:05:55Z</dcterms:created>
  <dcterms:modified xsi:type="dcterms:W3CDTF">2024-06-17T18:15:14Z</dcterms:modified>
</cp:coreProperties>
</file>