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7" r:id="rId5"/>
    <p:sldId id="262" r:id="rId6"/>
    <p:sldId id="263" r:id="rId7"/>
    <p:sldId id="258" r:id="rId8"/>
    <p:sldId id="259" r:id="rId9"/>
    <p:sldId id="260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hail Efroimson" initials="ME" lastIdx="1" clrIdx="0">
    <p:extLst>
      <p:ext uri="{19B8F6BF-5375-455C-9EA6-DF929625EA0E}">
        <p15:presenceInfo xmlns:p15="http://schemas.microsoft.com/office/powerpoint/2012/main" userId="S-1-5-21-394916898-2694610949-854367319-67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05T21:30:29.492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F281-9E13-4DCD-A345-D5F73798759B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903-7545-43C7-BAD8-1887D51D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F281-9E13-4DCD-A345-D5F73798759B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903-7545-43C7-BAD8-1887D51D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0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F281-9E13-4DCD-A345-D5F73798759B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903-7545-43C7-BAD8-1887D51D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F281-9E13-4DCD-A345-D5F73798759B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903-7545-43C7-BAD8-1887D51D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F281-9E13-4DCD-A345-D5F73798759B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903-7545-43C7-BAD8-1887D51D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5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F281-9E13-4DCD-A345-D5F73798759B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903-7545-43C7-BAD8-1887D51D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F281-9E13-4DCD-A345-D5F73798759B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903-7545-43C7-BAD8-1887D51D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F281-9E13-4DCD-A345-D5F73798759B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903-7545-43C7-BAD8-1887D51D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F281-9E13-4DCD-A345-D5F73798759B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903-7545-43C7-BAD8-1887D51D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F281-9E13-4DCD-A345-D5F73798759B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903-7545-43C7-BAD8-1887D51D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0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F281-9E13-4DCD-A345-D5F73798759B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903-7545-43C7-BAD8-1887D51D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F281-9E13-4DCD-A345-D5F73798759B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9F903-7545-43C7-BAD8-1887D51D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ws.amazon.com/elasticach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6158"/>
          </a:xfrm>
        </p:spPr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2122" name="Picture 23" descr="Картинки по запросу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54" y="2443115"/>
            <a:ext cx="930640" cy="93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" name="Picture 2" descr="Картинки по запросу smartph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20" y="2105024"/>
            <a:ext cx="8191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" name="Picture 1" descr="Картинки по запросу lapto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276463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17" descr="Картинки по запросу cloud databa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06" y="1951034"/>
            <a:ext cx="3369945" cy="215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1" name="Picture 3" descr="Картинки по запросу table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0" y="3744910"/>
            <a:ext cx="561975" cy="7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 flipV="1">
            <a:off x="2996725" y="2532063"/>
            <a:ext cx="438625" cy="24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019425" y="3424870"/>
            <a:ext cx="30480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119" idx="1"/>
          </p:cNvCxnSpPr>
          <p:nvPr/>
        </p:nvCxnSpPr>
        <p:spPr>
          <a:xfrm>
            <a:off x="3040380" y="3081972"/>
            <a:ext cx="283845" cy="7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997325" y="2409348"/>
            <a:ext cx="1222375" cy="36671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14812" y="3197382"/>
            <a:ext cx="1004888" cy="392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105275" y="3578065"/>
            <a:ext cx="1114425" cy="5256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7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Rectangle 79"/>
          <p:cNvSpPr>
            <a:spLocks noChangeArrowheads="1"/>
          </p:cNvSpPr>
          <p:nvPr/>
        </p:nvSpPr>
        <p:spPr bwMode="auto">
          <a:xfrm>
            <a:off x="36576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80"/>
          <p:cNvSpPr>
            <a:spLocks noChangeArrowheads="1"/>
          </p:cNvSpPr>
          <p:nvPr/>
        </p:nvSpPr>
        <p:spPr bwMode="auto">
          <a:xfrm>
            <a:off x="-6006940" y="2787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81"/>
          <p:cNvSpPr>
            <a:spLocks noChangeArrowheads="1"/>
          </p:cNvSpPr>
          <p:nvPr/>
        </p:nvSpPr>
        <p:spPr bwMode="auto">
          <a:xfrm>
            <a:off x="3200400" y="1447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82"/>
          <p:cNvSpPr>
            <a:spLocks noChangeArrowheads="1"/>
          </p:cNvSpPr>
          <p:nvPr/>
        </p:nvSpPr>
        <p:spPr bwMode="auto">
          <a:xfrm>
            <a:off x="0" y="2657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83"/>
          <p:cNvSpPr>
            <a:spLocks noChangeArrowheads="1"/>
          </p:cNvSpPr>
          <p:nvPr/>
        </p:nvSpPr>
        <p:spPr bwMode="auto">
          <a:xfrm>
            <a:off x="3200400" y="3114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84"/>
          <p:cNvSpPr>
            <a:spLocks noChangeArrowheads="1"/>
          </p:cNvSpPr>
          <p:nvPr/>
        </p:nvSpPr>
        <p:spPr bwMode="auto">
          <a:xfrm>
            <a:off x="3200400" y="3114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" name="Rectangle 85"/>
          <p:cNvSpPr>
            <a:spLocks noChangeArrowheads="1"/>
          </p:cNvSpPr>
          <p:nvPr/>
        </p:nvSpPr>
        <p:spPr bwMode="auto">
          <a:xfrm>
            <a:off x="-1744345" y="28714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86"/>
          <p:cNvSpPr>
            <a:spLocks noChangeArrowheads="1"/>
          </p:cNvSpPr>
          <p:nvPr/>
        </p:nvSpPr>
        <p:spPr bwMode="auto">
          <a:xfrm>
            <a:off x="1828800" y="477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" name="Rectangle 87"/>
          <p:cNvSpPr>
            <a:spLocks noChangeArrowheads="1"/>
          </p:cNvSpPr>
          <p:nvPr/>
        </p:nvSpPr>
        <p:spPr bwMode="auto">
          <a:xfrm>
            <a:off x="0" y="7886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" name="Rectangle 88"/>
          <p:cNvSpPr>
            <a:spLocks noChangeArrowheads="1"/>
          </p:cNvSpPr>
          <p:nvPr/>
        </p:nvSpPr>
        <p:spPr bwMode="auto">
          <a:xfrm>
            <a:off x="0" y="8886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850" y="4726460"/>
            <a:ext cx="4933950" cy="205581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8234" y="1387195"/>
            <a:ext cx="1256215" cy="1004972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405366" y="1488356"/>
            <a:ext cx="294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(Amazon Web Services) with </a:t>
            </a:r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341765" y="4078115"/>
            <a:ext cx="294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Python Django Backend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341765" y="4419875"/>
            <a:ext cx="294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PostgreSQL Database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626892" y="1304688"/>
            <a:ext cx="21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Awareness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643029" y="2262225"/>
            <a:ext cx="240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Environments:</a:t>
            </a:r>
          </a:p>
          <a:p>
            <a:r>
              <a:rPr lang="en-US" dirty="0" smtClean="0"/>
              <a:t>1. Dev</a:t>
            </a:r>
          </a:p>
          <a:p>
            <a:r>
              <a:rPr lang="en-US" dirty="0" smtClean="0"/>
              <a:t>2. Staging</a:t>
            </a:r>
          </a:p>
          <a:p>
            <a:r>
              <a:rPr lang="en-US" dirty="0" smtClean="0"/>
              <a:t>3. Production</a:t>
            </a:r>
            <a:endParaRPr lang="en-US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6506" y="3405286"/>
            <a:ext cx="1087076" cy="120742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8400" y="4462678"/>
            <a:ext cx="1085182" cy="1207113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7521" y="5535394"/>
            <a:ext cx="1087076" cy="120742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0298243" y="3744910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298243" y="4691884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0298243" y="5806412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6" idx="2"/>
          </p:cNvCxnSpPr>
          <p:nvPr/>
        </p:nvCxnSpPr>
        <p:spPr>
          <a:xfrm>
            <a:off x="10571138" y="4114242"/>
            <a:ext cx="0" cy="57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0563176" y="5176724"/>
            <a:ext cx="0" cy="57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341765" y="4749701"/>
            <a:ext cx="2941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WebSocket</a:t>
            </a:r>
            <a:r>
              <a:rPr lang="en-US" dirty="0" smtClean="0"/>
              <a:t> or other messaging service for updating front end and mobile apps interface</a:t>
            </a:r>
            <a:endParaRPr lang="en-US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1336" y="1891247"/>
            <a:ext cx="775556" cy="5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5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Prototype – 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script that queries a sample database of local brews based on preferences: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779620"/>
            <a:ext cx="2978150" cy="3397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0" y="2778661"/>
            <a:ext cx="6935310" cy="33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7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 for Android/iOS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700"/>
            <a:ext cx="2651001" cy="476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0" y="1409700"/>
            <a:ext cx="2651001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1409700"/>
            <a:ext cx="2651001" cy="476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251" y="1409700"/>
            <a:ext cx="2651001" cy="476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84399" y="2735263"/>
            <a:ext cx="790552" cy="2523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16497" y="2794754"/>
            <a:ext cx="790552" cy="25233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83475" y="2735261"/>
            <a:ext cx="790552" cy="2523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721837" y="2735262"/>
            <a:ext cx="790552" cy="25233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14180" y="2854444"/>
            <a:ext cx="11764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sz="1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500" y="2341170"/>
            <a:ext cx="1363455" cy="4239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475" y="2383481"/>
            <a:ext cx="1507926" cy="54034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76675" y="300418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Beer-lover</a:t>
            </a:r>
            <a:endParaRPr lang="en-US" sz="1000" dirty="0"/>
          </a:p>
        </p:txBody>
      </p:sp>
      <p:sp>
        <p:nvSpPr>
          <p:cNvPr id="32" name="Right Arrow 31"/>
          <p:cNvSpPr/>
          <p:nvPr/>
        </p:nvSpPr>
        <p:spPr>
          <a:xfrm>
            <a:off x="3354339" y="3101375"/>
            <a:ext cx="544561" cy="12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995383" y="3188846"/>
            <a:ext cx="544561" cy="12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516982" y="3311247"/>
            <a:ext cx="11764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Create Account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376675" y="333284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Brewery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376675" y="3674485"/>
            <a:ext cx="192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Pub/restaurant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362236" y="3996926"/>
            <a:ext cx="192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Liquor Store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178522" y="2753312"/>
            <a:ext cx="192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account:</a:t>
            </a:r>
            <a:endParaRPr lang="en-US" sz="1000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71649"/>
              </p:ext>
            </p:extLst>
          </p:nvPr>
        </p:nvGraphicFramePr>
        <p:xfrm>
          <a:off x="7170676" y="2851824"/>
          <a:ext cx="1890526" cy="1752600"/>
        </p:xfrm>
        <a:graphic>
          <a:graphicData uri="http://schemas.openxmlformats.org/drawingml/2006/table">
            <a:tbl>
              <a:tblPr/>
              <a:tblGrid>
                <a:gridCol w="1890526"/>
              </a:tblGrid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INCONSIDERATE DAWWG STORTER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DOUBLE PARKED DOUBLE IPA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SPF 13 SUMMER ALE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HEAVEN, HELL OR HOBOKEN AMERICAN IPA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PATH- PALE ALE TRUE HOBOKEN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"BLACK DYNOMITE" BLACK IPA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KIWI KRUSH IPA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SINGLE HOP IPA (ROTATING HOP. AMARILLO CURRENTLY)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9777967" y="2824204"/>
            <a:ext cx="17944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View Details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777967" y="3244913"/>
            <a:ext cx="17944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Submit a Review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9777967" y="3678680"/>
            <a:ext cx="17944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Find it!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9777967" y="4099304"/>
            <a:ext cx="17944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 to Favorites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66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 for Android/iOS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700"/>
            <a:ext cx="2651001" cy="476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0" y="1409700"/>
            <a:ext cx="2651001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1409700"/>
            <a:ext cx="2651001" cy="476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251" y="1409700"/>
            <a:ext cx="2651001" cy="476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84399" y="2735263"/>
            <a:ext cx="790552" cy="2523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16497" y="2794754"/>
            <a:ext cx="790552" cy="25233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83475" y="2735261"/>
            <a:ext cx="790552" cy="2523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721837" y="2735262"/>
            <a:ext cx="790552" cy="25233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98564" y="266977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1000" dirty="0" smtClean="0"/>
              <a:t>Take our survey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09701" y="303911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1000" dirty="0" smtClean="0"/>
              <a:t>Browse Local Breweries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98564" y="337744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1000" dirty="0" smtClean="0"/>
              <a:t>Checkout Featured Beers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98564" y="372119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1000" dirty="0" smtClean="0"/>
              <a:t>Checkout </a:t>
            </a:r>
            <a:r>
              <a:rPr lang="en-US" sz="1000" dirty="0" err="1" smtClean="0"/>
              <a:t>Recommnded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25800" y="407994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1000" dirty="0" smtClean="0"/>
              <a:t>View </a:t>
            </a:r>
            <a:r>
              <a:rPr lang="en-US" sz="1000" dirty="0" err="1" smtClean="0"/>
              <a:t>BrewBuddy</a:t>
            </a:r>
            <a:r>
              <a:rPr lang="en-US" sz="1000" dirty="0" smtClean="0"/>
              <a:t> Map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51187" y="442202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1000" dirty="0" smtClean="0"/>
              <a:t>Settings</a:t>
            </a:r>
            <a:endParaRPr lang="en-US" sz="1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500" y="2341170"/>
            <a:ext cx="1363455" cy="4239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226" y="2366019"/>
            <a:ext cx="1204407" cy="476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3475" y="2383481"/>
            <a:ext cx="1507926" cy="5403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4476" y="2383481"/>
            <a:ext cx="1836817" cy="3026719"/>
          </a:xfrm>
          <a:prstGeom prst="rect">
            <a:avLst/>
          </a:prstGeom>
        </p:spPr>
      </p:pic>
      <p:pic>
        <p:nvPicPr>
          <p:cNvPr id="3074" name="Picture 2" descr="Картинки по запросу placemarks google map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873" y="4862909"/>
            <a:ext cx="36178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9654403" y="452663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902 Brewing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294076" y="280452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Mile Brewery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4305499" y="3148179"/>
            <a:ext cx="135389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902 Brewing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92437" y="3475057"/>
            <a:ext cx="195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Angry Erik Brewing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01232" y="3794529"/>
            <a:ext cx="2253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Ashbury Park Brewery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78573"/>
              </p:ext>
            </p:extLst>
          </p:nvPr>
        </p:nvGraphicFramePr>
        <p:xfrm>
          <a:off x="7170676" y="2851824"/>
          <a:ext cx="2362384" cy="1638300"/>
        </p:xfrm>
        <a:graphic>
          <a:graphicData uri="http://schemas.openxmlformats.org/drawingml/2006/table">
            <a:tbl>
              <a:tblPr/>
              <a:tblGrid>
                <a:gridCol w="2362384"/>
              </a:tblGrid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INCONSIDERATE DAWWG STORTER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DOUBLE PARKED DOUBLE IPA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SPF 13 SUMMER ALE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HEAVEN, HELL OR HOBOKEN AMERICAN IPA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PATH- PALE ALE TRUE HOBOKEN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"BLACK DYNOMITE" BLACK IPA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KIWI KRUSH IPA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SINGLE HOP IPA (ROTATING HOP. AMARILLO CURRENTLY)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4294985" y="4079944"/>
            <a:ext cx="2358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Atco Brewing Company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3354339" y="3101375"/>
            <a:ext cx="544561" cy="12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288341" y="3255045"/>
            <a:ext cx="544561" cy="12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961666" y="4650101"/>
            <a:ext cx="544561" cy="12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2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 – AWS </a:t>
            </a:r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https://aws.amazon.com/elasticache/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Improves performance for Mobile Apps, Social Media, Games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Stores highly important pieces of data in memory for speedy access</a:t>
            </a:r>
          </a:p>
          <a:p>
            <a:r>
              <a:rPr lang="en-US" dirty="0" smtClean="0"/>
              <a:t>Better response times to database queries; higher throughput and lower latency!</a:t>
            </a:r>
          </a:p>
          <a:p>
            <a:r>
              <a:rPr lang="en-US" dirty="0" smtClean="0"/>
              <a:t>CRITICAL FOR SCALING!!!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380" y="3755416"/>
            <a:ext cx="6082620" cy="27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57" y="1151504"/>
            <a:ext cx="6948859" cy="51727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027722" cy="90100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 Model</a:t>
            </a:r>
            <a:endParaRPr lang="en-US" dirty="0"/>
          </a:p>
        </p:txBody>
      </p:sp>
      <p:pic>
        <p:nvPicPr>
          <p:cNvPr id="6" name="Picture 5" descr="Картинки по запросу brewery ico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903" y="1124469"/>
            <a:ext cx="1390650" cy="104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364" y="4068390"/>
            <a:ext cx="775556" cy="507148"/>
          </a:xfrm>
          <a:prstGeom prst="rect">
            <a:avLst/>
          </a:prstGeom>
        </p:spPr>
      </p:pic>
      <p:pic>
        <p:nvPicPr>
          <p:cNvPr id="8" name="Picture 23" descr="Картинки по запросу perso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97" y="1407795"/>
            <a:ext cx="930640" cy="93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820" y="3957202"/>
            <a:ext cx="1156607" cy="647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654" y="1407795"/>
            <a:ext cx="436784" cy="4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6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Drinkers as well as breweries, pubs/restaurants and liquor stores can all register and create accounts but would have different permissions</a:t>
            </a:r>
          </a:p>
          <a:p>
            <a:r>
              <a:rPr lang="en-US" dirty="0" smtClean="0"/>
              <a:t>Drinkers can rate and provide feedback for breweries/pubs/restaurants/liquor stores</a:t>
            </a:r>
          </a:p>
          <a:p>
            <a:r>
              <a:rPr lang="en-US" dirty="0" smtClean="0"/>
              <a:t>All others have edit permissions for their ‘site’ so that they can add/delete beers and edit prices and such but THEY CANNOT RATE BREWS, THEIR OWN OR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for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which services we use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287" y="2322833"/>
            <a:ext cx="6321425" cy="41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9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EC2 (Elastic Computing) Instances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2319337"/>
            <a:ext cx="112109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9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 (launch date in Q3 of 2018 – 1 year)</a:t>
            </a:r>
          </a:p>
          <a:p>
            <a:pPr lvl="1"/>
            <a:r>
              <a:rPr lang="en-US" dirty="0" smtClean="0"/>
              <a:t>Website and Android/iOS mobile apps</a:t>
            </a:r>
          </a:p>
          <a:p>
            <a:pPr lvl="1"/>
            <a:r>
              <a:rPr lang="en-US" dirty="0" smtClean="0"/>
              <a:t>Covers the </a:t>
            </a:r>
            <a:r>
              <a:rPr lang="en-US" dirty="0" err="1" smtClean="0"/>
              <a:t>tri-state</a:t>
            </a:r>
            <a:r>
              <a:rPr lang="en-US" dirty="0" smtClean="0"/>
              <a:t> (NY/NJ/CT) area microbreweries and pubs/restaurants</a:t>
            </a:r>
          </a:p>
          <a:p>
            <a:pPr lvl="1"/>
            <a:r>
              <a:rPr lang="en-US" dirty="0" smtClean="0"/>
              <a:t>Stores user preferences and feedback reports/ratings</a:t>
            </a:r>
          </a:p>
          <a:p>
            <a:pPr lvl="1"/>
            <a:r>
              <a:rPr lang="en-US" dirty="0" smtClean="0"/>
              <a:t>Basic location awareness: shows stored breweries/pubs/restaurants that carry craft beers on map, accepts a radius preference</a:t>
            </a:r>
          </a:p>
          <a:p>
            <a:pPr lvl="1"/>
            <a:r>
              <a:rPr lang="en-US" dirty="0" smtClean="0"/>
              <a:t>Users build up reputation when they submit ratings/feedback reports</a:t>
            </a:r>
          </a:p>
          <a:p>
            <a:pPr lvl="1"/>
            <a:r>
              <a:rPr lang="en-US" dirty="0" smtClean="0"/>
              <a:t>Basic messaging service for users to optionally contact each other and build up a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3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2 (to be completed by Q3 of 2019 – 1 year)</a:t>
            </a:r>
          </a:p>
          <a:p>
            <a:pPr lvl="1"/>
            <a:r>
              <a:rPr lang="en-US" dirty="0" smtClean="0"/>
              <a:t>Expand coverage area to other parts of the country by encouraging micro-breweries to register and also create accounts to grow the database and the knowledge base through given user various incentives to provide feedback</a:t>
            </a:r>
          </a:p>
          <a:p>
            <a:pPr lvl="1"/>
            <a:r>
              <a:rPr lang="en-US" dirty="0" smtClean="0"/>
              <a:t>Implement the ability to order samples and other brewery products directly through our website</a:t>
            </a:r>
          </a:p>
          <a:p>
            <a:pPr lvl="1"/>
            <a:r>
              <a:rPr lang="en-US" dirty="0" smtClean="0"/>
              <a:t>Logistics and distribution are 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2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Headcount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 of Software Development</a:t>
            </a:r>
          </a:p>
          <a:p>
            <a:r>
              <a:rPr lang="en-US" dirty="0" smtClean="0"/>
              <a:t>Senior Backend Developer (Python/Django, PostgreSQL, AWS, </a:t>
            </a:r>
            <a:r>
              <a:rPr lang="en-US" dirty="0" err="1" smtClean="0"/>
              <a:t>Redis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Senior Frontend Developer (HTML5/CSS/</a:t>
            </a:r>
            <a:r>
              <a:rPr lang="en-US" dirty="0" err="1" smtClean="0"/>
              <a:t>Javascript</a:t>
            </a:r>
            <a:r>
              <a:rPr lang="en-US" dirty="0" smtClean="0"/>
              <a:t>, Google Maps API)</a:t>
            </a:r>
          </a:p>
          <a:p>
            <a:r>
              <a:rPr lang="en-US" dirty="0" smtClean="0"/>
              <a:t>Senior Mobile Developer (Android/iOS, Google Maps API)</a:t>
            </a:r>
          </a:p>
          <a:p>
            <a:r>
              <a:rPr lang="en-US" dirty="0" smtClean="0"/>
              <a:t>Software QA Engineer</a:t>
            </a:r>
          </a:p>
          <a:p>
            <a:r>
              <a:rPr lang="en-US" dirty="0" smtClean="0"/>
              <a:t>DevOps Engineer (AWS/PostgreSQL/</a:t>
            </a:r>
            <a:r>
              <a:rPr lang="en-US" dirty="0" err="1" smtClean="0"/>
              <a:t>Redis</a:t>
            </a:r>
            <a:r>
              <a:rPr lang="en-US" dirty="0" smtClean="0"/>
              <a:t>/cyber-security)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550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Architecture Overview</vt:lpstr>
      <vt:lpstr>Amazon Web Services – AWS ElastiCache</vt:lpstr>
      <vt:lpstr>PowerPoint Presentation</vt:lpstr>
      <vt:lpstr>User Accounts</vt:lpstr>
      <vt:lpstr>Pricing for Services</vt:lpstr>
      <vt:lpstr>Pricing Examples</vt:lpstr>
      <vt:lpstr>Roadmap</vt:lpstr>
      <vt:lpstr>Roadmap Continued</vt:lpstr>
      <vt:lpstr>Software Development Headcount</vt:lpstr>
      <vt:lpstr>Rapid Prototype – Proof of Concept</vt:lpstr>
      <vt:lpstr>Wireframes for Android/iOS apps</vt:lpstr>
      <vt:lpstr>Wireframes for Android/iOS apps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Overview</dc:title>
  <dc:creator>Mikhail Efroimson</dc:creator>
  <cp:lastModifiedBy>Mikhail Efroimson</cp:lastModifiedBy>
  <cp:revision>36</cp:revision>
  <dcterms:created xsi:type="dcterms:W3CDTF">2017-08-06T01:19:29Z</dcterms:created>
  <dcterms:modified xsi:type="dcterms:W3CDTF">2017-08-08T00:38:19Z</dcterms:modified>
</cp:coreProperties>
</file>