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DB354C-F7C8-4940-B8C1-729586581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A5ECBFA-C092-4570-9DFB-3530633B61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A7FB931-C899-41BE-93E4-CE0B18381F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7030BF-7C01-4E56-A3F7-9732A46C41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90017A-8954-4F99-8927-7B1331F7EE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E776BC-77AE-4DA2-A9B0-22F463B500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9C19EE6-22F3-424F-B165-EB06F6B00E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34E869-56DA-4FB7-ADAD-A328EB4B3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F397851-FD2C-4B1C-9F81-0399933021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EFD0733-3A67-4077-AE1E-D7328380D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BFDB013-B0DF-4C9A-ACFF-4DE7FC3634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7200" spc="-51" strike="noStrike" u="none">
                <a:solidFill>
                  <a:schemeClr val="lt1"/>
                </a:solidFill>
                <a:uFillTx/>
                <a:latin typeface="Century Schoolbook"/>
              </a:rPr>
              <a:t>Образец заголовка</a:t>
            </a:r>
            <a:endParaRPr b="0" lang="en-US" sz="72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8A2338A-EC29-40BB-A412-F2CAD68D0F54}" type="slidenum">
              <a:rPr b="0" lang="ru-RU" sz="36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11" strike="noStrike" u="none">
                <a:solidFill>
                  <a:schemeClr val="lt1"/>
                </a:solidFill>
                <a:uFillTx/>
                <a:latin typeface="Century Schoolbook"/>
              </a:rPr>
              <a:t>Для правки структуры </a:t>
            </a:r>
            <a:r>
              <a:rPr b="0" lang="en-US" sz="1800" spc="11" strike="noStrike" u="none">
                <a:solidFill>
                  <a:schemeClr val="lt1"/>
                </a:solidFill>
                <a:uFillTx/>
                <a:latin typeface="Century Schoolbook"/>
              </a:rPr>
              <a:t>щёлкните мышью</a:t>
            </a:r>
            <a:endParaRPr b="0" lang="en-US" sz="1800" spc="11" strike="noStrike" u="none">
              <a:solidFill>
                <a:schemeClr val="lt1"/>
              </a:solidFill>
              <a:uFillTx/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 структуры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 структуры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Четвёртый уровень </a:t>
            </a:r>
            <a:r>
              <a:rPr b="0" lang="en-US" sz="14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структуры</a:t>
            </a:r>
            <a:endParaRPr b="0" lang="en-US" sz="14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 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структуры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Шестой 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уровень 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структуры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Седьмой 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уровень 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структур</a:t>
            </a: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ы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41320" y="457200"/>
            <a:ext cx="32000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32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04320" y="685800"/>
            <a:ext cx="607860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20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41320" y="2099880"/>
            <a:ext cx="3200040" cy="38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3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3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21194E1-C84C-48B1-80E3-EE26F661B5F7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Rectangle 7"/>
          <p:cNvSpPr/>
          <p:nvPr/>
        </p:nvSpPr>
        <p:spPr>
          <a:xfrm>
            <a:off x="0" y="5105520"/>
            <a:ext cx="11292480" cy="1752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172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2800" spc="-51" strike="noStrike" u="none">
                <a:solidFill>
                  <a:schemeClr val="lt1"/>
                </a:solidFill>
                <a:uFillTx/>
                <a:latin typeface="Century Schoolbook"/>
              </a:rPr>
              <a:t>Образец заголовка</a:t>
            </a:r>
            <a:endParaRPr b="0" lang="en-US" sz="28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1292480" cy="5128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lt1"/>
                </a:solidFill>
                <a:uFillTx/>
                <a:latin typeface="Century Schoolbook"/>
              </a:rPr>
              <a:t>Вставка рисунка</a:t>
            </a:r>
            <a:endParaRPr b="0" lang="en-US" sz="32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6108480"/>
            <a:ext cx="9981720" cy="59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7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300" spc="11" strike="noStrike" u="none">
                <a:solidFill>
                  <a:schemeClr val="lt1">
                    <a:lumMod val="85000"/>
                  </a:schemeClr>
                </a:solidFill>
                <a:uFillTx/>
                <a:latin typeface="Century Schoolbook"/>
              </a:rPr>
              <a:t>Образец текста</a:t>
            </a:r>
            <a:endParaRPr b="0" lang="en-US" sz="13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4471C3D-B187-4012-9419-AA255C4FDDEF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тый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уровен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ый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уро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вен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 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6C5DBE9-5280-474D-9A85-D2424DA76FBC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1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48640" y="380880"/>
            <a:ext cx="2476080" cy="58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2120" y="380880"/>
            <a:ext cx="7733880" cy="58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б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р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а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з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е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ц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 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т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е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к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т</a:t>
            </a: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й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 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н</a:t>
            </a: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и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й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н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ы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й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н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я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ы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й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 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у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р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о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е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н</a:t>
            </a: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 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3F60208-FC19-4258-86CB-7AB72FF501EB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1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 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3D2C646-4E2C-4EB9-B5B0-0B4A21D0A896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1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72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72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11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Century Schoolbook"/>
              </a:rPr>
              <a:t>Образец текста</a:t>
            </a:r>
            <a:endParaRPr b="0" lang="en-US" sz="22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3D7C7E7-8384-45D0-A856-CB35179A25CB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26480" y="1828800"/>
            <a:ext cx="4480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 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BE68065-161F-45B3-9483-98227BE505F2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1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6180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5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Образец текста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6180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12648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2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Образец текста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12648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Образец текста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Второй уровень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Третий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Четвертый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Century Schoolbook"/>
              </a:rPr>
              <a:t>Пятый уровень</a:t>
            </a:r>
            <a:endParaRPr b="0" lang="en-US" sz="1400" strike="noStrike" u="none">
              <a:solidFill>
                <a:schemeClr val="dk1">
                  <a:lumMod val="85000"/>
                  <a:lumOff val="15000"/>
                </a:schemeClr>
              </a:solidFill>
              <a:uFillTx/>
              <a:latin typeface="Century Schoolbook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9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 idx="20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 idx="21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8678E81-E1FF-409F-A553-2B9F1D8EA2A2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2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3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4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FD7DD6F-E3E6-4602-86E3-4E78135B1DC3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dt" idx="25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ru-RU" sz="1050" strike="noStrike" u="none">
                <a:solidFill>
                  <a:schemeClr val="dk2">
                    <a:lumMod val="20000"/>
                    <a:lumOff val="80000"/>
                  </a:schemeClr>
                </a:solidFill>
                <a:uFillTx/>
                <a:latin typeface="Century Schoolbook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6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7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FE49EDD-1744-46D7-BF3E-E8070D55C421}" type="slidenum">
              <a:rPr b="0" lang="ru-RU" sz="3600" strike="noStrike" u="none">
                <a:solidFill>
                  <a:schemeClr val="dk2">
                    <a:lumMod val="60000"/>
                    <a:lumOff val="40000"/>
                  </a:schemeClr>
                </a:solidFill>
                <a:uFillTx/>
                <a:latin typeface="Century Schoolbook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ru.stackoverflow.com/" TargetMode="External"/><Relationship Id="rId2" Type="http://schemas.openxmlformats.org/officeDocument/2006/relationships/hyperlink" Target="https://bootstrap-5.ru/" TargetMode="External"/><Relationship Id="rId3" Type="http://schemas.openxmlformats.org/officeDocument/2006/relationships/hyperlink" Target="https://proglib.io/p/samouchitel-po-python-dlya-nachinayushchih-chast-23-osnovy-veb-razrabotki-na-flask-2023-06-27" TargetMode="External"/><Relationship Id="rId4" Type="http://schemas.openxmlformats.org/officeDocument/2006/relationships/hyperlink" Target="https://habr.com/ru/companies/otus/articles/886390/" TargetMode="External"/><Relationship Id="rId5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Mikhail716662/Project_WEB_Naumov_Anchutin" TargetMode="External"/><Relationship Id="rId2" Type="http://schemas.openxmlformats.org/officeDocument/2006/relationships/hyperlink" Target="https://vkvideo.ru/video742577835_456239019" TargetMode="External"/><Relationship Id="rId3" Type="http://schemas.openxmlformats.org/officeDocument/2006/relationships/image" Target="../media/image8.gif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7200" spc="-51" strike="noStrike" u="none">
                <a:solidFill>
                  <a:schemeClr val="lt1"/>
                </a:solidFill>
                <a:uFillTx/>
                <a:latin typeface="Century Schoolbook"/>
              </a:rPr>
              <a:t>Доска объявлений</a:t>
            </a:r>
            <a:endParaRPr b="0" lang="en-US" sz="72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</a:rPr>
              <a:t>Анчутин Иннокентий, Наумов Михаил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</a:rPr>
              <a:t>Под чутким руководством: Анатольева А. В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Источники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1"/>
              </a:rPr>
              <a:t>https://ru.stackoverflow.com/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2"/>
              </a:rPr>
              <a:t>https://bootstrap-5.ru/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3"/>
              </a:rPr>
              <a:t>https://proglib.io/p/samouchitel-po-python-dlya-nachinayushchih-chast-23-osnovy-veb-razrabotki-na-flask-2023-06-27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4"/>
              </a:rPr>
              <a:t>https://habr.com/ru/companies/otus/articles/886390/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ru-RU" sz="7200" spc="-51" strike="noStrike" u="none">
                <a:solidFill>
                  <a:schemeClr val="lt1"/>
                </a:solidFill>
                <a:uFillTx/>
                <a:latin typeface="Century Schoolbook"/>
              </a:rPr>
              <a:t>Спасибо за внимание!</a:t>
            </a:r>
            <a:endParaRPr b="0" lang="en-US" sz="7200" strike="noStrike" u="none">
              <a:solidFill>
                <a:schemeClr val="lt1"/>
              </a:solidFill>
              <a:uFillTx/>
              <a:latin typeface="Century School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200" spc="11" strike="noStrike" u="none">
                <a:solidFill>
                  <a:schemeClr val="lt1">
                    <a:lumMod val="75000"/>
                  </a:schemeClr>
                </a:solidFill>
                <a:uFillTx/>
                <a:latin typeface="Century Schoolbook"/>
              </a:rPr>
              <a:t>Готовы ответить на ваши вопросы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Описание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Сайт представляет из себя маркетплейс, где можно размещать объявления, </a:t>
            </a:r>
            <a:br>
              <a:rPr sz="1800"/>
            </a:br>
            <a:r>
              <a:rPr b="0" lang="ru-RU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предлагающие товар или услугу и просматривать объявления других пользователей. Для этого у каждого пользователя есть свой профиль с логином, паролем и аватаркой (по желанию). Также предусмотрен администраторский профиль, </a:t>
            </a:r>
            <a:br>
              <a:rPr sz="1800"/>
            </a:br>
            <a:r>
              <a:rPr b="0" lang="ru-RU" sz="1800" spc="11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в котором можно одобрять или отклонять создаваемые объявления.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3809880" y="3444120"/>
            <a:ext cx="4571640" cy="304776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Командная работа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5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Анчутин Иннокентий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26180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Создание интерфейса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Создание основных классов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Подключение проекта к базе данных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126480" y="1713600"/>
            <a:ext cx="4480200" cy="73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5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11" strike="noStrike" u="none">
                <a:solidFill>
                  <a:schemeClr val="dk2"/>
                </a:solidFill>
                <a:uFillTx/>
                <a:latin typeface="Century Schoolbook"/>
              </a:rPr>
              <a:t>Наумов Михаил</a:t>
            </a:r>
            <a:endParaRPr b="0" lang="en-US" sz="20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126480" y="2507400"/>
            <a:ext cx="4480200" cy="36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Создание структуры проекта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Добавление пропущенных функций/выявление ошибок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Создание документации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</p:spTree>
  </p:cSld>
  <mc:AlternateContent>
    <mc:Choice Requires="p14">
      <p:transition spd="slow" p14:dur="1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Файловая система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91" name="TextBox 5"/>
          <p:cNvSpPr/>
          <p:nvPr/>
        </p:nvSpPr>
        <p:spPr>
          <a:xfrm>
            <a:off x="1463040" y="2307240"/>
            <a:ext cx="46324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Все данные пользователей и объявлений хранятся в папке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entury Schoolbook"/>
              </a:rPr>
              <a:t>db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 в формате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entury Schoolbook"/>
              </a:rPr>
              <a:t>json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. Аватарки пользователей назодятся в папке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entury Schoolbook"/>
              </a:rPr>
              <a:t>static/users_avatars.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В папке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entury Schoolbook"/>
              </a:rPr>
              <a:t>materials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 находится вся необходимая документация. Папка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entury Schoolbook"/>
              </a:rPr>
              <a:t>templates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entury Schoolbook"/>
              </a:rPr>
              <a:t> содержит в себе формы сайта.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" name="Рисунок 7" descr=""/>
          <p:cNvPicPr/>
          <p:nvPr/>
        </p:nvPicPr>
        <p:blipFill>
          <a:blip r:embed="rId1"/>
          <a:stretch/>
        </p:blipFill>
        <p:spPr>
          <a:xfrm>
            <a:off x="7618320" y="0"/>
            <a:ext cx="39168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Внешний вид приложения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94" name="Рисунок 4" descr=""/>
          <p:cNvPicPr/>
          <p:nvPr/>
        </p:nvPicPr>
        <p:blipFill>
          <a:blip r:embed="rId1"/>
          <a:stretch/>
        </p:blipFill>
        <p:spPr>
          <a:xfrm>
            <a:off x="2119320" y="1842840"/>
            <a:ext cx="7207200" cy="227556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6" descr=""/>
          <p:cNvPicPr/>
          <p:nvPr/>
        </p:nvPicPr>
        <p:blipFill>
          <a:blip r:embed="rId2"/>
          <a:stretch/>
        </p:blipFill>
        <p:spPr>
          <a:xfrm>
            <a:off x="993240" y="3652200"/>
            <a:ext cx="9960840" cy="3004920"/>
          </a:xfrm>
          <a:prstGeom prst="rect">
            <a:avLst/>
          </a:prstGeom>
          <a:ln w="0">
            <a:noFill/>
          </a:ln>
        </p:spPr>
      </p:pic>
      <p:cxnSp>
        <p:nvCxnSpPr>
          <p:cNvPr id="96" name="Прямая соединительная линия 8"/>
          <p:cNvCxnSpPr/>
          <p:nvPr/>
        </p:nvCxnSpPr>
        <p:spPr>
          <a:xfrm>
            <a:off x="1392480" y="3530880"/>
            <a:ext cx="9214920" cy="360"/>
          </a:xfrm>
          <a:prstGeom prst="straightConnector1">
            <a:avLst/>
          </a:prstGeom>
          <a:ln>
            <a:solidFill>
              <a:srgbClr val="6f6f74"/>
            </a:solidFill>
            <a:round/>
          </a:ln>
        </p:spPr>
      </p:cxn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98" name="Рисунок 4" descr=""/>
          <p:cNvPicPr/>
          <p:nvPr/>
        </p:nvPicPr>
        <p:blipFill>
          <a:blip r:embed="rId1"/>
          <a:stretch/>
        </p:blipFill>
        <p:spPr>
          <a:xfrm>
            <a:off x="0" y="1028520"/>
            <a:ext cx="12077280" cy="51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Окно профиля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101" name="Рисунок 4" descr=""/>
          <p:cNvPicPr/>
          <p:nvPr/>
        </p:nvPicPr>
        <p:blipFill>
          <a:blip r:embed="rId1"/>
          <a:stretch/>
        </p:blipFill>
        <p:spPr>
          <a:xfrm>
            <a:off x="1102320" y="1828800"/>
            <a:ext cx="9987120" cy="49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0" y="902880"/>
            <a:ext cx="12000600" cy="52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51" strike="noStrike" u="none">
                <a:solidFill>
                  <a:schemeClr val="dk1"/>
                </a:solidFill>
                <a:uFillTx/>
                <a:latin typeface="Century Schoolbook"/>
              </a:rPr>
              <a:t>О проекте</a:t>
            </a:r>
            <a:endParaRPr b="0" lang="en-US" sz="4400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Ссылка на репозиторий: </a:t>
            </a: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1"/>
              </a:rPr>
              <a:t>https://github.com/Mikhail716662/Project_WEB_Naumov_Anchutin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Ссылка на скринкаст: </a:t>
            </a:r>
            <a:r>
              <a:rPr b="0" lang="en-US" sz="1800" spc="11" strike="noStrike" u="sng">
                <a:solidFill>
                  <a:schemeClr val="dk1"/>
                </a:solidFill>
                <a:uFillTx/>
                <a:latin typeface="Century Schoolbook"/>
                <a:hlinkClick r:id="rId2"/>
              </a:rPr>
              <a:t>https://vkvideo.ru/video742577835_456239019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pc="11" strike="noStrike" u="none">
                <a:solidFill>
                  <a:schemeClr val="dk1"/>
                </a:solidFill>
                <a:uFillTx/>
                <a:latin typeface="Century Schoolbook"/>
              </a:rPr>
              <a:t>Объём кода – 282 строки</a:t>
            </a:r>
            <a:endParaRPr b="0" lang="en-US" sz="1800" spc="11" strike="noStrike" u="none">
              <a:solidFill>
                <a:schemeClr val="dk1"/>
              </a:solidFill>
              <a:uFillTx/>
              <a:latin typeface="Century Schoolbook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3"/>
          <a:stretch/>
        </p:blipFill>
        <p:spPr>
          <a:xfrm>
            <a:off x="6412320" y="3051360"/>
            <a:ext cx="3265920" cy="3265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124</TotalTime>
  <Application>LibreOffice/24.8.3.2$Linux_X86_64 LibreOffice_project/480$Build-2</Application>
  <AppVersion>15.0000</AppVersion>
  <Words>248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2025-04-23T20:24:43Z</dcterms:created>
  <dc:creator>Миша</dc:creator>
  <dc:description/>
  <dc:language>ru-RU</dc:language>
  <cp:lastModifiedBy/>
  <dcterms:modified xsi:type="dcterms:W3CDTF">2025-04-24T18:20:47Z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