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3" d="100"/>
          <a:sy n="63" d="100"/>
        </p:scale>
        <p:origin x="780" y="5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theme" Target="theme/theme5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30.08.2024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9795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7482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0083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51EFF9-D87A-08D8-D9A2-B42CBF328A6F}" type="slidenum">
              <a:rPr/>
              <a:t>10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4122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35686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38218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C84984-9A54-61E4-1F68-401BBFE29314}" type="slidenum">
              <a:rPr/>
              <a:t>11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8982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291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6243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36364-78B1-76B6-2734-6C430C0A8E7D}" type="slidenum">
              <a:rPr/>
              <a:t>12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560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9696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76371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6EC647-8395-80E8-3AAF-BA4FB02257DB}" type="slidenum">
              <a:rPr/>
              <a:t>13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3880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0791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271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C030B-E784-A832-5746-93E05FE885E6}" type="slidenum">
              <a:rPr/>
              <a:t>14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59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9966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1266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3BA1C0-D692-011F-1A11-0EE57C366013}" type="slidenum">
              <a:rPr/>
              <a:t>15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2661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65750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40054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29578B-DAAC-1DD4-8942-D10804B64FD2}" type="slidenum">
              <a:rPr/>
              <a:t>16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5892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66968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29006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6BDFBD-AA1F-8130-CE33-7267F6EB4CEA}" type="slidenum">
              <a:rPr/>
              <a:t>17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03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5641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565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B35EE-A8C9-1262-63C3-667335FEB65F}" type="slidenum">
              <a:rPr/>
              <a:t>18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6292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0953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321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2DE383-679B-02CD-0C25-8DC83B680C92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331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24370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2711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D4BF56-B8FC-7EFA-B577-ED9A7DF021F8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78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5716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767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4B7DE5-8147-F624-DFC1-76D51990413E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6845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099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50039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3FA34A-56FC-6799-1853-CD9CCF52DD63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17835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5754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5129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5829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8E7F1-542F-3515-2C6D-BE7244029C63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0233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59436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3794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F6FB10-A771-5606-042F-8F249C6E0C52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30.08.2024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70024" y="2162175"/>
            <a:ext cx="10363199" cy="14700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/>
              <a:t>Анализ состава продуктов питания  для разработки рекомендаций             по здоровому питанию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17549" y="4664074"/>
            <a:ext cx="11301449" cy="1289049"/>
          </a:xfrm>
        </p:spPr>
        <p:txBody>
          <a:bodyPr/>
          <a:lstStyle/>
          <a:p>
            <a:pPr>
              <a:defRPr/>
            </a:pPr>
            <a:r>
              <a:rPr lang="ru-RU"/>
              <a:t>Слушатель</a:t>
            </a:r>
            <a:r>
              <a:rPr lang="en-US"/>
              <a:t>                                  </a:t>
            </a:r>
            <a:r>
              <a:rPr lang="ru-RU"/>
              <a:t>     </a:t>
            </a:r>
            <a:r>
              <a:rPr lang="en-US"/>
              <a:t>            </a:t>
            </a:r>
            <a:r>
              <a:rPr lang="ru-RU"/>
              <a:t>Новиков М.М.		</a:t>
            </a:r>
            <a:endParaRPr/>
          </a:p>
        </p:txBody>
      </p:sp>
      <p:pic>
        <p:nvPicPr>
          <p:cNvPr id="4" name="image3.png"/>
          <p:cNvPicPr/>
          <p:nvPr/>
        </p:nvPicPr>
        <p:blipFill>
          <a:blip r:embed="rId3"/>
          <a:stretch/>
        </p:blipFill>
        <p:spPr bwMode="auto">
          <a:xfrm>
            <a:off x="9294848" y="80647"/>
            <a:ext cx="2724150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859323" name="TextBox 614859322"/>
          <p:cNvSpPr txBox="1"/>
          <p:nvPr/>
        </p:nvSpPr>
        <p:spPr bwMode="auto">
          <a:xfrm>
            <a:off x="6240499" y="222248"/>
            <a:ext cx="575920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Разработка и обучение модели</a:t>
            </a:r>
            <a:endParaRPr/>
          </a:p>
        </p:txBody>
      </p:sp>
      <p:sp>
        <p:nvSpPr>
          <p:cNvPr id="1308709146" name="TextBox 1308709145"/>
          <p:cNvSpPr txBox="1"/>
          <p:nvPr/>
        </p:nvSpPr>
        <p:spPr bwMode="auto">
          <a:xfrm>
            <a:off x="214661" y="2506068"/>
            <a:ext cx="11762676" cy="301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sz="2400">
                <a:latin typeface="Noto Sans Devanagari Medium"/>
                <a:ea typeface="Noto Sans Devanagari Medium"/>
                <a:cs typeface="Noto Sans Devanagari Medium"/>
              </a:rPr>
              <a:t>Для обеспечения точности и надежности модели, данные были разделены на три части:</a:t>
            </a:r>
            <a:endParaRPr sz="2400">
              <a:latin typeface="Noto Sans Devanagari Medium"/>
              <a:cs typeface="Noto Sans Devanagari Medium"/>
            </a:endParaRPr>
          </a:p>
          <a:p>
            <a:pPr marL="349965" indent="-349965" algn="just">
              <a:lnSpc>
                <a:spcPct val="150000"/>
              </a:lnSpc>
              <a:buFont typeface="Arial"/>
              <a:buChar char="–"/>
              <a:defRPr/>
            </a:pPr>
            <a:r>
              <a:rPr sz="2400">
                <a:latin typeface="Noto Sans Devanagari Medium"/>
                <a:ea typeface="Noto Sans Devanagari Medium"/>
                <a:cs typeface="Noto Sans Devanagari Medium"/>
              </a:rPr>
              <a:t>Обучающая выбора (60% от общего объема) – использовалась для обучения модели.</a:t>
            </a:r>
            <a:endParaRPr sz="2400">
              <a:latin typeface="Noto Sans Devanagari Medium"/>
              <a:cs typeface="Noto Sans Devanagari Medium"/>
            </a:endParaRPr>
          </a:p>
          <a:p>
            <a:pPr marL="349965" indent="-349965" algn="just">
              <a:lnSpc>
                <a:spcPct val="150000"/>
              </a:lnSpc>
              <a:buFont typeface="Arial"/>
              <a:buChar char="–"/>
              <a:defRPr/>
            </a:pPr>
            <a:r>
              <a:rPr sz="2400">
                <a:latin typeface="Noto Sans Devanagari Medium"/>
                <a:ea typeface="Noto Sans Devanagari Medium"/>
                <a:cs typeface="Noto Sans Devanagari Medium"/>
              </a:rPr>
              <a:t>Валидационная выборка (20%) – применялись для настройки гиперпараметров и выбора лучшей модели.</a:t>
            </a:r>
            <a:endParaRPr sz="2400">
              <a:latin typeface="Noto Sans Devanagari Medium"/>
              <a:cs typeface="Noto Sans Devanagari Medium"/>
            </a:endParaRPr>
          </a:p>
          <a:p>
            <a:pPr marL="349965" indent="-349965" algn="just">
              <a:buFont typeface="Arial"/>
              <a:buChar char="–"/>
              <a:defRPr/>
            </a:pPr>
            <a:r>
              <a:rPr sz="2400">
                <a:latin typeface="Noto Sans Devanagari Medium"/>
                <a:ea typeface="Noto Sans Devanagari Medium"/>
                <a:cs typeface="Noto Sans Devanagari Medium"/>
              </a:rPr>
              <a:t>Тестовая выборка (20%) – использовалась для окончательной оценки точности модели.</a:t>
            </a:r>
            <a:endParaRPr/>
          </a:p>
        </p:txBody>
      </p:sp>
      <p:pic>
        <p:nvPicPr>
          <p:cNvPr id="188853393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353095" name="TextBox 1536353094"/>
          <p:cNvSpPr txBox="1"/>
          <p:nvPr/>
        </p:nvSpPr>
        <p:spPr bwMode="auto">
          <a:xfrm>
            <a:off x="6240499" y="222248"/>
            <a:ext cx="57502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Модель MLP (слои)</a:t>
            </a:r>
            <a:endParaRPr/>
          </a:p>
        </p:txBody>
      </p:sp>
      <p:sp>
        <p:nvSpPr>
          <p:cNvPr id="1378274725" name="TextBox 1378274724"/>
          <p:cNvSpPr txBox="1"/>
          <p:nvPr/>
        </p:nvSpPr>
        <p:spPr bwMode="auto">
          <a:xfrm>
            <a:off x="213761" y="1442443"/>
            <a:ext cx="11764476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Архитектура модели включает следующие слои:</a:t>
            </a:r>
            <a:endParaRPr/>
          </a:p>
          <a:p>
            <a:pPr algn="just">
              <a:defRPr/>
            </a:pP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Входной слой – принимает данные, размерность которого соответствует числу признаков.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Два скрытых слоя (64 и 32 нейрона) – используются для моделирования нелинейных зависимостями между признаками.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Слои Dropout (с долей 50%) – для предотвращения переобучения модели.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Выходной слой с одним нейроном – для получения вероятности принадлежности к класс «здоровый» или «нездоровый».</a:t>
            </a:r>
            <a:endParaRPr sz="2200">
              <a:latin typeface="Noto Sans Devanagari Medium"/>
              <a:cs typeface="Noto Sans Devanagari Medium"/>
            </a:endParaRPr>
          </a:p>
        </p:txBody>
      </p:sp>
      <p:pic>
        <p:nvPicPr>
          <p:cNvPr id="10462327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800787819" name="Рисунок 8007878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89499" y="4683124"/>
            <a:ext cx="4436961" cy="1904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977297" name="TextBox 242977296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sp>
        <p:nvSpPr>
          <p:cNvPr id="1188637522" name="TextBox 1188637521"/>
          <p:cNvSpPr txBox="1"/>
          <p:nvPr/>
        </p:nvSpPr>
        <p:spPr bwMode="auto">
          <a:xfrm>
            <a:off x="229466" y="2188568"/>
            <a:ext cx="1176015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На этапе тестирования оценивалась эффективность и точность разработанной модели машинного обучения. </a:t>
            </a:r>
            <a:endParaRPr sz="2200">
              <a:latin typeface="Noto Sans Devanagari Medium"/>
              <a:cs typeface="Noto Sans Devanagari Medium"/>
            </a:endParaRPr>
          </a:p>
        </p:txBody>
      </p:sp>
      <p:pic>
        <p:nvPicPr>
          <p:cNvPr id="84368596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626163791" name="Рисунок 62616379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00500" y="2905124"/>
            <a:ext cx="5002249" cy="3472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772189" name="TextBox 650772188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sp>
        <p:nvSpPr>
          <p:cNvPr id="1059633994" name="TextBox 1059633993"/>
          <p:cNvSpPr txBox="1"/>
          <p:nvPr/>
        </p:nvSpPr>
        <p:spPr bwMode="auto">
          <a:xfrm>
            <a:off x="150091" y="1856463"/>
            <a:ext cx="6837252" cy="4785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Для более детальной оценки работы модели была построена матрица ошибок.</a:t>
            </a:r>
            <a:endParaRPr/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True Positive (TP) – количество продуктов, которые модель правильно классифицировала как «здоровые».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True Negative (TN) – количество продуктов, которые модель правильно классифицировала как «нездоровые».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False Positive (FP) – количество продуктов, которые модель ошибочно классифицировала как «здоровые».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False Negative (FN) – количество продуктов, которые модель ошибочно классифицировала как «нездоровые».</a:t>
            </a:r>
            <a:endParaRPr sz="2200">
              <a:latin typeface="Noto Sans Devanagari Medium"/>
              <a:cs typeface="Noto Sans Devanagari Medium"/>
            </a:endParaRPr>
          </a:p>
        </p:txBody>
      </p:sp>
      <p:pic>
        <p:nvPicPr>
          <p:cNvPr id="60929436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280391794" name="Рисунок 28039179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42214" y="1983463"/>
            <a:ext cx="4937054" cy="40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83585" name="TextBox 1629983584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pic>
        <p:nvPicPr>
          <p:cNvPr id="511940293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968548839" name="Рисунок 196854883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5798" y="1960257"/>
            <a:ext cx="4141825" cy="4506306"/>
          </a:xfrm>
          <a:prstGeom prst="rect">
            <a:avLst/>
          </a:prstGeom>
        </p:spPr>
      </p:pic>
      <p:pic>
        <p:nvPicPr>
          <p:cNvPr id="1642880851" name="Рисунок 164288085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684999" y="1855620"/>
            <a:ext cx="4392574" cy="4610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07078" name="TextBox 195207077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Разработка приложения</a:t>
            </a:r>
            <a:endParaRPr/>
          </a:p>
        </p:txBody>
      </p:sp>
      <p:sp>
        <p:nvSpPr>
          <p:cNvPr id="419914266" name="TextBox 419914265"/>
          <p:cNvSpPr txBox="1"/>
          <p:nvPr/>
        </p:nvSpPr>
        <p:spPr bwMode="auto">
          <a:xfrm>
            <a:off x="2146298" y="2299693"/>
            <a:ext cx="6190420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Для создания приложения, которое могло бы выдать оценку продукта, будет использоваться библиотека «Flask». </a:t>
            </a:r>
            <a:endParaRPr/>
          </a:p>
          <a:p>
            <a:pPr algn="just">
              <a:defRPr/>
            </a:pPr>
            <a:endParaRPr sz="2200">
              <a:latin typeface="Noto Sans Devanagari Medium"/>
              <a:ea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Основной функционал данного приложения: </a:t>
            </a:r>
            <a:endParaRPr/>
          </a:p>
          <a:p>
            <a:pPr algn="just">
              <a:defRPr/>
            </a:pP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Загрузка данных о продуктах.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Взаимодействие с моделью машинного обучения.</a:t>
            </a:r>
            <a:endParaRPr sz="2200">
              <a:latin typeface="Noto Sans Devanagari Medium"/>
              <a:cs typeface="Noto Sans Devanagari Medium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Сохранение полученных результатов в базу данных с целью уменьшить обращения к модели.</a:t>
            </a:r>
            <a:endParaRPr>
              <a:latin typeface="Noto Sans Devanagari Medium"/>
              <a:cs typeface="Noto Sans Devanagari Medium"/>
            </a:endParaRPr>
          </a:p>
        </p:txBody>
      </p:sp>
      <p:pic>
        <p:nvPicPr>
          <p:cNvPr id="120093889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898437" name="TextBox 566898436"/>
          <p:cNvSpPr txBox="1"/>
          <p:nvPr/>
        </p:nvSpPr>
        <p:spPr bwMode="auto">
          <a:xfrm>
            <a:off x="6240499" y="222248"/>
            <a:ext cx="57426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приложения</a:t>
            </a:r>
            <a:endParaRPr sz="4800"/>
          </a:p>
        </p:txBody>
      </p:sp>
      <p:pic>
        <p:nvPicPr>
          <p:cNvPr id="292668827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136558548" name="Рисунок 113655854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8625" y="1931895"/>
            <a:ext cx="4113249" cy="4694328"/>
          </a:xfrm>
          <a:prstGeom prst="rect">
            <a:avLst/>
          </a:prstGeom>
        </p:spPr>
      </p:pic>
      <p:pic>
        <p:nvPicPr>
          <p:cNvPr id="9826412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541873" y="1879081"/>
            <a:ext cx="4922874" cy="465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874812" name="TextBox 756874811"/>
          <p:cNvSpPr txBox="1"/>
          <p:nvPr/>
        </p:nvSpPr>
        <p:spPr bwMode="auto">
          <a:xfrm>
            <a:off x="6240499" y="222248"/>
            <a:ext cx="57426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Разработка приложения</a:t>
            </a:r>
            <a:endParaRPr sz="4800"/>
          </a:p>
        </p:txBody>
      </p:sp>
      <p:pic>
        <p:nvPicPr>
          <p:cNvPr id="202680392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516718245" name="Рисунок 151671824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1500" y="1777088"/>
            <a:ext cx="5968999" cy="4749978"/>
          </a:xfrm>
          <a:prstGeom prst="rect">
            <a:avLst/>
          </a:prstGeom>
        </p:spPr>
      </p:pic>
      <p:pic>
        <p:nvPicPr>
          <p:cNvPr id="935047169" name="Рисунок 93504716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38750" y="1984773"/>
            <a:ext cx="6008649" cy="478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582296" name="TextBox 1903582295"/>
          <p:cNvSpPr txBox="1"/>
          <p:nvPr/>
        </p:nvSpPr>
        <p:spPr bwMode="auto">
          <a:xfrm>
            <a:off x="6240499" y="222248"/>
            <a:ext cx="57466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</a:t>
            </a:r>
            <a:endParaRPr sz="4800"/>
          </a:p>
        </p:txBody>
      </p:sp>
      <p:pic>
        <p:nvPicPr>
          <p:cNvPr id="218625605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1408523150" name="TextBox 1408523149"/>
          <p:cNvSpPr txBox="1"/>
          <p:nvPr/>
        </p:nvSpPr>
        <p:spPr bwMode="auto">
          <a:xfrm>
            <a:off x="493080" y="1869714"/>
            <a:ext cx="10478889" cy="9050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Код исследования размещён в созданном на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GitHub </a:t>
            </a:r>
            <a:r>
              <a:rPr lang="ru-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репозитарии:</a:t>
            </a:r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en-US" sz="18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>
              <a:defRPr/>
            </a:pPr>
            <a:r>
              <a:rPr lang="en-US" sz="1800">
                <a:latin typeface="Calibri"/>
                <a:ea typeface="Calibri"/>
                <a:cs typeface="Times New Roman"/>
              </a:rPr>
              <a:t>https://github.com/Mikhail8881/13237_Data_Science_Pro</a:t>
            </a:r>
            <a:endParaRPr lang="ru-RU" sz="180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144499" y="2394945"/>
            <a:ext cx="582557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spcAft>
                <a:spcPts val="709"/>
              </a:spcAft>
              <a:defRPr/>
            </a:pPr>
            <a:r>
              <a:rPr sz="22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Современный образ жизни и доступность широкого ассортимента продуктов питания привели к тому, что с каждым годом повышается внимание к здоровому питанию. Правильное питание может играть решающую роль в поддержании здоровья, профилактике заболеваний и обеспечении нормального функционирования организма.</a:t>
            </a:r>
            <a:endParaRPr sz="2200">
              <a:solidFill>
                <a:schemeClr val="tx1">
                  <a:lumMod val="90000"/>
                  <a:lumOff val="5000"/>
                </a:schemeClr>
              </a:solidFill>
              <a:latin typeface="Noto Sans Devanagari Medium"/>
              <a:cs typeface="Noto Sans Devanagari Medium"/>
            </a:endParaRPr>
          </a:p>
        </p:txBody>
      </p:sp>
      <p:sp>
        <p:nvSpPr>
          <p:cNvPr id="781154547" name="TextBox 781154546"/>
          <p:cNvSpPr txBox="1"/>
          <p:nvPr/>
        </p:nvSpPr>
        <p:spPr bwMode="auto">
          <a:xfrm>
            <a:off x="6398344" y="2394945"/>
            <a:ext cx="5570398" cy="3612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spcAft>
                <a:spcPts val="708"/>
              </a:spcAft>
              <a:defRPr/>
            </a:pPr>
            <a:r>
              <a:rPr sz="22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Связи с этим важным направлением становится анализ питательных свойств потребляемой пищи. Это позволит не только лучше понимать свойства продуктов, но и разрабатывать персональные рекомендации, способствующие улучшению здоровья населения.</a:t>
            </a:r>
            <a:endParaRPr sz="200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779180" name="TextBox 1349779179"/>
          <p:cNvSpPr txBox="1"/>
          <p:nvPr/>
        </p:nvSpPr>
        <p:spPr bwMode="auto">
          <a:xfrm>
            <a:off x="7732749" y="222248"/>
            <a:ext cx="417861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Цель работы</a:t>
            </a:r>
            <a:endParaRPr/>
          </a:p>
        </p:txBody>
      </p:sp>
      <p:sp>
        <p:nvSpPr>
          <p:cNvPr id="1211118479" name="TextBox 1211118478"/>
          <p:cNvSpPr txBox="1"/>
          <p:nvPr/>
        </p:nvSpPr>
        <p:spPr bwMode="auto">
          <a:xfrm>
            <a:off x="557248" y="2918819"/>
            <a:ext cx="11177800" cy="2469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Цель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данной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работы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заключается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в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проведении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анализа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о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составе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различных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питания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разработки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рекомендацией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по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здоровому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питанию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. С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помощью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методов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анализа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и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машинного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обучения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планируется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выявить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ключевые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закономерности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в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свойствах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и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определить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оптимальные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комбинации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достижения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сбалансированного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рациона</a:t>
            </a:r>
            <a:r>
              <a:rPr sz="26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600">
              <a:latin typeface="Noto Sans Devanagari Medium"/>
              <a:cs typeface="Noto Sans Devanagari Medium"/>
            </a:endParaRPr>
          </a:p>
        </p:txBody>
      </p:sp>
      <p:pic>
        <p:nvPicPr>
          <p:cNvPr id="447259719" name="image3.png"/>
          <p:cNvPicPr/>
          <p:nvPr/>
        </p:nvPicPr>
        <p:blipFill>
          <a:blip r:embed="rId3"/>
          <a:stretch/>
        </p:blipFill>
        <p:spPr bwMode="auto">
          <a:xfrm>
            <a:off x="193673" y="22224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865845" name="TextBox 850865844"/>
          <p:cNvSpPr txBox="1"/>
          <p:nvPr/>
        </p:nvSpPr>
        <p:spPr bwMode="auto">
          <a:xfrm>
            <a:off x="6240499" y="222248"/>
            <a:ext cx="573544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Постановка задач</a:t>
            </a:r>
            <a:endParaRPr/>
          </a:p>
        </p:txBody>
      </p:sp>
      <p:sp>
        <p:nvSpPr>
          <p:cNvPr id="136335585" name="TextBox 136335584"/>
          <p:cNvSpPr txBox="1"/>
          <p:nvPr/>
        </p:nvSpPr>
        <p:spPr bwMode="auto">
          <a:xfrm>
            <a:off x="721591" y="2617194"/>
            <a:ext cx="10749535" cy="34237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Провести сбор данных</a:t>
            </a:r>
            <a:endParaRPr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Обработать полученные данные </a:t>
            </a:r>
            <a:endParaRPr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Применить методы машинного обучения</a:t>
            </a:r>
            <a:endParaRPr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Сохранить полученную модель</a:t>
            </a:r>
            <a:endParaRPr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Применение полученной модели</a:t>
            </a:r>
            <a:endParaRPr sz="2600">
              <a:solidFill>
                <a:schemeClr val="tx1">
                  <a:lumMod val="90000"/>
                  <a:lumOff val="5000"/>
                </a:schemeClr>
              </a:solidFill>
              <a:latin typeface="Noto Sans Devanagari Medium"/>
              <a:cs typeface="Noto Sans Devanagari Medium"/>
            </a:endParaRPr>
          </a:p>
        </p:txBody>
      </p:sp>
      <p:pic>
        <p:nvPicPr>
          <p:cNvPr id="126139102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388394" name="TextBox 1096388393"/>
          <p:cNvSpPr txBox="1"/>
          <p:nvPr/>
        </p:nvSpPr>
        <p:spPr bwMode="auto">
          <a:xfrm>
            <a:off x="6240499" y="222248"/>
            <a:ext cx="574192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Разведочный анализ</a:t>
            </a:r>
            <a:endParaRPr/>
          </a:p>
        </p:txBody>
      </p:sp>
      <p:sp>
        <p:nvSpPr>
          <p:cNvPr id="567900080" name="TextBox 567900079"/>
          <p:cNvSpPr txBox="1"/>
          <p:nvPr/>
        </p:nvSpPr>
        <p:spPr bwMode="auto">
          <a:xfrm>
            <a:off x="229466" y="2188569"/>
            <a:ext cx="11758356" cy="3779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Исходный датасет получается с базы данных FoodData Central,  который содержат большое количество ошибочных данных, которые были выявлены при первоначальном разведочном анализе.</a:t>
            </a:r>
            <a:endParaRPr/>
          </a:p>
          <a:p>
            <a:pPr algn="just">
              <a:defRPr/>
            </a:pPr>
            <a:endParaRPr sz="220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В ходе предварительной обработки все пропуски были уже заполнены нулями. Данное решения принято с связи с тем, что оно могло упростить анализ и дальнейшую обработку данных, так как пропуски свидетельствуют об отсутствии информации о составе продукта.</a:t>
            </a:r>
            <a:endParaRPr/>
          </a:p>
          <a:p>
            <a:pPr algn="just">
              <a:defRPr/>
            </a:pPr>
            <a:endParaRPr sz="2200" b="0" i="0" u="none" strike="noStrike" cap="none" spc="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sz="220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Для исключения из анализа данных, которые могли сыграть отрицательную роль в обучении модели, был проделан шаг с фильтрацией: удаление строк, которые содержат большое количество показателей с нулевыми значениями.</a:t>
            </a:r>
            <a:endParaRPr>
              <a:latin typeface="Noto Sans Devanagari Medium"/>
              <a:cs typeface="Noto Sans Devanagari Medium"/>
            </a:endParaRPr>
          </a:p>
        </p:txBody>
      </p:sp>
      <p:pic>
        <p:nvPicPr>
          <p:cNvPr id="141768377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106314" name="TextBox 361106313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Предобработка данных</a:t>
            </a:r>
            <a:endParaRPr/>
          </a:p>
        </p:txBody>
      </p:sp>
      <p:sp>
        <p:nvSpPr>
          <p:cNvPr id="816562541" name="TextBox 816562540"/>
          <p:cNvSpPr txBox="1"/>
          <p:nvPr/>
        </p:nvSpPr>
        <p:spPr bwMode="auto">
          <a:xfrm>
            <a:off x="229466" y="2188568"/>
            <a:ext cx="11871756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27936" indent="-327936" algn="just">
              <a:buAutoNum type="arabicPeriod"/>
              <a:defRPr/>
            </a:pPr>
            <a:r>
              <a:rPr sz="2200">
                <a:latin typeface="Noto Sans Devanagari Medium"/>
                <a:cs typeface="Noto Sans Devanagari Medium"/>
              </a:rPr>
              <a:t>Получение ключа к API сайта FoodData Central.</a:t>
            </a:r>
            <a:endParaRPr/>
          </a:p>
          <a:p>
            <a:pPr marL="327936" indent="-327936" algn="just">
              <a:buAutoNum type="arabicPeriod"/>
              <a:defRPr/>
            </a:pPr>
            <a:r>
              <a:rPr sz="2200">
                <a:latin typeface="Noto Sans Devanagari Medium"/>
                <a:cs typeface="Noto Sans Devanagari Medium"/>
              </a:rPr>
              <a:t>Объединение полученных данных в один DataFrame с последующим переименованием столбцов на русский язык.</a:t>
            </a:r>
            <a:endParaRPr/>
          </a:p>
          <a:p>
            <a:pPr marL="327936" indent="-327936" algn="just">
              <a:buAutoNum type="arabicPeriod"/>
              <a:defRPr/>
            </a:pPr>
            <a:r>
              <a:rPr sz="2200">
                <a:latin typeface="Noto Sans Devanagari Medium"/>
                <a:cs typeface="Noto Sans Devanagari Medium"/>
              </a:rPr>
              <a:t>Обработка полученных данных.</a:t>
            </a:r>
            <a:endParaRPr/>
          </a:p>
          <a:p>
            <a:pPr marL="327936" indent="-327936" algn="just">
              <a:buAutoNum type="arabicPeriod"/>
              <a:defRPr/>
            </a:pPr>
            <a:r>
              <a:rPr sz="2200">
                <a:latin typeface="Noto Sans Devanagari Medium"/>
                <a:cs typeface="Noto Sans Devanagari Medium"/>
              </a:rPr>
              <a:t>Проведение нормализации.</a:t>
            </a:r>
            <a:endParaRPr/>
          </a:p>
          <a:p>
            <a:pPr marL="327936" indent="-327936" algn="just">
              <a:buAutoNum type="arabicPeriod"/>
              <a:defRPr/>
            </a:pPr>
            <a:r>
              <a:rPr sz="2200">
                <a:latin typeface="Noto Sans Devanagari Medium"/>
                <a:cs typeface="Noto Sans Devanagari Medium"/>
              </a:rPr>
              <a:t>Применение метода интерквартильного размаха.</a:t>
            </a:r>
            <a:endParaRPr/>
          </a:p>
        </p:txBody>
      </p:sp>
      <p:pic>
        <p:nvPicPr>
          <p:cNvPr id="1686029666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625974419" name="Рисунок 16259744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699374" y="2920999"/>
            <a:ext cx="2557499" cy="2963452"/>
          </a:xfrm>
          <a:prstGeom prst="rect">
            <a:avLst/>
          </a:prstGeom>
        </p:spPr>
      </p:pic>
      <p:sp>
        <p:nvSpPr>
          <p:cNvPr id="1092212662" name="TextBox 1092212661"/>
          <p:cNvSpPr txBox="1"/>
          <p:nvPr/>
        </p:nvSpPr>
        <p:spPr bwMode="auto">
          <a:xfrm>
            <a:off x="7525202" y="5953124"/>
            <a:ext cx="290584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Количество пропусков по компонентам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/>
          <p:cNvSpPr txBox="1"/>
          <p:nvPr/>
        </p:nvSpPr>
        <p:spPr bwMode="auto">
          <a:xfrm>
            <a:off x="6240499" y="222248"/>
            <a:ext cx="57534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</a:t>
            </a:r>
            <a:r>
              <a:rPr sz="4800"/>
              <a:t> </a:t>
            </a:r>
            <a:r>
              <a:rPr sz="4800"/>
              <a:t>углеводов</a:t>
            </a:r>
            <a:endParaRPr sz="4800"/>
          </a:p>
        </p:txBody>
      </p:sp>
      <p:pic>
        <p:nvPicPr>
          <p:cNvPr id="208815571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711724526" name="Рисунок 71172452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985045" y="1968499"/>
            <a:ext cx="8510909" cy="4397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78726" name="TextBox 2102978725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 клетчатки</a:t>
            </a:r>
            <a:endParaRPr/>
          </a:p>
        </p:txBody>
      </p:sp>
      <p:pic>
        <p:nvPicPr>
          <p:cNvPr id="3697380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756517918" name="Рисунок 175651791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35795" y="2031999"/>
            <a:ext cx="8520407" cy="4302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121798" name="TextBox 1740121797"/>
          <p:cNvSpPr txBox="1"/>
          <p:nvPr/>
        </p:nvSpPr>
        <p:spPr bwMode="auto">
          <a:xfrm>
            <a:off x="6240499" y="222248"/>
            <a:ext cx="574876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 белков</a:t>
            </a:r>
            <a:endParaRPr/>
          </a:p>
        </p:txBody>
      </p:sp>
      <p:pic>
        <p:nvPicPr>
          <p:cNvPr id="35812435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2711057" name="Рисунок 271105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85940" y="1873249"/>
            <a:ext cx="9509119" cy="450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Широкоэкранный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состава продуктов питания  для разработки рекомендаций             по здоровому питанию</dc:title>
  <dc:subject/>
  <dc:creator/>
  <cp:keywords/>
  <dc:description/>
  <dc:identifier/>
  <dc:language/>
  <cp:lastModifiedBy/>
  <cp:revision>10</cp:revision>
  <dcterms:modified xsi:type="dcterms:W3CDTF">2024-08-30T16:30:29Z</dcterms:modified>
  <cp:category/>
  <cp:contentStatus/>
  <cp:version/>
</cp:coreProperties>
</file>