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8"/>
  </p:notesMasterIdLst>
  <p:sldIdLst>
    <p:sldId id="256" r:id="rId5"/>
    <p:sldId id="257" r:id="rId6"/>
    <p:sldId id="274" r:id="rId7"/>
    <p:sldId id="275" r:id="rId8"/>
    <p:sldId id="276" r:id="rId9"/>
    <p:sldId id="27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8" r:id="rId27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04.10.2024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1684544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21209995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1500398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A3FA34A-56FC-6799-1853-CD9CCF52DD63}" type="slidenum">
              <a:rPr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0472687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8817835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3374282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EE956C-0F30-F70E-99B7-306B69C36724}" type="slidenum">
              <a:rPr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057541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213512957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6558291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98E7F1-542F-3515-2C6D-BE7244029C63}" type="slidenum">
              <a:rPr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7023380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68594366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937947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AF6FB10-A771-5606-042F-8F249C6E0C52}" type="slidenum">
              <a:rPr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5979570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7174820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100834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251EFF9-D87A-08D8-D9A2-B42CBF328A6F}" type="slidenum">
              <a:rPr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241226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79356868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438218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7C84984-9A54-61E4-1F68-401BBFE29314}" type="slidenum">
              <a:rPr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1898221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1629179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762432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EF36364-78B1-76B6-2734-6C430C0A8E7D}" type="slidenum">
              <a:rPr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2560795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6096968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9763715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36EC647-8395-80E8-3AAF-BA4FB02257DB}" type="slidenum">
              <a:rPr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6388078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48079191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482710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BC030B-E784-A832-5746-93E05FE885E6}" type="slidenum">
              <a:rPr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85981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399668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4126674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3BA1C0-D692-011F-1A11-0EE57C366013}" type="slidenum">
              <a:rPr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17A00F5-C7C5-7A98-358C-76AAF8EEC491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0266116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71657509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9400544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29578B-DAAC-1DD4-8942-D10804B64FD2}" type="slidenum">
              <a:rPr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758923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32669683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329006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E6BDFBD-AA1F-8130-CE33-7267F6EB4CEA}" type="slidenum">
              <a:rPr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6803886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7564116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0356597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EB35EE-A8C9-1262-63C3-667335FEB65F}" type="slidenum">
              <a:rPr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510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17A00F5-C7C5-7A98-358C-76AAF8EEC491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353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17A00F5-C7C5-7A98-358C-76AAF8EEC491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9256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17A00F5-C7C5-7A98-358C-76AAF8EEC491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9591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17A00F5-C7C5-7A98-358C-76AAF8EEC491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5139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6629293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909538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013215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12DE383-679B-02CD-0C25-8DC83B680C92}" type="slidenum">
              <a:rPr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7033116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924370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6327114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0D4BF56-B8FC-7EFA-B577-ED9A7DF021F8}" type="slidenum">
              <a:rPr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778303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7457161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9276795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04B7DE5-8147-F624-DFC1-76D51990413E}" type="slidenum">
              <a:rPr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04.10.2024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04.10.2024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04.10.2024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914400" y="2130425"/>
            <a:ext cx="10363199" cy="1470025"/>
          </a:xfrm>
        </p:spPr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>04.10.2024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>04.10.2024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>04.10.2024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583497" y="1600201"/>
            <a:ext cx="470452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576053" y="1600201"/>
            <a:ext cx="5006346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>04.10.2024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83497" y="1535113"/>
            <a:ext cx="47045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583497" y="2174874"/>
            <a:ext cx="470452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480042" y="1535113"/>
            <a:ext cx="51023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480042" y="2174874"/>
            <a:ext cx="51023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>04.10.2024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>04.10.2024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>04.10.2024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583497" y="273049"/>
            <a:ext cx="355239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327913" y="273050"/>
            <a:ext cx="625448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583497" y="1435101"/>
            <a:ext cx="355239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>04.10.2024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04.10.2024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583497" y="4800600"/>
            <a:ext cx="998510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583497" y="612774"/>
            <a:ext cx="9985109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583497" y="5367337"/>
            <a:ext cx="9985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>04.10.2024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>04.10.2024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>04.10.2024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Grp="1" noChangeArrowheads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Grp="1" noChangeArrowheads="1"/>
          </p:cNvSpPr>
          <p:nvPr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Grp="1" noChangeArrowheads="1"/>
          </p:cNvSpPr>
          <p:nvPr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Grp="1" noChangeArrowheads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Grp="1" noChangeArrowheads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04.10.2024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04.10.2024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04.10.2024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04.10.2024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04.10.2024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04.10.2024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04.10.2024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04.10.2024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04.10.2024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04.10.2024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04.10.2024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04.10.2024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Grp="1" noChangeArrowheads="1"/>
          </p:cNvSpPr>
          <p:nvPr userDrawn="1"/>
        </p:nvSpPr>
        <p:spPr bwMode="auto">
          <a:xfrm>
            <a:off x="8220990" y="1"/>
            <a:ext cx="3971005" cy="685746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/>
          <p:cNvSpPr>
            <a:spLocks noGrp="1" noChangeArrowheads="1"/>
          </p:cNvSpPr>
          <p:nvPr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/>
          <p:cNvSpPr>
            <a:spLocks noGrp="1"/>
          </p:cNvSpPr>
          <p:nvPr>
            <p:ph type="subTitle" idx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04.10.2024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04.10.2024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04.10.2024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04.10.2024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04.10.2024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04.10.2024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04.10.2024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04.10.2024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04.10.2024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04.10.2024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04.10.2024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04.10.2024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04.10.2024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04.10.2024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04.10.2024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04.10.2024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04.10.2024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04.10.2024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83497" y="1600201"/>
            <a:ext cx="9998901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6" name="Shape 1058"/>
          <p:cNvSpPr>
            <a:spLocks noGrp="1" noChangeArrowheads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6343" y="6641"/>
                </a:moveTo>
                <a:lnTo>
                  <a:pt x="6343" y="6641"/>
                </a:lnTo>
                <a:cubicBezTo>
                  <a:pt x="7781" y="2374"/>
                  <a:pt x="8594" y="0"/>
                  <a:pt x="8594" y="0"/>
                </a:cubicBezTo>
                <a:lnTo>
                  <a:pt x="0" y="0"/>
                </a:lnTo>
                <a:lnTo>
                  <a:pt x="0" y="43200"/>
                </a:lnTo>
                <a:lnTo>
                  <a:pt x="43200" y="43200"/>
                </a:lnTo>
                <a:lnTo>
                  <a:pt x="43200" y="37760"/>
                </a:lnTo>
                <a:lnTo>
                  <a:pt x="43200" y="37760"/>
                </a:lnTo>
                <a:cubicBezTo>
                  <a:pt x="43200" y="37760"/>
                  <a:pt x="34824" y="39282"/>
                  <a:pt x="21228" y="41101"/>
                </a:cubicBezTo>
                <a:lnTo>
                  <a:pt x="21228" y="41101"/>
                </a:lnTo>
                <a:cubicBezTo>
                  <a:pt x="3446" y="43478"/>
                  <a:pt x="-5241" y="41016"/>
                  <a:pt x="6343" y="6641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059"/>
          <p:cNvSpPr>
            <a:spLocks noGrp="1" noChangeArrowheads="1"/>
          </p:cNvSpPr>
          <p:nvPr userDrawn="1"/>
        </p:nvSpPr>
        <p:spPr bwMode="auto">
          <a:xfrm>
            <a:off x="0" y="0"/>
            <a:ext cx="12191999" cy="6858000"/>
          </a:xfrm>
        </p:spPr>
      </p:sp>
      <p:sp>
        <p:nvSpPr>
          <p:cNvPr id="48" name="Shape 1060"/>
          <p:cNvSpPr>
            <a:spLocks noGrp="1" noChangeArrowheads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2361" y="36777"/>
                </a:moveTo>
                <a:lnTo>
                  <a:pt x="22361" y="36777"/>
                </a:lnTo>
                <a:cubicBezTo>
                  <a:pt x="5219" y="39070"/>
                  <a:pt x="-2372" y="36412"/>
                  <a:pt x="7775" y="6299"/>
                </a:cubicBezTo>
                <a:lnTo>
                  <a:pt x="7775" y="6299"/>
                </a:lnTo>
                <a:cubicBezTo>
                  <a:pt x="9119" y="2311"/>
                  <a:pt x="9892" y="58"/>
                  <a:pt x="9911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612"/>
                </a:lnTo>
                <a:lnTo>
                  <a:pt x="43200" y="33612"/>
                </a:lnTo>
                <a:cubicBezTo>
                  <a:pt x="43110" y="33630"/>
                  <a:pt x="35168" y="35065"/>
                  <a:pt x="22361" y="36777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061"/>
          <p:cNvSpPr>
            <a:spLocks noGrp="1" noChangeArrowheads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2276" y="37156"/>
                </a:moveTo>
                <a:lnTo>
                  <a:pt x="22276" y="37156"/>
                </a:lnTo>
                <a:cubicBezTo>
                  <a:pt x="5093" y="39454"/>
                  <a:pt x="-2596" y="36819"/>
                  <a:pt x="7680" y="6325"/>
                </a:cubicBezTo>
                <a:lnTo>
                  <a:pt x="7680" y="6325"/>
                </a:lnTo>
                <a:cubicBezTo>
                  <a:pt x="9010" y="2380"/>
                  <a:pt x="9781" y="117"/>
                  <a:pt x="981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980"/>
                </a:lnTo>
                <a:lnTo>
                  <a:pt x="43200" y="33980"/>
                </a:lnTo>
                <a:cubicBezTo>
                  <a:pt x="43020" y="34016"/>
                  <a:pt x="35046" y="35449"/>
                  <a:pt x="22276" y="37156"/>
                </a:cubicBezTo>
                <a:close/>
              </a:path>
            </a:pathLst>
          </a:custGeom>
          <a:solidFill>
            <a:schemeClr val="accent1">
              <a:alpha val="18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0" name="Shape 1062"/>
          <p:cNvSpPr>
            <a:spLocks noGrp="1" noChangeArrowheads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2192" y="37535"/>
                </a:moveTo>
                <a:lnTo>
                  <a:pt x="22192" y="37535"/>
                </a:lnTo>
                <a:cubicBezTo>
                  <a:pt x="4968" y="39839"/>
                  <a:pt x="-2820" y="37226"/>
                  <a:pt x="7585" y="6350"/>
                </a:cubicBezTo>
                <a:lnTo>
                  <a:pt x="7585" y="6350"/>
                </a:lnTo>
                <a:cubicBezTo>
                  <a:pt x="8900" y="2448"/>
                  <a:pt x="9670" y="176"/>
                  <a:pt x="9726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348"/>
                </a:lnTo>
                <a:lnTo>
                  <a:pt x="43200" y="34348"/>
                </a:lnTo>
                <a:cubicBezTo>
                  <a:pt x="42885" y="34402"/>
                  <a:pt x="34924" y="35833"/>
                  <a:pt x="22192" y="37535"/>
                </a:cubicBezTo>
                <a:close/>
              </a:path>
            </a:pathLst>
          </a:custGeom>
          <a:solidFill>
            <a:schemeClr val="accent1">
              <a:alpha val="26998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063"/>
          <p:cNvSpPr>
            <a:spLocks noGrp="1" noChangeArrowheads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2107" y="37914"/>
                </a:moveTo>
                <a:lnTo>
                  <a:pt x="22107" y="37914"/>
                </a:lnTo>
                <a:cubicBezTo>
                  <a:pt x="4842" y="40223"/>
                  <a:pt x="-3044" y="37634"/>
                  <a:pt x="7490" y="6376"/>
                </a:cubicBezTo>
                <a:lnTo>
                  <a:pt x="7490" y="6376"/>
                </a:lnTo>
                <a:cubicBezTo>
                  <a:pt x="8790" y="2517"/>
                  <a:pt x="9559" y="235"/>
                  <a:pt x="9634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717"/>
                </a:lnTo>
                <a:lnTo>
                  <a:pt x="43200" y="34717"/>
                </a:lnTo>
                <a:cubicBezTo>
                  <a:pt x="42795" y="34789"/>
                  <a:pt x="34802" y="36217"/>
                  <a:pt x="22107" y="37914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064"/>
          <p:cNvSpPr>
            <a:spLocks noGrp="1" noChangeArrowheads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2022" y="38293"/>
                </a:moveTo>
                <a:lnTo>
                  <a:pt x="22022" y="38293"/>
                </a:lnTo>
                <a:cubicBezTo>
                  <a:pt x="4717" y="40608"/>
                  <a:pt x="-3267" y="38041"/>
                  <a:pt x="7394" y="6401"/>
                </a:cubicBezTo>
                <a:lnTo>
                  <a:pt x="7394" y="6401"/>
                </a:lnTo>
                <a:cubicBezTo>
                  <a:pt x="8680" y="2586"/>
                  <a:pt x="9448" y="293"/>
                  <a:pt x="954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085"/>
                </a:lnTo>
                <a:lnTo>
                  <a:pt x="43200" y="35085"/>
                </a:lnTo>
                <a:cubicBezTo>
                  <a:pt x="42705" y="35175"/>
                  <a:pt x="34680" y="36601"/>
                  <a:pt x="22022" y="38293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065"/>
          <p:cNvSpPr>
            <a:spLocks noGrp="1" noChangeArrowheads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937" y="38673"/>
                </a:moveTo>
                <a:lnTo>
                  <a:pt x="21937" y="38673"/>
                </a:lnTo>
                <a:cubicBezTo>
                  <a:pt x="4591" y="40992"/>
                  <a:pt x="-3491" y="38448"/>
                  <a:pt x="7299" y="6427"/>
                </a:cubicBezTo>
                <a:lnTo>
                  <a:pt x="7299" y="6427"/>
                </a:lnTo>
                <a:cubicBezTo>
                  <a:pt x="8570" y="2655"/>
                  <a:pt x="9336" y="352"/>
                  <a:pt x="944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453"/>
                </a:lnTo>
                <a:lnTo>
                  <a:pt x="43200" y="35453"/>
                </a:lnTo>
                <a:cubicBezTo>
                  <a:pt x="42570" y="35561"/>
                  <a:pt x="34558" y="36985"/>
                  <a:pt x="21937" y="38673"/>
                </a:cubicBezTo>
                <a:close/>
              </a:path>
            </a:pathLst>
          </a:custGeom>
          <a:solidFill>
            <a:schemeClr val="accent1">
              <a:alpha val="5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4" name="Shape 1066"/>
          <p:cNvSpPr>
            <a:spLocks noGrp="1" noChangeArrowheads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853" y="39052"/>
                </a:moveTo>
                <a:lnTo>
                  <a:pt x="21853" y="39052"/>
                </a:lnTo>
                <a:cubicBezTo>
                  <a:pt x="4466" y="41377"/>
                  <a:pt x="-3715" y="38855"/>
                  <a:pt x="7204" y="6453"/>
                </a:cubicBezTo>
                <a:lnTo>
                  <a:pt x="7204" y="6453"/>
                </a:lnTo>
                <a:cubicBezTo>
                  <a:pt x="8461" y="2724"/>
                  <a:pt x="9225" y="411"/>
                  <a:pt x="9357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822"/>
                </a:lnTo>
                <a:lnTo>
                  <a:pt x="43200" y="35822"/>
                </a:lnTo>
                <a:cubicBezTo>
                  <a:pt x="42480" y="35948"/>
                  <a:pt x="34436" y="37369"/>
                  <a:pt x="21853" y="39052"/>
                </a:cubicBezTo>
                <a:close/>
              </a:path>
            </a:pathLst>
          </a:custGeom>
          <a:solidFill>
            <a:schemeClr val="accent1">
              <a:alpha val="63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5" name="Shape 1067"/>
          <p:cNvSpPr>
            <a:spLocks noGrp="1" noChangeArrowheads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768" y="39431"/>
                </a:moveTo>
                <a:lnTo>
                  <a:pt x="21768" y="39431"/>
                </a:lnTo>
                <a:cubicBezTo>
                  <a:pt x="4340" y="41761"/>
                  <a:pt x="-3939" y="39262"/>
                  <a:pt x="7109" y="6478"/>
                </a:cubicBezTo>
                <a:lnTo>
                  <a:pt x="7109" y="6478"/>
                </a:lnTo>
                <a:cubicBezTo>
                  <a:pt x="8351" y="2792"/>
                  <a:pt x="9114" y="470"/>
                  <a:pt x="9265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190"/>
                </a:lnTo>
                <a:lnTo>
                  <a:pt x="43200" y="36190"/>
                </a:lnTo>
                <a:cubicBezTo>
                  <a:pt x="42390" y="36334"/>
                  <a:pt x="34314" y="37753"/>
                  <a:pt x="21768" y="39431"/>
                </a:cubicBezTo>
                <a:close/>
              </a:path>
            </a:pathLst>
          </a:custGeom>
          <a:solidFill>
            <a:schemeClr val="accent1">
              <a:alpha val="73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6" name="Shape 1068"/>
          <p:cNvSpPr>
            <a:spLocks noGrp="1" noChangeArrowheads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83" y="39810"/>
                </a:moveTo>
                <a:lnTo>
                  <a:pt x="21683" y="39810"/>
                </a:lnTo>
                <a:cubicBezTo>
                  <a:pt x="4214" y="42146"/>
                  <a:pt x="-4163" y="39669"/>
                  <a:pt x="7014" y="6504"/>
                </a:cubicBezTo>
                <a:lnTo>
                  <a:pt x="7014" y="6504"/>
                </a:lnTo>
                <a:cubicBezTo>
                  <a:pt x="8241" y="2861"/>
                  <a:pt x="9003" y="528"/>
                  <a:pt x="917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558"/>
                </a:lnTo>
                <a:lnTo>
                  <a:pt x="43200" y="36558"/>
                </a:lnTo>
                <a:cubicBezTo>
                  <a:pt x="42300" y="36720"/>
                  <a:pt x="34192" y="38137"/>
                  <a:pt x="21683" y="39810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7" name="Shape 1069"/>
          <p:cNvSpPr>
            <a:spLocks noGrp="1" noChangeArrowheads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599" y="40189"/>
                </a:moveTo>
                <a:lnTo>
                  <a:pt x="21599" y="40189"/>
                </a:lnTo>
                <a:cubicBezTo>
                  <a:pt x="4089" y="42530"/>
                  <a:pt x="-4386" y="40077"/>
                  <a:pt x="6918" y="6529"/>
                </a:cubicBezTo>
                <a:lnTo>
                  <a:pt x="6918" y="6529"/>
                </a:lnTo>
                <a:cubicBezTo>
                  <a:pt x="8131" y="2930"/>
                  <a:pt x="8892" y="587"/>
                  <a:pt x="9080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926"/>
                </a:lnTo>
                <a:lnTo>
                  <a:pt x="43200" y="36926"/>
                </a:lnTo>
                <a:cubicBezTo>
                  <a:pt x="42165" y="37107"/>
                  <a:pt x="34070" y="38521"/>
                  <a:pt x="21599" y="40189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8" name="Shape 1070"/>
          <p:cNvSpPr>
            <a:spLocks noGrp="1" noChangeArrowheads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514" y="40568"/>
                </a:moveTo>
                <a:lnTo>
                  <a:pt x="21514" y="40568"/>
                </a:lnTo>
                <a:cubicBezTo>
                  <a:pt x="3963" y="42915"/>
                  <a:pt x="-4610" y="40484"/>
                  <a:pt x="6823" y="6555"/>
                </a:cubicBezTo>
                <a:lnTo>
                  <a:pt x="6823" y="6555"/>
                </a:lnTo>
                <a:cubicBezTo>
                  <a:pt x="8022" y="2999"/>
                  <a:pt x="8781" y="646"/>
                  <a:pt x="8988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7295"/>
                </a:lnTo>
                <a:lnTo>
                  <a:pt x="43200" y="37295"/>
                </a:lnTo>
                <a:cubicBezTo>
                  <a:pt x="42075" y="37493"/>
                  <a:pt x="33948" y="38905"/>
                  <a:pt x="21514" y="40568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583497" y="274638"/>
            <a:ext cx="99989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264351" y="6356350"/>
            <a:ext cx="2318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t>	</a:t>
            </a:r>
            <a:fld id="{F8E3F0E9-0FC2-4DDE-87CF-3BA6A04EA4C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1619018" y="6356350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EB4D43-F783-4E09-8208-6AA351DBC29B}" type="datetimeFigureOut">
              <a:rPr lang="ru-RU"/>
              <a:t>04.10.2024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125706" y="6356350"/>
            <a:ext cx="3562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Grp="1" noChangeArrowheads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Grp="1" noChangeArrowheads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Grp="1" noChangeArrowheads="1"/>
          </p:cNvSpPr>
          <p:nvPr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>04.10.2024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100"/>
          <p:cNvSpPr>
            <a:spLocks noGrp="1" noChangeArrowheads="1"/>
          </p:cNvSpPr>
          <p:nvPr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/>
          <p:cNvSpPr>
            <a:spLocks noGrp="1" noChangeArrowheads="1"/>
          </p:cNvSpPr>
          <p:nvPr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/>
          <p:cNvSpPr>
            <a:spLocks noGrp="1" noChangeArrowheads="1"/>
          </p:cNvSpPr>
          <p:nvPr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/>
          <p:cNvSpPr>
            <a:spLocks noGrp="1" noChangeArrowheads="1"/>
          </p:cNvSpPr>
          <p:nvPr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/>
          <p:cNvSpPr>
            <a:spLocks noGrp="1" noChangeArrowheads="1"/>
          </p:cNvSpPr>
          <p:nvPr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/>
          <p:cNvSpPr>
            <a:spLocks noGrp="1" noChangeArrowheads="1"/>
          </p:cNvSpPr>
          <p:nvPr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/>
          <p:cNvSpPr>
            <a:spLocks noGrp="1" noChangeArrowheads="1"/>
          </p:cNvSpPr>
          <p:nvPr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/>
          <p:cNvSpPr>
            <a:spLocks noGrp="1" noChangeArrowheads="1"/>
          </p:cNvSpPr>
          <p:nvPr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/>
          <p:cNvSpPr>
            <a:spLocks noGrp="1" noChangeArrowheads="1"/>
          </p:cNvSpPr>
          <p:nvPr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/>
          <p:cNvSpPr>
            <a:spLocks noGrp="1" noChangeArrowheads="1"/>
          </p:cNvSpPr>
          <p:nvPr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/>
          <p:cNvSpPr>
            <a:spLocks noGrp="1" noChangeArrowheads="1"/>
          </p:cNvSpPr>
          <p:nvPr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/>
          <p:cNvSpPr>
            <a:spLocks noGrp="1" noChangeArrowheads="1"/>
          </p:cNvSpPr>
          <p:nvPr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/>
          <p:cNvSpPr>
            <a:spLocks noGrp="1" noChangeArrowheads="1"/>
          </p:cNvSpPr>
          <p:nvPr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/>
          <p:cNvSpPr>
            <a:spLocks noGrp="1" noChangeArrowheads="1"/>
          </p:cNvSpPr>
          <p:nvPr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/>
          <p:cNvSpPr>
            <a:spLocks noGrp="1" noChangeArrowheads="1"/>
          </p:cNvSpPr>
          <p:nvPr userDrawn="1"/>
        </p:nvSpPr>
        <p:spPr bwMode="auto">
          <a:xfrm>
            <a:off x="984107" y="474624"/>
            <a:ext cx="5463821" cy="410891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/>
          <p:cNvSpPr>
            <a:spLocks noGrp="1" noChangeArrowheads="1"/>
          </p:cNvSpPr>
          <p:nvPr userDrawn="1"/>
        </p:nvSpPr>
        <p:spPr bwMode="auto">
          <a:xfrm>
            <a:off x="1045632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/>
          <p:cNvSpPr>
            <a:spLocks noGrp="1" noChangeArrowheads="1"/>
          </p:cNvSpPr>
          <p:nvPr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/>
          <p:cNvSpPr>
            <a:spLocks noGrp="1" noChangeArrowheads="1"/>
          </p:cNvSpPr>
          <p:nvPr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/>
          <p:cNvSpPr>
            <a:spLocks noGrp="1" noChangeArrowheads="1"/>
          </p:cNvSpPr>
          <p:nvPr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/>
          <p:cNvSpPr>
            <a:spLocks noGrp="1" noChangeArrowheads="1"/>
          </p:cNvSpPr>
          <p:nvPr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/>
          <p:cNvSpPr>
            <a:spLocks noGrp="1" noChangeArrowheads="1"/>
          </p:cNvSpPr>
          <p:nvPr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/>
          <p:cNvSpPr>
            <a:spLocks noGrp="1" noChangeArrowheads="1"/>
          </p:cNvSpPr>
          <p:nvPr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/>
          <p:cNvSpPr>
            <a:spLocks noGrp="1" noChangeArrowheads="1"/>
          </p:cNvSpPr>
          <p:nvPr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/>
          <p:cNvSpPr>
            <a:spLocks noGrp="1" noChangeArrowheads="1"/>
          </p:cNvSpPr>
          <p:nvPr userDrawn="1"/>
        </p:nvSpPr>
        <p:spPr bwMode="auto">
          <a:xfrm>
            <a:off x="1648462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/>
          <p:cNvSpPr>
            <a:spLocks noGrp="1" noChangeArrowheads="1"/>
          </p:cNvSpPr>
          <p:nvPr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/>
          <p:cNvSpPr>
            <a:spLocks noGrp="1" noChangeArrowheads="1"/>
          </p:cNvSpPr>
          <p:nvPr userDrawn="1"/>
        </p:nvSpPr>
        <p:spPr bwMode="auto">
          <a:xfrm>
            <a:off x="2370101" y="5855034"/>
            <a:ext cx="893513" cy="671935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/>
          <p:cNvSpPr>
            <a:spLocks noGrp="1" noChangeArrowheads="1"/>
          </p:cNvSpPr>
          <p:nvPr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/>
          <p:cNvSpPr>
            <a:spLocks noGrp="1" noChangeArrowheads="1"/>
          </p:cNvSpPr>
          <p:nvPr userDrawn="1"/>
        </p:nvSpPr>
        <p:spPr bwMode="auto">
          <a:xfrm>
            <a:off x="3596920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/>
          <p:cNvSpPr>
            <a:spLocks noGrp="1" noChangeArrowheads="1"/>
          </p:cNvSpPr>
          <p:nvPr userDrawn="1"/>
        </p:nvSpPr>
        <p:spPr bwMode="auto">
          <a:xfrm>
            <a:off x="3037843" y="5578669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/>
          <p:cNvSpPr>
            <a:spLocks noGrp="1" noChangeArrowheads="1"/>
          </p:cNvSpPr>
          <p:nvPr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/>
          <p:cNvSpPr>
            <a:spLocks noGrp="1" noChangeArrowheads="1"/>
          </p:cNvSpPr>
          <p:nvPr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15413" y="6356353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 lang="ru-RU"/>
              <a:t>04.10.2024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470024" y="2162175"/>
            <a:ext cx="10363199" cy="1470025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ru-RU" dirty="0"/>
              <a:t>Архитектура данных</a:t>
            </a:r>
            <a:br>
              <a:rPr lang="ru-RU" dirty="0"/>
            </a:br>
            <a:r>
              <a:rPr lang="ru-RU" dirty="0"/>
              <a:t>здорового питания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717549" y="4664074"/>
            <a:ext cx="11301449" cy="1289049"/>
          </a:xfrm>
        </p:spPr>
        <p:txBody>
          <a:bodyPr/>
          <a:lstStyle/>
          <a:p>
            <a:pPr>
              <a:defRPr/>
            </a:pPr>
            <a:r>
              <a:rPr lang="ru-RU" dirty="0"/>
              <a:t>Слушатель</a:t>
            </a:r>
            <a:r>
              <a:rPr lang="en-US" dirty="0"/>
              <a:t>                                  </a:t>
            </a:r>
            <a:r>
              <a:rPr lang="ru-RU" dirty="0"/>
              <a:t>     </a:t>
            </a:r>
            <a:r>
              <a:rPr lang="en-US" dirty="0"/>
              <a:t>            </a:t>
            </a:r>
            <a:r>
              <a:rPr lang="ru-RU" dirty="0"/>
              <a:t>Новиков М.М.		</a:t>
            </a:r>
            <a:endParaRPr dirty="0"/>
          </a:p>
        </p:txBody>
      </p:sp>
      <p:pic>
        <p:nvPicPr>
          <p:cNvPr id="4" name="image3.png"/>
          <p:cNvPicPr/>
          <p:nvPr/>
        </p:nvPicPr>
        <p:blipFill>
          <a:blip r:embed="rId3"/>
          <a:stretch/>
        </p:blipFill>
        <p:spPr bwMode="auto">
          <a:xfrm>
            <a:off x="9294848" y="80647"/>
            <a:ext cx="2724150" cy="742950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1106314" name="TextBox 361106313"/>
          <p:cNvSpPr txBox="1"/>
          <p:nvPr/>
        </p:nvSpPr>
        <p:spPr bwMode="auto">
          <a:xfrm>
            <a:off x="6240499" y="222248"/>
            <a:ext cx="5749842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4800"/>
              <a:t>Предобработка данных</a:t>
            </a:r>
            <a:endParaRPr/>
          </a:p>
        </p:txBody>
      </p:sp>
      <p:sp>
        <p:nvSpPr>
          <p:cNvPr id="816562541" name="TextBox 816562540"/>
          <p:cNvSpPr txBox="1"/>
          <p:nvPr/>
        </p:nvSpPr>
        <p:spPr bwMode="auto">
          <a:xfrm>
            <a:off x="229466" y="2023318"/>
            <a:ext cx="8110303" cy="329942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327936" indent="-327936" algn="just">
              <a:buAutoNum type="arabicPeriod"/>
              <a:defRPr/>
            </a:pPr>
            <a:r>
              <a:rPr sz="2200" dirty="0" err="1">
                <a:latin typeface="Noto Sans Devanagari Medium"/>
                <a:cs typeface="Noto Sans Devanagari Medium"/>
              </a:rPr>
              <a:t>Получение</a:t>
            </a:r>
            <a:r>
              <a:rPr sz="2200" dirty="0">
                <a:latin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cs typeface="Noto Sans Devanagari Medium"/>
              </a:rPr>
              <a:t>ключа</a:t>
            </a:r>
            <a:r>
              <a:rPr sz="2200" dirty="0">
                <a:latin typeface="Noto Sans Devanagari Medium"/>
                <a:cs typeface="Noto Sans Devanagari Medium"/>
              </a:rPr>
              <a:t> к API </a:t>
            </a:r>
            <a:r>
              <a:rPr sz="2200" dirty="0" err="1">
                <a:latin typeface="Noto Sans Devanagari Medium"/>
                <a:cs typeface="Noto Sans Devanagari Medium"/>
              </a:rPr>
              <a:t>сайта</a:t>
            </a:r>
            <a:r>
              <a:rPr sz="2200" dirty="0">
                <a:latin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cs typeface="Noto Sans Devanagari Medium"/>
              </a:rPr>
              <a:t>FoodData</a:t>
            </a:r>
            <a:r>
              <a:rPr sz="2200" dirty="0">
                <a:latin typeface="Noto Sans Devanagari Medium"/>
                <a:cs typeface="Noto Sans Devanagari Medium"/>
              </a:rPr>
              <a:t> Central.</a:t>
            </a:r>
            <a:endParaRPr lang="ru-RU" sz="2200" dirty="0">
              <a:latin typeface="Noto Sans Devanagari Medium"/>
              <a:cs typeface="Noto Sans Devanagari Medium"/>
            </a:endParaRPr>
          </a:p>
          <a:p>
            <a:pPr marL="327936" indent="-327936" algn="just">
              <a:buAutoNum type="arabicPeriod"/>
              <a:defRPr/>
            </a:pPr>
            <a:endParaRPr dirty="0"/>
          </a:p>
          <a:p>
            <a:pPr marL="327936" indent="-327936" algn="just">
              <a:buAutoNum type="arabicPeriod"/>
              <a:defRPr/>
            </a:pPr>
            <a:r>
              <a:rPr sz="2200" dirty="0" err="1">
                <a:latin typeface="Noto Sans Devanagari Medium"/>
                <a:cs typeface="Noto Sans Devanagari Medium"/>
              </a:rPr>
              <a:t>Объединение</a:t>
            </a:r>
            <a:r>
              <a:rPr sz="2200" dirty="0">
                <a:latin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cs typeface="Noto Sans Devanagari Medium"/>
              </a:rPr>
              <a:t>полученных</a:t>
            </a:r>
            <a:r>
              <a:rPr sz="2200" dirty="0">
                <a:latin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cs typeface="Noto Sans Devanagari Medium"/>
              </a:rPr>
              <a:t>данных</a:t>
            </a:r>
            <a:r>
              <a:rPr sz="2200" dirty="0">
                <a:latin typeface="Noto Sans Devanagari Medium"/>
                <a:cs typeface="Noto Sans Devanagari Medium"/>
              </a:rPr>
              <a:t> в </a:t>
            </a:r>
            <a:r>
              <a:rPr sz="2200" dirty="0" err="1">
                <a:latin typeface="Noto Sans Devanagari Medium"/>
                <a:cs typeface="Noto Sans Devanagari Medium"/>
              </a:rPr>
              <a:t>один</a:t>
            </a:r>
            <a:r>
              <a:rPr sz="2200" dirty="0">
                <a:latin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cs typeface="Noto Sans Devanagari Medium"/>
              </a:rPr>
              <a:t>DataFrame</a:t>
            </a:r>
            <a:endParaRPr lang="ru-RU" sz="2200" dirty="0">
              <a:latin typeface="Noto Sans Devanagari Medium"/>
              <a:cs typeface="Noto Sans Devanagari Medium"/>
            </a:endParaRPr>
          </a:p>
          <a:p>
            <a:pPr algn="just">
              <a:defRPr/>
            </a:pPr>
            <a:r>
              <a:rPr sz="2200" dirty="0">
                <a:latin typeface="Noto Sans Devanagari Medium"/>
                <a:cs typeface="Noto Sans Devanagari Medium"/>
              </a:rPr>
              <a:t> с </a:t>
            </a:r>
            <a:r>
              <a:rPr sz="2200" dirty="0" err="1">
                <a:latin typeface="Noto Sans Devanagari Medium"/>
                <a:cs typeface="Noto Sans Devanagari Medium"/>
              </a:rPr>
              <a:t>последующим</a:t>
            </a:r>
            <a:r>
              <a:rPr sz="2200" dirty="0">
                <a:latin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cs typeface="Noto Sans Devanagari Medium"/>
              </a:rPr>
              <a:t>переименованием</a:t>
            </a:r>
            <a:r>
              <a:rPr sz="2200" dirty="0">
                <a:latin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cs typeface="Noto Sans Devanagari Medium"/>
              </a:rPr>
              <a:t>столбцов</a:t>
            </a:r>
            <a:r>
              <a:rPr sz="2200" dirty="0">
                <a:latin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cs typeface="Noto Sans Devanagari Medium"/>
              </a:rPr>
              <a:t>на</a:t>
            </a:r>
            <a:r>
              <a:rPr sz="2200" dirty="0">
                <a:latin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cs typeface="Noto Sans Devanagari Medium"/>
              </a:rPr>
              <a:t>русский</a:t>
            </a:r>
            <a:r>
              <a:rPr sz="2200" dirty="0">
                <a:latin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cs typeface="Noto Sans Devanagari Medium"/>
              </a:rPr>
              <a:t>язык</a:t>
            </a:r>
            <a:r>
              <a:rPr sz="2200" dirty="0">
                <a:latin typeface="Noto Sans Devanagari Medium"/>
                <a:cs typeface="Noto Sans Devanagari Medium"/>
              </a:rPr>
              <a:t>.</a:t>
            </a:r>
            <a:endParaRPr lang="ru-RU" sz="2200" dirty="0">
              <a:latin typeface="Noto Sans Devanagari Medium"/>
              <a:cs typeface="Noto Sans Devanagari Medium"/>
            </a:endParaRPr>
          </a:p>
          <a:p>
            <a:pPr algn="just">
              <a:defRPr/>
            </a:pPr>
            <a:endParaRPr lang="ru-RU" sz="2200" dirty="0">
              <a:latin typeface="Noto Sans Devanagari Medium"/>
              <a:cs typeface="Noto Sans Devanagari Medium"/>
            </a:endParaRPr>
          </a:p>
          <a:p>
            <a:pPr algn="just">
              <a:defRPr/>
            </a:pPr>
            <a:r>
              <a:rPr lang="ru-RU" sz="2200" dirty="0">
                <a:latin typeface="Noto Sans Devanagari Medium"/>
                <a:cs typeface="Noto Sans Devanagari Medium"/>
              </a:rPr>
              <a:t>3. </a:t>
            </a:r>
            <a:r>
              <a:rPr sz="2200" dirty="0" err="1">
                <a:latin typeface="Noto Sans Devanagari Medium"/>
                <a:cs typeface="Noto Sans Devanagari Medium"/>
              </a:rPr>
              <a:t>Обработка</a:t>
            </a:r>
            <a:r>
              <a:rPr sz="2200" dirty="0">
                <a:latin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cs typeface="Noto Sans Devanagari Medium"/>
              </a:rPr>
              <a:t>получен</a:t>
            </a:r>
            <a:r>
              <a:rPr lang="ru-RU" sz="2200" dirty="0">
                <a:latin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cs typeface="Noto Sans Devanagari Medium"/>
              </a:rPr>
              <a:t>ных</a:t>
            </a:r>
            <a:r>
              <a:rPr sz="2200" dirty="0">
                <a:latin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cs typeface="Noto Sans Devanagari Medium"/>
              </a:rPr>
              <a:t>данных</a:t>
            </a:r>
            <a:r>
              <a:rPr sz="2200" dirty="0">
                <a:latin typeface="Noto Sans Devanagari Medium"/>
                <a:cs typeface="Noto Sans Devanagari Medium"/>
              </a:rPr>
              <a:t>.</a:t>
            </a:r>
            <a:endParaRPr lang="ru-RU" sz="2200" dirty="0">
              <a:latin typeface="Noto Sans Devanagari Medium"/>
              <a:cs typeface="Noto Sans Devanagari Medium"/>
            </a:endParaRPr>
          </a:p>
          <a:p>
            <a:pPr algn="just">
              <a:defRPr/>
            </a:pPr>
            <a:endParaRPr dirty="0"/>
          </a:p>
          <a:p>
            <a:pPr algn="just">
              <a:defRPr/>
            </a:pPr>
            <a:r>
              <a:rPr lang="ru-RU" sz="2200" dirty="0">
                <a:latin typeface="Noto Sans Devanagari Medium"/>
                <a:cs typeface="Noto Sans Devanagari Medium"/>
              </a:rPr>
              <a:t>4. </a:t>
            </a:r>
            <a:r>
              <a:rPr sz="2200" dirty="0" err="1">
                <a:latin typeface="Noto Sans Devanagari Medium"/>
                <a:cs typeface="Noto Sans Devanagari Medium"/>
              </a:rPr>
              <a:t>Проведение</a:t>
            </a:r>
            <a:r>
              <a:rPr sz="2200" dirty="0">
                <a:latin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cs typeface="Noto Sans Devanagari Medium"/>
              </a:rPr>
              <a:t>нормализации</a:t>
            </a:r>
            <a:r>
              <a:rPr sz="2200" dirty="0">
                <a:latin typeface="Noto Sans Devanagari Medium"/>
                <a:cs typeface="Noto Sans Devanagari Medium"/>
              </a:rPr>
              <a:t>.</a:t>
            </a:r>
            <a:endParaRPr lang="ru-RU" sz="2200" dirty="0">
              <a:latin typeface="Noto Sans Devanagari Medium"/>
              <a:cs typeface="Noto Sans Devanagari Medium"/>
            </a:endParaRPr>
          </a:p>
          <a:p>
            <a:pPr algn="just">
              <a:defRPr/>
            </a:pPr>
            <a:endParaRPr dirty="0"/>
          </a:p>
          <a:p>
            <a:pPr algn="just">
              <a:defRPr/>
            </a:pPr>
            <a:r>
              <a:rPr lang="ru-RU" sz="2200" dirty="0">
                <a:latin typeface="Noto Sans Devanagari Medium"/>
                <a:cs typeface="Noto Sans Devanagari Medium"/>
              </a:rPr>
              <a:t>5. </a:t>
            </a:r>
            <a:r>
              <a:rPr sz="2200" dirty="0" err="1">
                <a:latin typeface="Noto Sans Devanagari Medium"/>
                <a:cs typeface="Noto Sans Devanagari Medium"/>
              </a:rPr>
              <a:t>Применение</a:t>
            </a:r>
            <a:r>
              <a:rPr sz="2200" dirty="0">
                <a:latin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cs typeface="Noto Sans Devanagari Medium"/>
              </a:rPr>
              <a:t>метода</a:t>
            </a:r>
            <a:r>
              <a:rPr sz="2200" dirty="0">
                <a:latin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cs typeface="Noto Sans Devanagari Medium"/>
              </a:rPr>
              <a:t>интерквартильного</a:t>
            </a:r>
            <a:r>
              <a:rPr sz="2200" dirty="0">
                <a:latin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cs typeface="Noto Sans Devanagari Medium"/>
              </a:rPr>
              <a:t>размаха</a:t>
            </a:r>
            <a:r>
              <a:rPr sz="2200" dirty="0">
                <a:latin typeface="Noto Sans Devanagari Medium"/>
                <a:cs typeface="Noto Sans Devanagari Medium"/>
              </a:rPr>
              <a:t>.</a:t>
            </a:r>
            <a:endParaRPr dirty="0"/>
          </a:p>
        </p:txBody>
      </p:sp>
      <p:pic>
        <p:nvPicPr>
          <p:cNvPr id="1686029666" name="image3.png"/>
          <p:cNvPicPr/>
          <p:nvPr/>
        </p:nvPicPr>
        <p:blipFill>
          <a:blip r:embed="rId3"/>
          <a:stretch/>
        </p:blipFill>
        <p:spPr bwMode="auto">
          <a:xfrm>
            <a:off x="320673" y="256718"/>
            <a:ext cx="2724149" cy="742950"/>
          </a:xfrm>
          <a:prstGeom prst="rect">
            <a:avLst/>
          </a:prstGeom>
          <a:ln/>
        </p:spPr>
      </p:pic>
      <p:pic>
        <p:nvPicPr>
          <p:cNvPr id="1625974419" name="Рисунок 162597441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8481694" y="2078881"/>
            <a:ext cx="2557499" cy="29634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9720515" name="TextBox 1999720514"/>
          <p:cNvSpPr txBox="1"/>
          <p:nvPr/>
        </p:nvSpPr>
        <p:spPr bwMode="auto">
          <a:xfrm>
            <a:off x="6240499" y="222248"/>
            <a:ext cx="5753442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4800"/>
              <a:t>Распределение углеводов</a:t>
            </a:r>
          </a:p>
        </p:txBody>
      </p:sp>
      <p:pic>
        <p:nvPicPr>
          <p:cNvPr id="2088155710" name="image3.png"/>
          <p:cNvPicPr/>
          <p:nvPr/>
        </p:nvPicPr>
        <p:blipFill>
          <a:blip r:embed="rId3"/>
          <a:stretch/>
        </p:blipFill>
        <p:spPr bwMode="auto">
          <a:xfrm>
            <a:off x="320673" y="256718"/>
            <a:ext cx="2724149" cy="742950"/>
          </a:xfrm>
          <a:prstGeom prst="rect">
            <a:avLst/>
          </a:prstGeom>
          <a:ln/>
        </p:spPr>
      </p:pic>
      <p:pic>
        <p:nvPicPr>
          <p:cNvPr id="711724526" name="Рисунок 711724525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985045" y="1968499"/>
            <a:ext cx="8510909" cy="43973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2978726" name="TextBox 2102978725"/>
          <p:cNvSpPr txBox="1"/>
          <p:nvPr/>
        </p:nvSpPr>
        <p:spPr bwMode="auto">
          <a:xfrm>
            <a:off x="6240499" y="222248"/>
            <a:ext cx="5749842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4800"/>
              <a:t>Распределение клетчатки</a:t>
            </a:r>
            <a:endParaRPr/>
          </a:p>
        </p:txBody>
      </p:sp>
      <p:pic>
        <p:nvPicPr>
          <p:cNvPr id="36973804" name="image3.png"/>
          <p:cNvPicPr/>
          <p:nvPr/>
        </p:nvPicPr>
        <p:blipFill>
          <a:blip r:embed="rId3"/>
          <a:stretch/>
        </p:blipFill>
        <p:spPr bwMode="auto">
          <a:xfrm>
            <a:off x="320673" y="256718"/>
            <a:ext cx="2724149" cy="742950"/>
          </a:xfrm>
          <a:prstGeom prst="rect">
            <a:avLst/>
          </a:prstGeom>
          <a:ln/>
        </p:spPr>
      </p:pic>
      <p:pic>
        <p:nvPicPr>
          <p:cNvPr id="1756517918" name="Рисунок 175651791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835795" y="2031999"/>
            <a:ext cx="8520407" cy="43021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0121798" name="TextBox 1740121797"/>
          <p:cNvSpPr txBox="1"/>
          <p:nvPr/>
        </p:nvSpPr>
        <p:spPr bwMode="auto">
          <a:xfrm>
            <a:off x="6240499" y="222248"/>
            <a:ext cx="5748762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4800"/>
              <a:t>Распределение белков</a:t>
            </a:r>
            <a:endParaRPr/>
          </a:p>
        </p:txBody>
      </p:sp>
      <p:pic>
        <p:nvPicPr>
          <p:cNvPr id="358124354" name="image3.png"/>
          <p:cNvPicPr/>
          <p:nvPr/>
        </p:nvPicPr>
        <p:blipFill>
          <a:blip r:embed="rId3"/>
          <a:stretch/>
        </p:blipFill>
        <p:spPr bwMode="auto">
          <a:xfrm>
            <a:off x="320673" y="256718"/>
            <a:ext cx="2724149" cy="742950"/>
          </a:xfrm>
          <a:prstGeom prst="rect">
            <a:avLst/>
          </a:prstGeom>
          <a:ln/>
        </p:spPr>
      </p:pic>
      <p:pic>
        <p:nvPicPr>
          <p:cNvPr id="2711057" name="Рисунок 271105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485940" y="1873249"/>
            <a:ext cx="9509119" cy="45084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859323" name="TextBox 614859322"/>
          <p:cNvSpPr txBox="1"/>
          <p:nvPr/>
        </p:nvSpPr>
        <p:spPr bwMode="auto">
          <a:xfrm>
            <a:off x="6240499" y="222248"/>
            <a:ext cx="5759202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4800"/>
              <a:t>Разработка и обучение модели</a:t>
            </a:r>
            <a:endParaRPr/>
          </a:p>
        </p:txBody>
      </p:sp>
      <p:sp>
        <p:nvSpPr>
          <p:cNvPr id="1308709146" name="TextBox 1308709145"/>
          <p:cNvSpPr txBox="1"/>
          <p:nvPr/>
        </p:nvSpPr>
        <p:spPr bwMode="auto">
          <a:xfrm>
            <a:off x="214661" y="2373864"/>
            <a:ext cx="11762676" cy="384932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sz="2400" dirty="0" err="1">
                <a:latin typeface="Noto Sans Devanagari Medium"/>
                <a:ea typeface="Noto Sans Devanagari Medium"/>
                <a:cs typeface="Noto Sans Devanagari Medium"/>
              </a:rPr>
              <a:t>Для</a:t>
            </a:r>
            <a:r>
              <a:rPr sz="24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400" dirty="0" err="1">
                <a:latin typeface="Noto Sans Devanagari Medium"/>
                <a:ea typeface="Noto Sans Devanagari Medium"/>
                <a:cs typeface="Noto Sans Devanagari Medium"/>
              </a:rPr>
              <a:t>обеспечения</a:t>
            </a:r>
            <a:r>
              <a:rPr sz="24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400" dirty="0" err="1">
                <a:latin typeface="Noto Sans Devanagari Medium"/>
                <a:ea typeface="Noto Sans Devanagari Medium"/>
                <a:cs typeface="Noto Sans Devanagari Medium"/>
              </a:rPr>
              <a:t>точности</a:t>
            </a:r>
            <a:r>
              <a:rPr sz="2400" dirty="0">
                <a:latin typeface="Noto Sans Devanagari Medium"/>
                <a:ea typeface="Noto Sans Devanagari Medium"/>
                <a:cs typeface="Noto Sans Devanagari Medium"/>
              </a:rPr>
              <a:t> и </a:t>
            </a:r>
            <a:r>
              <a:rPr sz="2400" dirty="0" err="1">
                <a:latin typeface="Noto Sans Devanagari Medium"/>
                <a:ea typeface="Noto Sans Devanagari Medium"/>
                <a:cs typeface="Noto Sans Devanagari Medium"/>
              </a:rPr>
              <a:t>надежности</a:t>
            </a:r>
            <a:r>
              <a:rPr sz="24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400" dirty="0" err="1">
                <a:latin typeface="Noto Sans Devanagari Medium"/>
                <a:ea typeface="Noto Sans Devanagari Medium"/>
                <a:cs typeface="Noto Sans Devanagari Medium"/>
              </a:rPr>
              <a:t>модели</a:t>
            </a:r>
            <a:r>
              <a:rPr sz="2400" dirty="0">
                <a:latin typeface="Noto Sans Devanagari Medium"/>
                <a:ea typeface="Noto Sans Devanagari Medium"/>
                <a:cs typeface="Noto Sans Devanagari Medium"/>
              </a:rPr>
              <a:t>, </a:t>
            </a:r>
            <a:r>
              <a:rPr sz="2400" dirty="0" err="1">
                <a:latin typeface="Noto Sans Devanagari Medium"/>
                <a:ea typeface="Noto Sans Devanagari Medium"/>
                <a:cs typeface="Noto Sans Devanagari Medium"/>
              </a:rPr>
              <a:t>данные</a:t>
            </a:r>
            <a:r>
              <a:rPr sz="24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400" dirty="0" err="1">
                <a:latin typeface="Noto Sans Devanagari Medium"/>
                <a:ea typeface="Noto Sans Devanagari Medium"/>
                <a:cs typeface="Noto Sans Devanagari Medium"/>
              </a:rPr>
              <a:t>были</a:t>
            </a:r>
            <a:r>
              <a:rPr sz="24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400" dirty="0" err="1">
                <a:latin typeface="Noto Sans Devanagari Medium"/>
                <a:ea typeface="Noto Sans Devanagari Medium"/>
                <a:cs typeface="Noto Sans Devanagari Medium"/>
              </a:rPr>
              <a:t>разделены</a:t>
            </a:r>
            <a:r>
              <a:rPr sz="24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400" dirty="0" err="1">
                <a:latin typeface="Noto Sans Devanagari Medium"/>
                <a:ea typeface="Noto Sans Devanagari Medium"/>
                <a:cs typeface="Noto Sans Devanagari Medium"/>
              </a:rPr>
              <a:t>на</a:t>
            </a:r>
            <a:r>
              <a:rPr sz="24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400" dirty="0" err="1">
                <a:latin typeface="Noto Sans Devanagari Medium"/>
                <a:ea typeface="Noto Sans Devanagari Medium"/>
                <a:cs typeface="Noto Sans Devanagari Medium"/>
              </a:rPr>
              <a:t>три</a:t>
            </a:r>
            <a:r>
              <a:rPr sz="24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400" dirty="0" err="1">
                <a:latin typeface="Noto Sans Devanagari Medium"/>
                <a:ea typeface="Noto Sans Devanagari Medium"/>
                <a:cs typeface="Noto Sans Devanagari Medium"/>
              </a:rPr>
              <a:t>части</a:t>
            </a:r>
            <a:r>
              <a:rPr sz="2400" dirty="0">
                <a:latin typeface="Noto Sans Devanagari Medium"/>
                <a:ea typeface="Noto Sans Devanagari Medium"/>
                <a:cs typeface="Noto Sans Devanagari Medium"/>
              </a:rPr>
              <a:t>:</a:t>
            </a:r>
            <a:endParaRPr sz="2400" dirty="0">
              <a:latin typeface="Noto Sans Devanagari Medium"/>
              <a:cs typeface="Noto Sans Devanagari Medium"/>
            </a:endParaRPr>
          </a:p>
          <a:p>
            <a:pPr marL="349965" indent="-349965" algn="just">
              <a:lnSpc>
                <a:spcPct val="150000"/>
              </a:lnSpc>
              <a:buFont typeface="Arial"/>
              <a:buChar char="–"/>
              <a:defRPr/>
            </a:pPr>
            <a:r>
              <a:rPr sz="2400" dirty="0" err="1">
                <a:latin typeface="Noto Sans Devanagari Medium"/>
                <a:ea typeface="Noto Sans Devanagari Medium"/>
                <a:cs typeface="Noto Sans Devanagari Medium"/>
              </a:rPr>
              <a:t>Обучающая</a:t>
            </a:r>
            <a:r>
              <a:rPr sz="24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400" dirty="0" err="1">
                <a:latin typeface="Noto Sans Devanagari Medium"/>
                <a:ea typeface="Noto Sans Devanagari Medium"/>
                <a:cs typeface="Noto Sans Devanagari Medium"/>
              </a:rPr>
              <a:t>выбор</a:t>
            </a:r>
            <a:r>
              <a:rPr lang="ru-RU" sz="2400" dirty="0">
                <a:latin typeface="Noto Sans Devanagari Medium"/>
                <a:ea typeface="Noto Sans Devanagari Medium"/>
                <a:cs typeface="Noto Sans Devanagari Medium"/>
              </a:rPr>
              <a:t>к</a:t>
            </a:r>
            <a:r>
              <a:rPr sz="2400" dirty="0">
                <a:latin typeface="Noto Sans Devanagari Medium"/>
                <a:ea typeface="Noto Sans Devanagari Medium"/>
                <a:cs typeface="Noto Sans Devanagari Medium"/>
              </a:rPr>
              <a:t>а (60% </a:t>
            </a:r>
            <a:r>
              <a:rPr sz="2400" dirty="0" err="1">
                <a:latin typeface="Noto Sans Devanagari Medium"/>
                <a:ea typeface="Noto Sans Devanagari Medium"/>
                <a:cs typeface="Noto Sans Devanagari Medium"/>
              </a:rPr>
              <a:t>от</a:t>
            </a:r>
            <a:r>
              <a:rPr sz="24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400" dirty="0" err="1">
                <a:latin typeface="Noto Sans Devanagari Medium"/>
                <a:ea typeface="Noto Sans Devanagari Medium"/>
                <a:cs typeface="Noto Sans Devanagari Medium"/>
              </a:rPr>
              <a:t>общего</a:t>
            </a:r>
            <a:r>
              <a:rPr sz="24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400" dirty="0" err="1">
                <a:latin typeface="Noto Sans Devanagari Medium"/>
                <a:ea typeface="Noto Sans Devanagari Medium"/>
                <a:cs typeface="Noto Sans Devanagari Medium"/>
              </a:rPr>
              <a:t>объема</a:t>
            </a:r>
            <a:r>
              <a:rPr sz="2400" dirty="0">
                <a:latin typeface="Noto Sans Devanagari Medium"/>
                <a:ea typeface="Noto Sans Devanagari Medium"/>
                <a:cs typeface="Noto Sans Devanagari Medium"/>
              </a:rPr>
              <a:t>) – </a:t>
            </a:r>
            <a:r>
              <a:rPr sz="2400" dirty="0" err="1">
                <a:latin typeface="Noto Sans Devanagari Medium"/>
                <a:ea typeface="Noto Sans Devanagari Medium"/>
                <a:cs typeface="Noto Sans Devanagari Medium"/>
              </a:rPr>
              <a:t>использовалась</a:t>
            </a:r>
            <a:r>
              <a:rPr sz="24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400" dirty="0" err="1">
                <a:latin typeface="Noto Sans Devanagari Medium"/>
                <a:ea typeface="Noto Sans Devanagari Medium"/>
                <a:cs typeface="Noto Sans Devanagari Medium"/>
              </a:rPr>
              <a:t>для</a:t>
            </a:r>
            <a:r>
              <a:rPr sz="24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400" dirty="0" err="1">
                <a:latin typeface="Noto Sans Devanagari Medium"/>
                <a:ea typeface="Noto Sans Devanagari Medium"/>
                <a:cs typeface="Noto Sans Devanagari Medium"/>
              </a:rPr>
              <a:t>обучения</a:t>
            </a:r>
            <a:r>
              <a:rPr sz="24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400" dirty="0" err="1">
                <a:latin typeface="Noto Sans Devanagari Medium"/>
                <a:ea typeface="Noto Sans Devanagari Medium"/>
                <a:cs typeface="Noto Sans Devanagari Medium"/>
              </a:rPr>
              <a:t>модели</a:t>
            </a:r>
            <a:r>
              <a:rPr sz="2400" dirty="0">
                <a:latin typeface="Noto Sans Devanagari Medium"/>
                <a:ea typeface="Noto Sans Devanagari Medium"/>
                <a:cs typeface="Noto Sans Devanagari Medium"/>
              </a:rPr>
              <a:t>.</a:t>
            </a:r>
            <a:endParaRPr sz="2400" dirty="0">
              <a:latin typeface="Noto Sans Devanagari Medium"/>
              <a:cs typeface="Noto Sans Devanagari Medium"/>
            </a:endParaRPr>
          </a:p>
          <a:p>
            <a:pPr marL="349965" indent="-349965" algn="just">
              <a:lnSpc>
                <a:spcPct val="150000"/>
              </a:lnSpc>
              <a:buFont typeface="Arial"/>
              <a:buChar char="–"/>
              <a:defRPr/>
            </a:pPr>
            <a:r>
              <a:rPr sz="2400" dirty="0" err="1">
                <a:latin typeface="Noto Sans Devanagari Medium"/>
                <a:ea typeface="Noto Sans Devanagari Medium"/>
                <a:cs typeface="Noto Sans Devanagari Medium"/>
              </a:rPr>
              <a:t>Валидационная</a:t>
            </a:r>
            <a:r>
              <a:rPr sz="24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400" dirty="0" err="1">
                <a:latin typeface="Noto Sans Devanagari Medium"/>
                <a:ea typeface="Noto Sans Devanagari Medium"/>
                <a:cs typeface="Noto Sans Devanagari Medium"/>
              </a:rPr>
              <a:t>выборка</a:t>
            </a:r>
            <a:r>
              <a:rPr sz="2400" dirty="0">
                <a:latin typeface="Noto Sans Devanagari Medium"/>
                <a:ea typeface="Noto Sans Devanagari Medium"/>
                <a:cs typeface="Noto Sans Devanagari Medium"/>
              </a:rPr>
              <a:t> (20%) – </a:t>
            </a:r>
            <a:r>
              <a:rPr sz="2400" dirty="0" err="1">
                <a:latin typeface="Noto Sans Devanagari Medium"/>
                <a:ea typeface="Noto Sans Devanagari Medium"/>
                <a:cs typeface="Noto Sans Devanagari Medium"/>
              </a:rPr>
              <a:t>применял</a:t>
            </a:r>
            <a:r>
              <a:rPr lang="ru-RU" sz="2400" dirty="0">
                <a:latin typeface="Noto Sans Devanagari Medium"/>
                <a:ea typeface="Noto Sans Devanagari Medium"/>
                <a:cs typeface="Noto Sans Devanagari Medium"/>
              </a:rPr>
              <a:t>а</a:t>
            </a:r>
            <a:r>
              <a:rPr sz="2400" dirty="0" err="1">
                <a:latin typeface="Noto Sans Devanagari Medium"/>
                <a:ea typeface="Noto Sans Devanagari Medium"/>
                <a:cs typeface="Noto Sans Devanagari Medium"/>
              </a:rPr>
              <a:t>сь</a:t>
            </a:r>
            <a:r>
              <a:rPr sz="24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400" dirty="0" err="1">
                <a:latin typeface="Noto Sans Devanagari Medium"/>
                <a:ea typeface="Noto Sans Devanagari Medium"/>
                <a:cs typeface="Noto Sans Devanagari Medium"/>
              </a:rPr>
              <a:t>для</a:t>
            </a:r>
            <a:r>
              <a:rPr sz="24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400" dirty="0" err="1">
                <a:latin typeface="Noto Sans Devanagari Medium"/>
                <a:ea typeface="Noto Sans Devanagari Medium"/>
                <a:cs typeface="Noto Sans Devanagari Medium"/>
              </a:rPr>
              <a:t>настройки</a:t>
            </a:r>
            <a:r>
              <a:rPr sz="24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400" dirty="0" err="1">
                <a:latin typeface="Noto Sans Devanagari Medium"/>
                <a:ea typeface="Noto Sans Devanagari Medium"/>
                <a:cs typeface="Noto Sans Devanagari Medium"/>
              </a:rPr>
              <a:t>гиперпараметров</a:t>
            </a:r>
            <a:r>
              <a:rPr sz="2400" dirty="0">
                <a:latin typeface="Noto Sans Devanagari Medium"/>
                <a:ea typeface="Noto Sans Devanagari Medium"/>
                <a:cs typeface="Noto Sans Devanagari Medium"/>
              </a:rPr>
              <a:t> и </a:t>
            </a:r>
            <a:r>
              <a:rPr sz="2400" dirty="0" err="1">
                <a:latin typeface="Noto Sans Devanagari Medium"/>
                <a:ea typeface="Noto Sans Devanagari Medium"/>
                <a:cs typeface="Noto Sans Devanagari Medium"/>
              </a:rPr>
              <a:t>выбора</a:t>
            </a:r>
            <a:r>
              <a:rPr sz="24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400" dirty="0" err="1">
                <a:latin typeface="Noto Sans Devanagari Medium"/>
                <a:ea typeface="Noto Sans Devanagari Medium"/>
                <a:cs typeface="Noto Sans Devanagari Medium"/>
              </a:rPr>
              <a:t>лучшей</a:t>
            </a:r>
            <a:r>
              <a:rPr sz="24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400" dirty="0" err="1">
                <a:latin typeface="Noto Sans Devanagari Medium"/>
                <a:ea typeface="Noto Sans Devanagari Medium"/>
                <a:cs typeface="Noto Sans Devanagari Medium"/>
              </a:rPr>
              <a:t>модели</a:t>
            </a:r>
            <a:r>
              <a:rPr sz="2400" dirty="0">
                <a:latin typeface="Noto Sans Devanagari Medium"/>
                <a:ea typeface="Noto Sans Devanagari Medium"/>
                <a:cs typeface="Noto Sans Devanagari Medium"/>
              </a:rPr>
              <a:t>.</a:t>
            </a:r>
            <a:endParaRPr lang="ru-RU" sz="2400" dirty="0">
              <a:latin typeface="Noto Sans Devanagari Medium"/>
              <a:ea typeface="Noto Sans Devanagari Medium"/>
              <a:cs typeface="Noto Sans Devanagari Medium"/>
            </a:endParaRPr>
          </a:p>
          <a:p>
            <a:pPr marL="349965" indent="-349965" algn="just">
              <a:lnSpc>
                <a:spcPct val="150000"/>
              </a:lnSpc>
              <a:buFont typeface="Arial"/>
              <a:buChar char="–"/>
              <a:defRPr/>
            </a:pPr>
            <a:endParaRPr sz="800" dirty="0">
              <a:latin typeface="Noto Sans Devanagari Medium"/>
              <a:cs typeface="Noto Sans Devanagari Medium"/>
            </a:endParaRPr>
          </a:p>
          <a:p>
            <a:pPr marL="349965" indent="-349965" algn="just">
              <a:buFont typeface="Arial"/>
              <a:buChar char="–"/>
              <a:defRPr/>
            </a:pPr>
            <a:r>
              <a:rPr sz="2400" dirty="0" err="1">
                <a:latin typeface="Noto Sans Devanagari Medium"/>
                <a:ea typeface="Noto Sans Devanagari Medium"/>
                <a:cs typeface="Noto Sans Devanagari Medium"/>
              </a:rPr>
              <a:t>Тестовая</a:t>
            </a:r>
            <a:r>
              <a:rPr sz="24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400" dirty="0" err="1">
                <a:latin typeface="Noto Sans Devanagari Medium"/>
                <a:ea typeface="Noto Sans Devanagari Medium"/>
                <a:cs typeface="Noto Sans Devanagari Medium"/>
              </a:rPr>
              <a:t>выборка</a:t>
            </a:r>
            <a:r>
              <a:rPr sz="2400" dirty="0">
                <a:latin typeface="Noto Sans Devanagari Medium"/>
                <a:ea typeface="Noto Sans Devanagari Medium"/>
                <a:cs typeface="Noto Sans Devanagari Medium"/>
              </a:rPr>
              <a:t> (20%) – </a:t>
            </a:r>
            <a:r>
              <a:rPr sz="2400" dirty="0" err="1">
                <a:latin typeface="Noto Sans Devanagari Medium"/>
                <a:ea typeface="Noto Sans Devanagari Medium"/>
                <a:cs typeface="Noto Sans Devanagari Medium"/>
              </a:rPr>
              <a:t>использовалась</a:t>
            </a:r>
            <a:r>
              <a:rPr sz="24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400" dirty="0" err="1">
                <a:latin typeface="Noto Sans Devanagari Medium"/>
                <a:ea typeface="Noto Sans Devanagari Medium"/>
                <a:cs typeface="Noto Sans Devanagari Medium"/>
              </a:rPr>
              <a:t>для</a:t>
            </a:r>
            <a:r>
              <a:rPr sz="24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400" dirty="0" err="1">
                <a:latin typeface="Noto Sans Devanagari Medium"/>
                <a:ea typeface="Noto Sans Devanagari Medium"/>
                <a:cs typeface="Noto Sans Devanagari Medium"/>
              </a:rPr>
              <a:t>окончательной</a:t>
            </a:r>
            <a:r>
              <a:rPr sz="24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400" dirty="0" err="1">
                <a:latin typeface="Noto Sans Devanagari Medium"/>
                <a:ea typeface="Noto Sans Devanagari Medium"/>
                <a:cs typeface="Noto Sans Devanagari Medium"/>
              </a:rPr>
              <a:t>оценки</a:t>
            </a:r>
            <a:r>
              <a:rPr sz="24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400" dirty="0" err="1">
                <a:latin typeface="Noto Sans Devanagari Medium"/>
                <a:ea typeface="Noto Sans Devanagari Medium"/>
                <a:cs typeface="Noto Sans Devanagari Medium"/>
              </a:rPr>
              <a:t>точности</a:t>
            </a:r>
            <a:r>
              <a:rPr sz="24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400" dirty="0" err="1">
                <a:latin typeface="Noto Sans Devanagari Medium"/>
                <a:ea typeface="Noto Sans Devanagari Medium"/>
                <a:cs typeface="Noto Sans Devanagari Medium"/>
              </a:rPr>
              <a:t>модели</a:t>
            </a:r>
            <a:r>
              <a:rPr sz="2400" dirty="0">
                <a:latin typeface="Noto Sans Devanagari Medium"/>
                <a:ea typeface="Noto Sans Devanagari Medium"/>
                <a:cs typeface="Noto Sans Devanagari Medium"/>
              </a:rPr>
              <a:t>.</a:t>
            </a:r>
            <a:endParaRPr dirty="0"/>
          </a:p>
        </p:txBody>
      </p:sp>
      <p:pic>
        <p:nvPicPr>
          <p:cNvPr id="1888533930" name="image3.png"/>
          <p:cNvPicPr/>
          <p:nvPr/>
        </p:nvPicPr>
        <p:blipFill>
          <a:blip r:embed="rId3"/>
          <a:stretch/>
        </p:blipFill>
        <p:spPr bwMode="auto">
          <a:xfrm>
            <a:off x="320673" y="256718"/>
            <a:ext cx="2724149" cy="742950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6353095" name="TextBox 1536353094"/>
          <p:cNvSpPr txBox="1"/>
          <p:nvPr/>
        </p:nvSpPr>
        <p:spPr bwMode="auto">
          <a:xfrm>
            <a:off x="6240499" y="222248"/>
            <a:ext cx="5750202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4800"/>
              <a:t>Модель MLP (слои)</a:t>
            </a:r>
            <a:endParaRPr/>
          </a:p>
        </p:txBody>
      </p:sp>
      <p:sp>
        <p:nvSpPr>
          <p:cNvPr id="1378274725" name="TextBox 1378274724"/>
          <p:cNvSpPr txBox="1"/>
          <p:nvPr/>
        </p:nvSpPr>
        <p:spPr bwMode="auto">
          <a:xfrm>
            <a:off x="213761" y="1442443"/>
            <a:ext cx="11764476" cy="353635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just">
              <a:defRPr/>
            </a:pP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Архитектура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модели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включает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следующие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слои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:</a:t>
            </a:r>
            <a:endParaRPr dirty="0"/>
          </a:p>
          <a:p>
            <a:pPr algn="just">
              <a:defRPr/>
            </a:pPr>
            <a:endParaRPr sz="2200" dirty="0">
              <a:latin typeface="Noto Sans Devanagari Medium"/>
              <a:cs typeface="Noto Sans Devanagari Medium"/>
            </a:endParaRPr>
          </a:p>
          <a:p>
            <a:pPr marL="327936" indent="-327936" algn="just">
              <a:lnSpc>
                <a:spcPct val="150000"/>
              </a:lnSpc>
              <a:buFont typeface="Arial"/>
              <a:buChar char="–"/>
              <a:defRPr/>
            </a:pP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Входной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слой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–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принимает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данные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,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размерность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которого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соответствует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числу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признаков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.</a:t>
            </a:r>
            <a:endParaRPr sz="2200" dirty="0">
              <a:latin typeface="Noto Sans Devanagari Medium"/>
              <a:cs typeface="Noto Sans Devanagari Medium"/>
            </a:endParaRPr>
          </a:p>
          <a:p>
            <a:pPr marL="327936" indent="-327936" algn="just">
              <a:lnSpc>
                <a:spcPct val="150000"/>
              </a:lnSpc>
              <a:buFont typeface="Arial"/>
              <a:buChar char="–"/>
              <a:defRPr/>
            </a:pP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Два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скрытых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слоя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(64 и 32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нейрона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) –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используются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для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моделирования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нелинейных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зависимост</a:t>
            </a:r>
            <a:r>
              <a:rPr lang="ru-RU" sz="2200" dirty="0">
                <a:latin typeface="Noto Sans Devanagari Medium"/>
                <a:ea typeface="Noto Sans Devanagari Medium"/>
                <a:cs typeface="Noto Sans Devanagari Medium"/>
              </a:rPr>
              <a:t>ей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между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признаками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.</a:t>
            </a:r>
            <a:endParaRPr sz="2200" dirty="0">
              <a:latin typeface="Noto Sans Devanagari Medium"/>
              <a:cs typeface="Noto Sans Devanagari Medium"/>
            </a:endParaRPr>
          </a:p>
          <a:p>
            <a:pPr marL="327936" indent="-327936" algn="just">
              <a:lnSpc>
                <a:spcPct val="150000"/>
              </a:lnSpc>
              <a:buFont typeface="Arial"/>
              <a:buChar char="–"/>
              <a:defRPr/>
            </a:pP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Слои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Dropout (с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долей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50%) –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для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предотвращения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переобучения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модели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.</a:t>
            </a:r>
            <a:endParaRPr sz="2200" dirty="0">
              <a:latin typeface="Noto Sans Devanagari Medium"/>
              <a:cs typeface="Noto Sans Devanagari Medium"/>
            </a:endParaRPr>
          </a:p>
          <a:p>
            <a:pPr marL="327936" indent="-327936" algn="just">
              <a:buFont typeface="Arial"/>
              <a:buChar char="–"/>
              <a:defRPr/>
            </a:pP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Выходной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слой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с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одним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нейроном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–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для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получения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вероятности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принадлежности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к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класс</a:t>
            </a:r>
            <a:r>
              <a:rPr lang="ru-RU" sz="2200" dirty="0">
                <a:latin typeface="Noto Sans Devanagari Medium"/>
                <a:ea typeface="Noto Sans Devanagari Medium"/>
                <a:cs typeface="Noto Sans Devanagari Medium"/>
              </a:rPr>
              <a:t>у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«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здоровый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»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или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«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нездоровый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».</a:t>
            </a:r>
            <a:endParaRPr sz="2200" dirty="0">
              <a:latin typeface="Noto Sans Devanagari Medium"/>
              <a:cs typeface="Noto Sans Devanagari Medium"/>
            </a:endParaRPr>
          </a:p>
        </p:txBody>
      </p:sp>
      <p:pic>
        <p:nvPicPr>
          <p:cNvPr id="104623278" name="image3.png"/>
          <p:cNvPicPr/>
          <p:nvPr/>
        </p:nvPicPr>
        <p:blipFill>
          <a:blip r:embed="rId3"/>
          <a:stretch/>
        </p:blipFill>
        <p:spPr bwMode="auto">
          <a:xfrm>
            <a:off x="320673" y="256718"/>
            <a:ext cx="2724149" cy="742950"/>
          </a:xfrm>
          <a:prstGeom prst="rect">
            <a:avLst/>
          </a:prstGeom>
          <a:ln/>
        </p:spPr>
      </p:pic>
      <p:pic>
        <p:nvPicPr>
          <p:cNvPr id="800787819" name="Рисунок 80078781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889499" y="4683124"/>
            <a:ext cx="4436961" cy="19049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2977297" name="TextBox 242977296"/>
          <p:cNvSpPr txBox="1"/>
          <p:nvPr/>
        </p:nvSpPr>
        <p:spPr bwMode="auto">
          <a:xfrm>
            <a:off x="6240499" y="222248"/>
            <a:ext cx="5756682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4800"/>
              <a:t>Тестирование модели</a:t>
            </a:r>
            <a:endParaRPr/>
          </a:p>
        </p:txBody>
      </p:sp>
      <p:sp>
        <p:nvSpPr>
          <p:cNvPr id="1188637522" name="TextBox 1188637521"/>
          <p:cNvSpPr txBox="1"/>
          <p:nvPr/>
        </p:nvSpPr>
        <p:spPr bwMode="auto">
          <a:xfrm>
            <a:off x="229466" y="2188568"/>
            <a:ext cx="11760156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200">
                <a:latin typeface="Noto Sans Devanagari Medium"/>
                <a:ea typeface="Noto Sans Devanagari Medium"/>
                <a:cs typeface="Noto Sans Devanagari Medium"/>
              </a:rPr>
              <a:t>На этапе тестирования оценивалась эффективность и точность разработанной модели машинного обучения. </a:t>
            </a:r>
            <a:endParaRPr sz="2200">
              <a:latin typeface="Noto Sans Devanagari Medium"/>
              <a:cs typeface="Noto Sans Devanagari Medium"/>
            </a:endParaRPr>
          </a:p>
        </p:txBody>
      </p:sp>
      <p:pic>
        <p:nvPicPr>
          <p:cNvPr id="843685964" name="image3.png"/>
          <p:cNvPicPr/>
          <p:nvPr/>
        </p:nvPicPr>
        <p:blipFill>
          <a:blip r:embed="rId3"/>
          <a:stretch/>
        </p:blipFill>
        <p:spPr bwMode="auto">
          <a:xfrm>
            <a:off x="320673" y="256718"/>
            <a:ext cx="2724149" cy="742950"/>
          </a:xfrm>
          <a:prstGeom prst="rect">
            <a:avLst/>
          </a:prstGeom>
          <a:ln/>
        </p:spPr>
      </p:pic>
      <p:pic>
        <p:nvPicPr>
          <p:cNvPr id="626163791" name="Рисунок 626163790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000500" y="2905124"/>
            <a:ext cx="5002249" cy="347234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0772189" name="TextBox 650772188"/>
          <p:cNvSpPr txBox="1"/>
          <p:nvPr/>
        </p:nvSpPr>
        <p:spPr bwMode="auto">
          <a:xfrm>
            <a:off x="6240499" y="222248"/>
            <a:ext cx="5756682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4800"/>
              <a:t>Тестирование модели</a:t>
            </a:r>
            <a:endParaRPr/>
          </a:p>
        </p:txBody>
      </p:sp>
      <p:sp>
        <p:nvSpPr>
          <p:cNvPr id="1059633994" name="TextBox 1059633993"/>
          <p:cNvSpPr txBox="1"/>
          <p:nvPr/>
        </p:nvSpPr>
        <p:spPr bwMode="auto">
          <a:xfrm>
            <a:off x="150091" y="1856463"/>
            <a:ext cx="6837252" cy="4785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Для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более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детальной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оценки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работы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модели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была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построена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матрица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ошибок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.</a:t>
            </a:r>
            <a:endParaRPr dirty="0"/>
          </a:p>
          <a:p>
            <a:pPr marL="327936" indent="-327936" algn="just">
              <a:buFont typeface="Arial"/>
              <a:buChar char="–"/>
              <a:defRPr/>
            </a:pP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True Positive (TP) –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количество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продуктов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,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которые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модель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правильно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классифицировала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как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«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здоровые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».</a:t>
            </a:r>
            <a:endParaRPr sz="2200" dirty="0">
              <a:latin typeface="Noto Sans Devanagari Medium"/>
              <a:cs typeface="Noto Sans Devanagari Medium"/>
            </a:endParaRPr>
          </a:p>
          <a:p>
            <a:pPr marL="327936" indent="-327936" algn="just">
              <a:buFont typeface="Arial"/>
              <a:buChar char="–"/>
              <a:defRPr/>
            </a:pP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True Negative (TN) –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количество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продуктов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,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которые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модель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правильно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классифицировала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как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«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нездоровые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».</a:t>
            </a:r>
            <a:endParaRPr sz="2200" dirty="0">
              <a:latin typeface="Noto Sans Devanagari Medium"/>
              <a:cs typeface="Noto Sans Devanagari Medium"/>
            </a:endParaRPr>
          </a:p>
          <a:p>
            <a:pPr marL="327936" indent="-327936" algn="just">
              <a:buFont typeface="Arial"/>
              <a:buChar char="–"/>
              <a:defRPr/>
            </a:pP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False Positive (FP) –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количество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продуктов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,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которые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модель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ошибочно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классифицировала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как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«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здоровые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».</a:t>
            </a:r>
            <a:endParaRPr sz="2200" dirty="0">
              <a:latin typeface="Noto Sans Devanagari Medium"/>
              <a:cs typeface="Noto Sans Devanagari Medium"/>
            </a:endParaRPr>
          </a:p>
          <a:p>
            <a:pPr marL="327936" indent="-327936">
              <a:buFont typeface="Arial"/>
              <a:buChar char="–"/>
              <a:defRPr/>
            </a:pP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False Negative (FN) –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количество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продуктов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,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которые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модель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ошибочно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классифицировала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как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«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нездоровые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».</a:t>
            </a:r>
            <a:endParaRPr sz="2200" dirty="0">
              <a:latin typeface="Noto Sans Devanagari Medium"/>
              <a:cs typeface="Noto Sans Devanagari Medium"/>
            </a:endParaRPr>
          </a:p>
        </p:txBody>
      </p:sp>
      <p:pic>
        <p:nvPicPr>
          <p:cNvPr id="609294368" name="image3.png"/>
          <p:cNvPicPr/>
          <p:nvPr/>
        </p:nvPicPr>
        <p:blipFill>
          <a:blip r:embed="rId3"/>
          <a:stretch/>
        </p:blipFill>
        <p:spPr bwMode="auto">
          <a:xfrm>
            <a:off x="320673" y="256718"/>
            <a:ext cx="2724149" cy="742950"/>
          </a:xfrm>
          <a:prstGeom prst="rect">
            <a:avLst/>
          </a:prstGeom>
          <a:ln/>
        </p:spPr>
      </p:pic>
      <p:pic>
        <p:nvPicPr>
          <p:cNvPr id="280391794" name="Рисунок 28039179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142214" y="1983463"/>
            <a:ext cx="4937054" cy="401954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9983585" name="TextBox 1629983584"/>
          <p:cNvSpPr txBox="1"/>
          <p:nvPr/>
        </p:nvSpPr>
        <p:spPr bwMode="auto">
          <a:xfrm>
            <a:off x="6240499" y="222248"/>
            <a:ext cx="5756682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4800"/>
              <a:t>Тестирование модели</a:t>
            </a:r>
            <a:endParaRPr/>
          </a:p>
        </p:txBody>
      </p:sp>
      <p:pic>
        <p:nvPicPr>
          <p:cNvPr id="511940293" name="image3.png"/>
          <p:cNvPicPr/>
          <p:nvPr/>
        </p:nvPicPr>
        <p:blipFill>
          <a:blip r:embed="rId3"/>
          <a:stretch/>
        </p:blipFill>
        <p:spPr bwMode="auto">
          <a:xfrm>
            <a:off x="320673" y="256718"/>
            <a:ext cx="2724149" cy="742950"/>
          </a:xfrm>
          <a:prstGeom prst="rect">
            <a:avLst/>
          </a:prstGeom>
          <a:ln/>
        </p:spPr>
      </p:pic>
      <p:pic>
        <p:nvPicPr>
          <p:cNvPr id="1968548839" name="Рисунок 196854883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85798" y="1960257"/>
            <a:ext cx="4141825" cy="4506306"/>
          </a:xfrm>
          <a:prstGeom prst="rect">
            <a:avLst/>
          </a:prstGeom>
        </p:spPr>
      </p:pic>
      <p:pic>
        <p:nvPicPr>
          <p:cNvPr id="1642880851" name="Рисунок 164288085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6684999" y="1855620"/>
            <a:ext cx="4392574" cy="461094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207078" name="TextBox 195207077"/>
          <p:cNvSpPr txBox="1"/>
          <p:nvPr/>
        </p:nvSpPr>
        <p:spPr bwMode="auto">
          <a:xfrm>
            <a:off x="6240499" y="222248"/>
            <a:ext cx="5749842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4800"/>
              <a:t>Разработка приложения</a:t>
            </a:r>
            <a:endParaRPr/>
          </a:p>
        </p:txBody>
      </p:sp>
      <p:sp>
        <p:nvSpPr>
          <p:cNvPr id="419914266" name="TextBox 419914265"/>
          <p:cNvSpPr txBox="1"/>
          <p:nvPr/>
        </p:nvSpPr>
        <p:spPr bwMode="auto">
          <a:xfrm>
            <a:off x="2146298" y="2299693"/>
            <a:ext cx="9057856" cy="319183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just">
              <a:defRPr/>
            </a:pP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Для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создания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приложения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,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которое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оцен</a:t>
            </a:r>
            <a:r>
              <a:rPr lang="ru-RU" sz="2200" dirty="0" err="1">
                <a:latin typeface="Noto Sans Devanagari Medium"/>
                <a:ea typeface="Noto Sans Devanagari Medium"/>
                <a:cs typeface="Noto Sans Devanagari Medium"/>
              </a:rPr>
              <a:t>ивает</a:t>
            </a:r>
            <a:r>
              <a:rPr lang="ru-RU" sz="2200" dirty="0">
                <a:latin typeface="Noto Sans Devanagari Medium"/>
                <a:ea typeface="Noto Sans Devanagari Medium"/>
                <a:cs typeface="Noto Sans Devanagari Medium"/>
              </a:rPr>
              <a:t> безопасность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продукта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, б</a:t>
            </a:r>
            <a:r>
              <a:rPr lang="ru-RU" sz="2200" dirty="0" err="1">
                <a:latin typeface="Noto Sans Devanagari Medium"/>
                <a:ea typeface="Noto Sans Devanagari Medium"/>
                <a:cs typeface="Noto Sans Devanagari Medium"/>
              </a:rPr>
              <a:t>ыла</a:t>
            </a:r>
            <a:r>
              <a:rPr lang="ru-RU" sz="2200" dirty="0">
                <a:latin typeface="Noto Sans Devanagari Medium"/>
                <a:ea typeface="Noto Sans Devanagari Medium"/>
                <a:cs typeface="Noto Sans Devanagari Medium"/>
              </a:rPr>
              <a:t> создана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библиотека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«Flask». </a:t>
            </a:r>
            <a:endParaRPr dirty="0"/>
          </a:p>
          <a:p>
            <a:pPr algn="just">
              <a:defRPr/>
            </a:pPr>
            <a:endParaRPr sz="2200" dirty="0">
              <a:latin typeface="Noto Sans Devanagari Medium"/>
              <a:ea typeface="Noto Sans Devanagari Medium"/>
              <a:cs typeface="Noto Sans Devanagari Medium"/>
            </a:endParaRPr>
          </a:p>
          <a:p>
            <a:pPr algn="just">
              <a:defRPr/>
            </a:pP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Основной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функционал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данного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приложения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: </a:t>
            </a:r>
            <a:endParaRPr dirty="0"/>
          </a:p>
          <a:p>
            <a:pPr algn="just">
              <a:defRPr/>
            </a:pPr>
            <a:endParaRPr sz="2200" dirty="0">
              <a:latin typeface="Noto Sans Devanagari Medium"/>
              <a:cs typeface="Noto Sans Devanagari Medium"/>
            </a:endParaRPr>
          </a:p>
          <a:p>
            <a:pPr marL="327936" indent="-327936" algn="just">
              <a:buFont typeface="Arial"/>
              <a:buChar char="–"/>
              <a:defRPr/>
            </a:pP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Загрузка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данных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о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продуктах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.</a:t>
            </a:r>
            <a:endParaRPr sz="2200" dirty="0">
              <a:latin typeface="Noto Sans Devanagari Medium"/>
              <a:cs typeface="Noto Sans Devanagari Medium"/>
            </a:endParaRPr>
          </a:p>
          <a:p>
            <a:pPr marL="327936" indent="-327936" algn="just">
              <a:buFont typeface="Arial"/>
              <a:buChar char="–"/>
              <a:defRPr/>
            </a:pP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Взаимодействие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с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моделью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машинного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обучения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.</a:t>
            </a:r>
            <a:endParaRPr sz="2200" dirty="0">
              <a:latin typeface="Noto Sans Devanagari Medium"/>
              <a:cs typeface="Noto Sans Devanagari Medium"/>
            </a:endParaRPr>
          </a:p>
          <a:p>
            <a:pPr marL="327936" indent="-327936">
              <a:buFont typeface="Arial"/>
              <a:buChar char="–"/>
              <a:defRPr/>
            </a:pP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Сохранение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полученных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результатов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в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баз</a:t>
            </a:r>
            <a:r>
              <a:rPr lang="ru-RU" sz="2200" dirty="0">
                <a:latin typeface="Noto Sans Devanagari Medium"/>
                <a:ea typeface="Noto Sans Devanagari Medium"/>
                <a:cs typeface="Noto Sans Devanagari Medium"/>
              </a:rPr>
              <a:t>е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данных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с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целью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уменьш</a:t>
            </a:r>
            <a:r>
              <a:rPr lang="ru-RU" sz="2200" dirty="0" err="1">
                <a:latin typeface="Noto Sans Devanagari Medium"/>
                <a:ea typeface="Noto Sans Devanagari Medium"/>
                <a:cs typeface="Noto Sans Devanagari Medium"/>
              </a:rPr>
              <a:t>ения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обращени</a:t>
            </a:r>
            <a:r>
              <a:rPr lang="ru-RU" sz="2200" dirty="0">
                <a:latin typeface="Noto Sans Devanagari Medium"/>
                <a:ea typeface="Noto Sans Devanagari Medium"/>
                <a:cs typeface="Noto Sans Devanagari Medium"/>
              </a:rPr>
              <a:t>й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 к </a:t>
            </a:r>
            <a:r>
              <a:rPr sz="2200" dirty="0" err="1">
                <a:latin typeface="Noto Sans Devanagari Medium"/>
                <a:ea typeface="Noto Sans Devanagari Medium"/>
                <a:cs typeface="Noto Sans Devanagari Medium"/>
              </a:rPr>
              <a:t>модели</a:t>
            </a:r>
            <a:r>
              <a:rPr sz="2200" dirty="0">
                <a:latin typeface="Noto Sans Devanagari Medium"/>
                <a:ea typeface="Noto Sans Devanagari Medium"/>
                <a:cs typeface="Noto Sans Devanagari Medium"/>
              </a:rPr>
              <a:t>.</a:t>
            </a:r>
            <a:endParaRPr dirty="0">
              <a:latin typeface="Noto Sans Devanagari Medium"/>
              <a:cs typeface="Noto Sans Devanagari Medium"/>
            </a:endParaRPr>
          </a:p>
        </p:txBody>
      </p:sp>
      <p:pic>
        <p:nvPicPr>
          <p:cNvPr id="1200938898" name="image3.png"/>
          <p:cNvPicPr/>
          <p:nvPr/>
        </p:nvPicPr>
        <p:blipFill>
          <a:blip r:embed="rId3"/>
          <a:stretch/>
        </p:blipFill>
        <p:spPr bwMode="auto">
          <a:xfrm>
            <a:off x="320673" y="256718"/>
            <a:ext cx="2724149" cy="742950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5453687" name="TextBox 875453686"/>
          <p:cNvSpPr txBox="1"/>
          <p:nvPr/>
        </p:nvSpPr>
        <p:spPr bwMode="auto">
          <a:xfrm>
            <a:off x="8885753" y="222249"/>
            <a:ext cx="3082989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4800"/>
              <a:t>Введение</a:t>
            </a:r>
            <a:endParaRPr/>
          </a:p>
        </p:txBody>
      </p:sp>
      <p:sp>
        <p:nvSpPr>
          <p:cNvPr id="612643544" name="TextBox 612643543"/>
          <p:cNvSpPr txBox="1"/>
          <p:nvPr/>
        </p:nvSpPr>
        <p:spPr bwMode="auto">
          <a:xfrm>
            <a:off x="144499" y="1622785"/>
            <a:ext cx="5825579" cy="441178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just">
              <a:lnSpc>
                <a:spcPct val="150000"/>
              </a:lnSpc>
              <a:spcAft>
                <a:spcPts val="709"/>
              </a:spcAft>
              <a:defRPr/>
            </a:pPr>
            <a:r>
              <a:rPr lang="ru-RU"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	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Современный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образ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жизни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и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доступность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широкого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ассортимента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продуктов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питания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привели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к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тому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,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что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с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каждым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годом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повышается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внимание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к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здоровому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питанию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.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Правильное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питание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может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играть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решающую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роль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в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поддержании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здоровья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,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профилактике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заболеваний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и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обеспечении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нормального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функционирования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организма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.</a:t>
            </a:r>
            <a:endParaRPr sz="2200" dirty="0">
              <a:solidFill>
                <a:schemeClr val="tx1">
                  <a:lumMod val="90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1154547" name="TextBox 781154546"/>
          <p:cNvSpPr txBox="1"/>
          <p:nvPr/>
        </p:nvSpPr>
        <p:spPr bwMode="auto">
          <a:xfrm>
            <a:off x="6398344" y="1592305"/>
            <a:ext cx="5570398" cy="392511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just">
              <a:lnSpc>
                <a:spcPct val="150000"/>
              </a:lnSpc>
              <a:spcAft>
                <a:spcPts val="708"/>
              </a:spcAft>
              <a:defRPr/>
            </a:pPr>
            <a:r>
              <a:rPr lang="ru-RU"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	В с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вязи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с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этим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важным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направлением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становится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анализ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питательных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свойств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потребляемой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пищи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.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Это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позволит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не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только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лучше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понимать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свойства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продуктов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,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но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и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разрабатывать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персональные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рекомендации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,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способствующие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улучшению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здоровья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 </a:t>
            </a:r>
            <a:r>
              <a:rPr sz="22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населения</a:t>
            </a:r>
            <a:r>
              <a:rPr sz="2200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.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1098721" name="image3.png"/>
          <p:cNvPicPr/>
          <p:nvPr/>
        </p:nvPicPr>
        <p:blipFill>
          <a:blip r:embed="rId3"/>
          <a:stretch/>
        </p:blipFill>
        <p:spPr bwMode="auto">
          <a:xfrm>
            <a:off x="144499" y="222249"/>
            <a:ext cx="2724149" cy="742950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6898437" name="TextBox 566898436"/>
          <p:cNvSpPr txBox="1"/>
          <p:nvPr/>
        </p:nvSpPr>
        <p:spPr bwMode="auto">
          <a:xfrm>
            <a:off x="6240499" y="222248"/>
            <a:ext cx="5742642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ru-RU" sz="4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Разработка приложения</a:t>
            </a:r>
            <a:endParaRPr sz="4800"/>
          </a:p>
        </p:txBody>
      </p:sp>
      <p:pic>
        <p:nvPicPr>
          <p:cNvPr id="292668827" name="image3.png"/>
          <p:cNvPicPr/>
          <p:nvPr/>
        </p:nvPicPr>
        <p:blipFill>
          <a:blip r:embed="rId3"/>
          <a:stretch/>
        </p:blipFill>
        <p:spPr bwMode="auto">
          <a:xfrm>
            <a:off x="320673" y="256718"/>
            <a:ext cx="2724149" cy="742950"/>
          </a:xfrm>
          <a:prstGeom prst="rect">
            <a:avLst/>
          </a:prstGeom>
          <a:ln/>
        </p:spPr>
      </p:pic>
      <p:pic>
        <p:nvPicPr>
          <p:cNvPr id="1136558548" name="Рисунок 113655854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28625" y="1931895"/>
            <a:ext cx="4113249" cy="4694328"/>
          </a:xfrm>
          <a:prstGeom prst="rect">
            <a:avLst/>
          </a:prstGeom>
        </p:spPr>
      </p:pic>
      <p:pic>
        <p:nvPicPr>
          <p:cNvPr id="982641285" name="Рисунок 982641284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541873" y="1879081"/>
            <a:ext cx="4922874" cy="46518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6874812" name="TextBox 756874811"/>
          <p:cNvSpPr txBox="1"/>
          <p:nvPr/>
        </p:nvSpPr>
        <p:spPr bwMode="auto">
          <a:xfrm>
            <a:off x="6240499" y="222248"/>
            <a:ext cx="5742642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ru-RU" sz="4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Разработка приложения</a:t>
            </a:r>
            <a:endParaRPr sz="4800"/>
          </a:p>
        </p:txBody>
      </p:sp>
      <p:pic>
        <p:nvPicPr>
          <p:cNvPr id="2026803920" name="image3.png"/>
          <p:cNvPicPr/>
          <p:nvPr/>
        </p:nvPicPr>
        <p:blipFill>
          <a:blip r:embed="rId3"/>
          <a:stretch/>
        </p:blipFill>
        <p:spPr bwMode="auto">
          <a:xfrm>
            <a:off x="320673" y="256718"/>
            <a:ext cx="2724149" cy="742950"/>
          </a:xfrm>
          <a:prstGeom prst="rect">
            <a:avLst/>
          </a:prstGeom>
          <a:ln/>
        </p:spPr>
      </p:pic>
      <p:pic>
        <p:nvPicPr>
          <p:cNvPr id="1516718245" name="Рисунок 1516718244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71500" y="1777088"/>
            <a:ext cx="5968999" cy="4749978"/>
          </a:xfrm>
          <a:prstGeom prst="rect">
            <a:avLst/>
          </a:prstGeom>
        </p:spPr>
      </p:pic>
      <p:pic>
        <p:nvPicPr>
          <p:cNvPr id="935047169" name="Рисунок 935047168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938750" y="1984773"/>
            <a:ext cx="6008649" cy="478153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3582296" name="TextBox 1903582295"/>
          <p:cNvSpPr txBox="1"/>
          <p:nvPr/>
        </p:nvSpPr>
        <p:spPr bwMode="auto">
          <a:xfrm>
            <a:off x="6240499" y="222248"/>
            <a:ext cx="5746602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ru-RU" sz="4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Результат</a:t>
            </a:r>
            <a:endParaRPr sz="4800"/>
          </a:p>
        </p:txBody>
      </p:sp>
      <p:pic>
        <p:nvPicPr>
          <p:cNvPr id="218625605" name="image3.png"/>
          <p:cNvPicPr/>
          <p:nvPr/>
        </p:nvPicPr>
        <p:blipFill>
          <a:blip r:embed="rId3"/>
          <a:stretch/>
        </p:blipFill>
        <p:spPr bwMode="auto">
          <a:xfrm>
            <a:off x="320673" y="256718"/>
            <a:ext cx="2724149" cy="742950"/>
          </a:xfrm>
          <a:prstGeom prst="rect">
            <a:avLst/>
          </a:prstGeom>
          <a:ln/>
        </p:spPr>
      </p:pic>
      <p:sp>
        <p:nvSpPr>
          <p:cNvPr id="1408523150" name="TextBox 1408523149"/>
          <p:cNvSpPr txBox="1"/>
          <p:nvPr/>
        </p:nvSpPr>
        <p:spPr bwMode="auto">
          <a:xfrm>
            <a:off x="493080" y="1869714"/>
            <a:ext cx="10865800" cy="32958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В ходе выполнения работы  была  построена  архитектура  данных  здорового питания и протестированы модели машинного обучения.  Разработанное приложение позволяет автоматизировать процесс оценки и классификации продуктов питания.</a:t>
            </a:r>
            <a:endParaRPr lang="ru-RU" sz="22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l">
              <a:defRPr/>
            </a:pPr>
            <a:endParaRPr lang="ru-RU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algn="l">
              <a:defRPr/>
            </a:pPr>
            <a:endParaRPr lang="ru-RU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algn="l">
              <a:defRPr/>
            </a:pPr>
            <a:endParaRPr lang="ru-RU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algn="l">
              <a:defRPr/>
            </a:pPr>
            <a:endParaRPr lang="ru-RU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algn="l">
              <a:defRPr/>
            </a:pPr>
            <a:endParaRPr lang="ru-RU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algn="l">
              <a:defRPr/>
            </a:pPr>
            <a:r>
              <a:rPr lang="ru-RU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Код исследования размещён в созданном на 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GitHub </a:t>
            </a:r>
            <a:r>
              <a:rPr lang="ru-RU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репозитории:</a:t>
            </a:r>
            <a:endParaRPr lang="en-US"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algn="l">
              <a:defRPr/>
            </a:pPr>
            <a:endParaRPr lang="en-US" sz="2000" dirty="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 algn="l">
              <a:defRPr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https://github.com/Mikhail8881/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13377_Data_Architect-_Pro</a:t>
            </a:r>
            <a:endParaRPr lang="ru-RU" sz="2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914400" y="4170997"/>
            <a:ext cx="10363199" cy="78232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ru-RU" dirty="0"/>
              <a:t>Спасибо за внимание!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717549" y="5090795"/>
            <a:ext cx="11301449" cy="903606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ru-RU" dirty="0"/>
              <a:t>    Слушатель</a:t>
            </a:r>
            <a:r>
              <a:rPr lang="en-US" dirty="0"/>
              <a:t>                                  </a:t>
            </a:r>
            <a:r>
              <a:rPr lang="ru-RU" dirty="0"/>
              <a:t>     </a:t>
            </a:r>
            <a:r>
              <a:rPr lang="en-US" dirty="0"/>
              <a:t>            </a:t>
            </a:r>
            <a:r>
              <a:rPr lang="ru-RU" dirty="0"/>
              <a:t>Новиков М.М.		</a:t>
            </a:r>
            <a:endParaRPr dirty="0"/>
          </a:p>
        </p:txBody>
      </p:sp>
      <p:pic>
        <p:nvPicPr>
          <p:cNvPr id="4" name="image3.png"/>
          <p:cNvPicPr/>
          <p:nvPr/>
        </p:nvPicPr>
        <p:blipFill>
          <a:blip r:embed="rId3"/>
          <a:stretch/>
        </p:blipFill>
        <p:spPr bwMode="auto">
          <a:xfrm>
            <a:off x="9294848" y="80647"/>
            <a:ext cx="2724150" cy="742950"/>
          </a:xfrm>
          <a:prstGeom prst="rect">
            <a:avLst/>
          </a:prstGeom>
          <a:ln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99A8454-A219-4B3B-89DB-A72B639D69FF}"/>
              </a:ext>
            </a:extLst>
          </p:cNvPr>
          <p:cNvSpPr txBox="1">
            <a:spLocks/>
          </p:cNvSpPr>
          <p:nvPr/>
        </p:nvSpPr>
        <p:spPr bwMode="auto">
          <a:xfrm>
            <a:off x="254000" y="823597"/>
            <a:ext cx="11866880" cy="3209923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Autofit/>
          </a:bodyPr>
          <a:lstStyle>
            <a:lvl1pPr algn="ctr" defTabSz="914400">
              <a:spcBef>
                <a:spcPts val="0"/>
              </a:spcBef>
              <a:buNone/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400" dirty="0"/>
              <a:t>	</a:t>
            </a:r>
            <a:r>
              <a:rPr lang="ru-RU" sz="2400" dirty="0"/>
              <a:t>Здоровое</a:t>
            </a:r>
            <a:r>
              <a:rPr lang="en-US" sz="2400" dirty="0"/>
              <a:t>  </a:t>
            </a:r>
            <a:r>
              <a:rPr lang="ru-RU" sz="2400" dirty="0"/>
              <a:t> питание 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dirty="0"/>
              <a:t> </a:t>
            </a:r>
            <a:r>
              <a:rPr lang="ru-RU" sz="2400" b="0" dirty="0"/>
              <a:t>имеет </a:t>
            </a:r>
            <a:r>
              <a:rPr lang="en-US" sz="2400" b="0" dirty="0"/>
              <a:t> </a:t>
            </a:r>
            <a:r>
              <a:rPr lang="ru-RU" sz="2400" b="0" dirty="0"/>
              <a:t> важнейшее </a:t>
            </a:r>
            <a:r>
              <a:rPr lang="en-US" sz="2400" b="0" dirty="0"/>
              <a:t>  </a:t>
            </a:r>
            <a:r>
              <a:rPr lang="ru-RU" sz="2400" b="0" dirty="0"/>
              <a:t>значение</a:t>
            </a:r>
            <a:r>
              <a:rPr lang="en-US" sz="2400" b="0" dirty="0"/>
              <a:t>  </a:t>
            </a:r>
            <a:r>
              <a:rPr lang="ru-RU" sz="2400" b="0" dirty="0"/>
              <a:t> для</a:t>
            </a:r>
            <a:r>
              <a:rPr lang="en-US" sz="2400" b="0" dirty="0"/>
              <a:t>  </a:t>
            </a:r>
            <a:r>
              <a:rPr lang="ru-RU" sz="2400" b="0" dirty="0"/>
              <a:t> обеспечения выполнения</a:t>
            </a:r>
            <a:r>
              <a:rPr lang="en-US" sz="2400" b="0" dirty="0"/>
              <a:t>  </a:t>
            </a:r>
            <a:r>
              <a:rPr lang="ru-RU" sz="2400" b="0" dirty="0"/>
              <a:t> «</a:t>
            </a:r>
            <a:r>
              <a:rPr lang="ru-RU" sz="2400" dirty="0"/>
              <a:t>Доктрины </a:t>
            </a:r>
            <a:r>
              <a:rPr lang="en-US" sz="2400" dirty="0"/>
              <a:t> </a:t>
            </a:r>
            <a:r>
              <a:rPr lang="ru-RU" sz="2400" dirty="0"/>
              <a:t>продовольственной  </a:t>
            </a:r>
            <a:r>
              <a:rPr lang="en-US" sz="2400" dirty="0"/>
              <a:t> </a:t>
            </a:r>
            <a:r>
              <a:rPr lang="ru-RU" sz="2400" dirty="0"/>
              <a:t>безопасности  </a:t>
            </a:r>
            <a:r>
              <a:rPr lang="en-US" sz="2400" dirty="0"/>
              <a:t> </a:t>
            </a:r>
            <a:r>
              <a:rPr lang="ru-RU" sz="2400" dirty="0"/>
              <a:t>Российской Федерации</a:t>
            </a:r>
            <a:r>
              <a:rPr lang="ru-RU" sz="2400" b="0" dirty="0"/>
              <a:t>», согласно  Указа Президента Российской Федерации  В.В. Путина   от 21.01.2020 г. № 20.</a:t>
            </a:r>
          </a:p>
          <a:p>
            <a:pPr algn="l">
              <a:defRPr/>
            </a:pPr>
            <a:endParaRPr lang="en-US" sz="2400" b="0" dirty="0"/>
          </a:p>
          <a:p>
            <a:pPr algn="l">
              <a:defRPr/>
            </a:pPr>
            <a:r>
              <a:rPr lang="en-US" sz="2400" b="0" dirty="0"/>
              <a:t>	</a:t>
            </a:r>
            <a:r>
              <a:rPr lang="ru-RU" sz="2400" b="0" dirty="0"/>
              <a:t>Настоящая</a:t>
            </a:r>
            <a:r>
              <a:rPr lang="en-US" sz="2400" b="0" dirty="0"/>
              <a:t>    </a:t>
            </a:r>
            <a:r>
              <a:rPr lang="ru-RU" sz="2400" b="0" dirty="0"/>
              <a:t>  </a:t>
            </a:r>
            <a:r>
              <a:rPr lang="en-US" sz="2400" b="0" dirty="0"/>
              <a:t> </a:t>
            </a:r>
            <a:r>
              <a:rPr lang="ru-RU" sz="2400" b="0" dirty="0"/>
              <a:t>Доктрина</a:t>
            </a:r>
            <a:r>
              <a:rPr lang="en-US" sz="2400" b="0" dirty="0"/>
              <a:t>  </a:t>
            </a:r>
            <a:r>
              <a:rPr lang="ru-RU" sz="2400" b="0" dirty="0"/>
              <a:t>  </a:t>
            </a:r>
            <a:r>
              <a:rPr lang="en-US" sz="2400" b="0" dirty="0"/>
              <a:t>  </a:t>
            </a:r>
            <a:r>
              <a:rPr lang="ru-RU" sz="2400" b="0" dirty="0"/>
              <a:t>является</a:t>
            </a:r>
            <a:r>
              <a:rPr lang="en-US" sz="2400" b="0" dirty="0"/>
              <a:t>  </a:t>
            </a:r>
            <a:r>
              <a:rPr lang="ru-RU" sz="2400" b="0" dirty="0"/>
              <a:t> </a:t>
            </a:r>
            <a:r>
              <a:rPr lang="en-US" sz="2400" b="0" dirty="0"/>
              <a:t>  </a:t>
            </a:r>
            <a:r>
              <a:rPr lang="ru-RU" sz="2400" b="0" dirty="0"/>
              <a:t> документом </a:t>
            </a:r>
            <a:r>
              <a:rPr lang="en-US" sz="2400" b="0" dirty="0"/>
              <a:t>       </a:t>
            </a:r>
            <a:r>
              <a:rPr lang="ru-RU" sz="2400" b="0" dirty="0"/>
              <a:t>стратегического планирования, </a:t>
            </a:r>
            <a:r>
              <a:rPr lang="en-US" sz="2400" b="0" dirty="0"/>
              <a:t> </a:t>
            </a:r>
            <a:r>
              <a:rPr lang="ru-RU" sz="2400" b="0" dirty="0"/>
              <a:t>в  котором отражены  официальные  взгляды на цели, </a:t>
            </a:r>
            <a:r>
              <a:rPr lang="en-US" sz="2400" b="0" dirty="0"/>
              <a:t> </a:t>
            </a:r>
            <a:r>
              <a:rPr lang="ru-RU" sz="2400" b="0" dirty="0"/>
              <a:t>задачи и основные  направления  государственной социально-экономической политики в области обеспечения продовольственной безопасности Российской Федерации.</a:t>
            </a:r>
          </a:p>
        </p:txBody>
      </p:sp>
    </p:spTree>
    <p:extLst>
      <p:ext uri="{BB962C8B-B14F-4D97-AF65-F5344CB8AC3E}">
        <p14:creationId xmlns:p14="http://schemas.microsoft.com/office/powerpoint/2010/main" val="35033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5453687" name="TextBox 875453686"/>
          <p:cNvSpPr txBox="1"/>
          <p:nvPr/>
        </p:nvSpPr>
        <p:spPr bwMode="auto">
          <a:xfrm>
            <a:off x="8885753" y="222249"/>
            <a:ext cx="3082989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4800"/>
              <a:t>Введение</a:t>
            </a:r>
            <a:endParaRPr/>
          </a:p>
        </p:txBody>
      </p:sp>
      <p:sp>
        <p:nvSpPr>
          <p:cNvPr id="612643544" name="TextBox 612643543"/>
          <p:cNvSpPr txBox="1"/>
          <p:nvPr/>
        </p:nvSpPr>
        <p:spPr bwMode="auto">
          <a:xfrm>
            <a:off x="51621" y="1045569"/>
            <a:ext cx="5825579" cy="392652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710"/>
              </a:spcAft>
            </a:pPr>
            <a:r>
              <a:rPr lang="ru-RU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Архитектура данных здорового питания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это комплексный показатель учитывающий многие факторы. Такой образ жизни – это не запреты, а основа существования, уважения и любви к себе, своему телу, концепция жизнедеятельности, направленная на улучшение и сохранение здоровья, профилактики болезней. </a:t>
            </a:r>
            <a:endParaRPr lang="ru-RU" sz="22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81154547" name="TextBox 781154546"/>
          <p:cNvSpPr txBox="1"/>
          <p:nvPr/>
        </p:nvSpPr>
        <p:spPr bwMode="auto">
          <a:xfrm>
            <a:off x="6221924" y="1045569"/>
            <a:ext cx="5570398" cy="601626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just">
              <a:lnSpc>
                <a:spcPct val="150000"/>
              </a:lnSpc>
              <a:spcAft>
                <a:spcPts val="710"/>
              </a:spcAft>
            </a:pPr>
            <a:r>
              <a:rPr lang="ru-RU" sz="2200" b="1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Хороший сон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критически важен для психического и физического здоровья.</a:t>
            </a:r>
            <a:endParaRPr lang="ru-RU" sz="22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710"/>
              </a:spcAft>
            </a:pPr>
            <a:r>
              <a:rPr lang="ru-RU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Физическая активность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нужна не только для снижения или поддержания веса. Занятия спортом, фитнесом или хотя бы регулярная физическая активность в виде зарядки и прогулок поддерживают наш организм, мышцы и суставы в «рабочем» состоянии, снижают риск развития хронических заболеваний и в целом продлевают жизнь.</a:t>
            </a:r>
            <a:endParaRPr lang="ru-RU" sz="22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708"/>
              </a:spcAft>
              <a:defRPr/>
            </a:pP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1098721" name="image3.png"/>
          <p:cNvPicPr/>
          <p:nvPr/>
        </p:nvPicPr>
        <p:blipFill>
          <a:blip r:embed="rId3"/>
          <a:stretch/>
        </p:blipFill>
        <p:spPr bwMode="auto">
          <a:xfrm>
            <a:off x="144499" y="222249"/>
            <a:ext cx="2724149" cy="7429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98481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5453687" name="TextBox 875453686"/>
          <p:cNvSpPr txBox="1"/>
          <p:nvPr/>
        </p:nvSpPr>
        <p:spPr bwMode="auto">
          <a:xfrm>
            <a:off x="8885753" y="222249"/>
            <a:ext cx="3082989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4800"/>
              <a:t>Введение</a:t>
            </a:r>
            <a:endParaRPr/>
          </a:p>
        </p:txBody>
      </p:sp>
      <p:sp>
        <p:nvSpPr>
          <p:cNvPr id="612643544" name="TextBox 612643543"/>
          <p:cNvSpPr txBox="1"/>
          <p:nvPr/>
        </p:nvSpPr>
        <p:spPr bwMode="auto">
          <a:xfrm>
            <a:off x="144498" y="1096368"/>
            <a:ext cx="5825579" cy="489986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710"/>
              </a:spcAft>
            </a:pPr>
            <a:r>
              <a:rPr lang="ru-RU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Гигиена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включает в себя личную гигиену, уход за телом, волосами и зубами, вещами и обувью, ношение одежды с натуральным составом, закаливание, уборку жилища. Известно, что кожа человека способна защищать весь организм от негативных воздействий окружающей среды. Кроме защитной функции </a:t>
            </a:r>
            <a:r>
              <a:rPr lang="ru-RU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она выполняет  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терморегулирующую, дыхательную иммунную и иные функции.</a:t>
            </a:r>
            <a:endParaRPr lang="ru-RU" sz="22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81154547" name="TextBox 781154546"/>
          <p:cNvSpPr txBox="1"/>
          <p:nvPr/>
        </p:nvSpPr>
        <p:spPr bwMode="auto">
          <a:xfrm>
            <a:off x="6221924" y="1096369"/>
            <a:ext cx="5570398" cy="596156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710"/>
              </a:spcAft>
            </a:pPr>
            <a:r>
              <a:rPr lang="ru-RU" sz="2200" b="1" dirty="0">
                <a:solidFill>
                  <a:schemeClr val="tx1">
                    <a:lumMod val="90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Безопасная окружающая среда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оказывает существенное влияние на качество питания. Моющие средства с ядовитыми компонентами типа хлора и продуктов нефтепереработки уже запрещены в большинстве стран мира. Средства используемые при изготовлении посуды, вредны для здоровья людей и животных. Здоровая и безопасная посуда не должна содержать вредных химических веществ.</a:t>
            </a:r>
            <a:endParaRPr lang="ru-RU" sz="22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708"/>
              </a:spcAft>
              <a:defRPr/>
            </a:pPr>
            <a:endParaRPr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1098721" name="image3.png"/>
          <p:cNvPicPr/>
          <p:nvPr/>
        </p:nvPicPr>
        <p:blipFill>
          <a:blip r:embed="rId3"/>
          <a:stretch/>
        </p:blipFill>
        <p:spPr bwMode="auto">
          <a:xfrm>
            <a:off x="144499" y="222249"/>
            <a:ext cx="2724149" cy="7429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4404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5453687" name="TextBox 875453686"/>
          <p:cNvSpPr txBox="1"/>
          <p:nvPr/>
        </p:nvSpPr>
        <p:spPr bwMode="auto">
          <a:xfrm>
            <a:off x="8885753" y="222249"/>
            <a:ext cx="3082989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4800"/>
              <a:t>Введение</a:t>
            </a:r>
            <a:endParaRPr/>
          </a:p>
        </p:txBody>
      </p:sp>
      <p:sp>
        <p:nvSpPr>
          <p:cNvPr id="612643544" name="TextBox 612643543"/>
          <p:cNvSpPr txBox="1"/>
          <p:nvPr/>
        </p:nvSpPr>
        <p:spPr bwMode="auto">
          <a:xfrm>
            <a:off x="144498" y="1096368"/>
            <a:ext cx="5825579" cy="53865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710"/>
              </a:spcAft>
            </a:pPr>
            <a:r>
              <a:rPr lang="ru-RU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Психоэмоциональное самочувствие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также влияет на качество жизни. Во время стресса происходит абсолютный гормональный взрыв: выброс адреналина и кортизола, в ответ снижаются «полезные» функции организма. Существует прямая связь между эмоциональным состоянием и такими недугами, как сахарный диабет, дисфункция репродуктивной системы, сердечно-сосудистые заболевания, различные зависимости. </a:t>
            </a:r>
            <a:endParaRPr lang="ru-RU" sz="22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81154547" name="TextBox 781154546"/>
          <p:cNvSpPr txBox="1"/>
          <p:nvPr/>
        </p:nvSpPr>
        <p:spPr bwMode="auto">
          <a:xfrm>
            <a:off x="6221924" y="1086209"/>
            <a:ext cx="5570398" cy="352821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710"/>
              </a:spcAft>
            </a:pPr>
            <a:r>
              <a:rPr lang="ru-RU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Правильное (рациональное) питание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это особо важный элемент жизни. </a:t>
            </a:r>
            <a:endParaRPr lang="ru-RU" sz="22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710"/>
              </a:spcAft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Питание должно быть полноценным и сбалансированным, нужно исключить еду «быстрого приготовления» с пищевыми добавками, усилителями вкуса и подсластителями.</a:t>
            </a:r>
            <a:endParaRPr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1098721" name="image3.png"/>
          <p:cNvPicPr/>
          <p:nvPr/>
        </p:nvPicPr>
        <p:blipFill>
          <a:blip r:embed="rId3"/>
          <a:stretch/>
        </p:blipFill>
        <p:spPr bwMode="auto">
          <a:xfrm>
            <a:off x="144499" y="222249"/>
            <a:ext cx="2724149" cy="7429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9511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5453687" name="TextBox 875453686"/>
          <p:cNvSpPr txBox="1"/>
          <p:nvPr/>
        </p:nvSpPr>
        <p:spPr bwMode="auto">
          <a:xfrm>
            <a:off x="8885753" y="222249"/>
            <a:ext cx="3082989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4800"/>
              <a:t>Введение</a:t>
            </a:r>
            <a:endParaRPr/>
          </a:p>
        </p:txBody>
      </p:sp>
      <p:sp>
        <p:nvSpPr>
          <p:cNvPr id="612643544" name="TextBox 612643543"/>
          <p:cNvSpPr txBox="1"/>
          <p:nvPr/>
        </p:nvSpPr>
        <p:spPr bwMode="auto">
          <a:xfrm>
            <a:off x="270421" y="1025290"/>
            <a:ext cx="11565979" cy="24650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710"/>
              </a:spcAft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Сбалансированное питание человека – это продуманный рацион, который предполагает поступление в организм белков, жиров, углеводов, жирных кислот, аминокислот и витаминов в правильном соотношении с учетом индивидуальных потребностей, в противном случае,  наступит истощение и нарушение внутренних процессов, появится риск  серьезных проблем со здоровьем.                          </a:t>
            </a:r>
            <a:r>
              <a:rPr lang="ru-RU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Важно не только количество пищи, но и её качество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! </a:t>
            </a:r>
            <a:endParaRPr lang="ru-RU" sz="22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21098721" name="image3.png"/>
          <p:cNvPicPr/>
          <p:nvPr/>
        </p:nvPicPr>
        <p:blipFill>
          <a:blip r:embed="rId3"/>
          <a:stretch/>
        </p:blipFill>
        <p:spPr bwMode="auto">
          <a:xfrm>
            <a:off x="144499" y="222249"/>
            <a:ext cx="2724149" cy="742950"/>
          </a:xfrm>
          <a:prstGeom prst="rect">
            <a:avLst/>
          </a:prstGeom>
          <a:ln/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607720-24D7-46D8-B5D7-E55DC4FBF35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430" y="3609893"/>
            <a:ext cx="5570398" cy="300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40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9779180" name="TextBox 1349779179"/>
          <p:cNvSpPr txBox="1"/>
          <p:nvPr/>
        </p:nvSpPr>
        <p:spPr bwMode="auto">
          <a:xfrm>
            <a:off x="7732749" y="222248"/>
            <a:ext cx="4178612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4800"/>
              <a:t>Цель работы</a:t>
            </a:r>
            <a:endParaRPr/>
          </a:p>
        </p:txBody>
      </p:sp>
      <p:sp>
        <p:nvSpPr>
          <p:cNvPr id="1211118479" name="TextBox 1211118478"/>
          <p:cNvSpPr txBox="1"/>
          <p:nvPr/>
        </p:nvSpPr>
        <p:spPr bwMode="auto">
          <a:xfrm>
            <a:off x="608048" y="2878179"/>
            <a:ext cx="11177800" cy="24650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Целью данной работы является построение архитектуры данных и разработка рекомендацией по здоровому питанию на основе анализа данных о составе различных продуктов питания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Noto Sans Devanagari Medium"/>
                <a:cs typeface="Times New Roman" panose="02020603050405020304" pitchFamily="18" charset="0"/>
              </a:rPr>
              <a:t>. С помощью методов анализа данных и машинного обучения планируется выявить ключевые закономерности в свойствах продуктов и определить оптимальные комбинации для достижения сбалансированного рациона.</a:t>
            </a:r>
          </a:p>
        </p:txBody>
      </p:sp>
      <p:pic>
        <p:nvPicPr>
          <p:cNvPr id="447259719" name="image3.png"/>
          <p:cNvPicPr/>
          <p:nvPr/>
        </p:nvPicPr>
        <p:blipFill>
          <a:blip r:embed="rId3"/>
          <a:stretch/>
        </p:blipFill>
        <p:spPr bwMode="auto">
          <a:xfrm>
            <a:off x="193673" y="222248"/>
            <a:ext cx="2724149" cy="742950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0865845" name="TextBox 850865844"/>
          <p:cNvSpPr txBox="1"/>
          <p:nvPr/>
        </p:nvSpPr>
        <p:spPr bwMode="auto">
          <a:xfrm>
            <a:off x="6240499" y="222248"/>
            <a:ext cx="5735442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4800"/>
              <a:t>Постановка задач</a:t>
            </a:r>
            <a:endParaRPr/>
          </a:p>
        </p:txBody>
      </p:sp>
      <p:sp>
        <p:nvSpPr>
          <p:cNvPr id="136335585" name="TextBox 136335584"/>
          <p:cNvSpPr txBox="1"/>
          <p:nvPr/>
        </p:nvSpPr>
        <p:spPr bwMode="auto">
          <a:xfrm>
            <a:off x="721591" y="2617194"/>
            <a:ext cx="10749535" cy="342377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327936" indent="-327936" algn="just">
              <a:lnSpc>
                <a:spcPct val="150000"/>
              </a:lnSpc>
              <a:spcAft>
                <a:spcPts val="708"/>
              </a:spcAft>
              <a:buAutoNum type="arabicPeriod"/>
              <a:defRPr/>
            </a:pPr>
            <a:r>
              <a:rPr sz="26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Noto Sans Devanagari Medium"/>
                <a:ea typeface="Noto Sans Devanagari Medium"/>
                <a:cs typeface="Noto Sans Devanagari Medium"/>
              </a:rPr>
              <a:t>Провести</a:t>
            </a:r>
            <a:r>
              <a:rPr sz="2600" dirty="0">
                <a:solidFill>
                  <a:schemeClr val="tx1">
                    <a:lumMod val="90000"/>
                    <a:lumOff val="5000"/>
                  </a:schemeClr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6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Noto Sans Devanagari Medium"/>
                <a:ea typeface="Noto Sans Devanagari Medium"/>
                <a:cs typeface="Noto Sans Devanagari Medium"/>
              </a:rPr>
              <a:t>сбор</a:t>
            </a:r>
            <a:r>
              <a:rPr sz="2600" dirty="0">
                <a:solidFill>
                  <a:schemeClr val="tx1">
                    <a:lumMod val="90000"/>
                    <a:lumOff val="5000"/>
                  </a:schemeClr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6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Noto Sans Devanagari Medium"/>
                <a:ea typeface="Noto Sans Devanagari Medium"/>
                <a:cs typeface="Noto Sans Devanagari Medium"/>
              </a:rPr>
              <a:t>данных</a:t>
            </a:r>
            <a:endParaRPr dirty="0"/>
          </a:p>
          <a:p>
            <a:pPr marL="327936" indent="-327936" algn="just">
              <a:lnSpc>
                <a:spcPct val="150000"/>
              </a:lnSpc>
              <a:spcAft>
                <a:spcPts val="708"/>
              </a:spcAft>
              <a:buAutoNum type="arabicPeriod"/>
              <a:defRPr/>
            </a:pPr>
            <a:r>
              <a:rPr sz="26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Noto Sans Devanagari Medium"/>
                <a:ea typeface="Noto Sans Devanagari Medium"/>
                <a:cs typeface="Noto Sans Devanagari Medium"/>
              </a:rPr>
              <a:t>Обработать</a:t>
            </a:r>
            <a:r>
              <a:rPr sz="2600" dirty="0">
                <a:solidFill>
                  <a:schemeClr val="tx1">
                    <a:lumMod val="90000"/>
                    <a:lumOff val="5000"/>
                  </a:schemeClr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6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Noto Sans Devanagari Medium"/>
                <a:ea typeface="Noto Sans Devanagari Medium"/>
                <a:cs typeface="Noto Sans Devanagari Medium"/>
              </a:rPr>
              <a:t>полученные</a:t>
            </a:r>
            <a:r>
              <a:rPr sz="2600" dirty="0">
                <a:solidFill>
                  <a:schemeClr val="tx1">
                    <a:lumMod val="90000"/>
                    <a:lumOff val="5000"/>
                  </a:schemeClr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6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Noto Sans Devanagari Medium"/>
                <a:ea typeface="Noto Sans Devanagari Medium"/>
                <a:cs typeface="Noto Sans Devanagari Medium"/>
              </a:rPr>
              <a:t>данные</a:t>
            </a:r>
            <a:r>
              <a:rPr sz="2600" dirty="0">
                <a:solidFill>
                  <a:schemeClr val="tx1">
                    <a:lumMod val="90000"/>
                    <a:lumOff val="5000"/>
                  </a:schemeClr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endParaRPr dirty="0"/>
          </a:p>
          <a:p>
            <a:pPr marL="327936" indent="-327936" algn="just">
              <a:lnSpc>
                <a:spcPct val="150000"/>
              </a:lnSpc>
              <a:spcAft>
                <a:spcPts val="708"/>
              </a:spcAft>
              <a:buAutoNum type="arabicPeriod"/>
              <a:defRPr/>
            </a:pPr>
            <a:r>
              <a:rPr sz="26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Noto Sans Devanagari Medium"/>
                <a:ea typeface="Noto Sans Devanagari Medium"/>
                <a:cs typeface="Noto Sans Devanagari Medium"/>
              </a:rPr>
              <a:t>Применить</a:t>
            </a:r>
            <a:r>
              <a:rPr sz="2600" dirty="0">
                <a:solidFill>
                  <a:schemeClr val="tx1">
                    <a:lumMod val="90000"/>
                    <a:lumOff val="5000"/>
                  </a:schemeClr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6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Noto Sans Devanagari Medium"/>
                <a:ea typeface="Noto Sans Devanagari Medium"/>
                <a:cs typeface="Noto Sans Devanagari Medium"/>
              </a:rPr>
              <a:t>методы</a:t>
            </a:r>
            <a:r>
              <a:rPr sz="2600" dirty="0">
                <a:solidFill>
                  <a:schemeClr val="tx1">
                    <a:lumMod val="90000"/>
                    <a:lumOff val="5000"/>
                  </a:schemeClr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6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Noto Sans Devanagari Medium"/>
                <a:ea typeface="Noto Sans Devanagari Medium"/>
                <a:cs typeface="Noto Sans Devanagari Medium"/>
              </a:rPr>
              <a:t>машинного</a:t>
            </a:r>
            <a:r>
              <a:rPr sz="2600" dirty="0">
                <a:solidFill>
                  <a:schemeClr val="tx1">
                    <a:lumMod val="90000"/>
                    <a:lumOff val="5000"/>
                  </a:schemeClr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6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Noto Sans Devanagari Medium"/>
                <a:ea typeface="Noto Sans Devanagari Medium"/>
                <a:cs typeface="Noto Sans Devanagari Medium"/>
              </a:rPr>
              <a:t>обучения</a:t>
            </a:r>
            <a:endParaRPr dirty="0"/>
          </a:p>
          <a:p>
            <a:pPr marL="327936" indent="-327936" algn="just">
              <a:lnSpc>
                <a:spcPct val="150000"/>
              </a:lnSpc>
              <a:spcAft>
                <a:spcPts val="708"/>
              </a:spcAft>
              <a:buAutoNum type="arabicPeriod"/>
              <a:defRPr/>
            </a:pPr>
            <a:r>
              <a:rPr sz="26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Noto Sans Devanagari Medium"/>
                <a:ea typeface="Noto Sans Devanagari Medium"/>
                <a:cs typeface="Noto Sans Devanagari Medium"/>
              </a:rPr>
              <a:t>Сохранить</a:t>
            </a:r>
            <a:r>
              <a:rPr sz="2600" dirty="0">
                <a:solidFill>
                  <a:schemeClr val="tx1">
                    <a:lumMod val="90000"/>
                    <a:lumOff val="5000"/>
                  </a:schemeClr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6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Noto Sans Devanagari Medium"/>
                <a:ea typeface="Noto Sans Devanagari Medium"/>
                <a:cs typeface="Noto Sans Devanagari Medium"/>
              </a:rPr>
              <a:t>полученную</a:t>
            </a:r>
            <a:r>
              <a:rPr sz="2600" dirty="0">
                <a:solidFill>
                  <a:schemeClr val="tx1">
                    <a:lumMod val="90000"/>
                    <a:lumOff val="5000"/>
                  </a:schemeClr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600" dirty="0" err="1">
                <a:solidFill>
                  <a:schemeClr val="tx1">
                    <a:lumMod val="90000"/>
                    <a:lumOff val="5000"/>
                  </a:schemeClr>
                </a:solidFill>
                <a:latin typeface="Noto Sans Devanagari Medium"/>
                <a:ea typeface="Noto Sans Devanagari Medium"/>
                <a:cs typeface="Noto Sans Devanagari Medium"/>
              </a:rPr>
              <a:t>модель</a:t>
            </a:r>
            <a:r>
              <a:rPr lang="ru-RU" sz="2600" dirty="0">
                <a:solidFill>
                  <a:schemeClr val="tx1">
                    <a:lumMod val="90000"/>
                    <a:lumOff val="5000"/>
                  </a:schemeClr>
                </a:solidFill>
                <a:latin typeface="Noto Sans Devanagari Medium"/>
                <a:ea typeface="Noto Sans Devanagari Medium"/>
                <a:cs typeface="Noto Sans Devanagari Medium"/>
              </a:rPr>
              <a:t> данных</a:t>
            </a:r>
            <a:endParaRPr dirty="0"/>
          </a:p>
          <a:p>
            <a:pPr marL="327936" indent="-327936" algn="just">
              <a:lnSpc>
                <a:spcPct val="150000"/>
              </a:lnSpc>
              <a:spcAft>
                <a:spcPts val="708"/>
              </a:spcAft>
              <a:buAutoNum type="arabicPeriod"/>
              <a:defRPr/>
            </a:pPr>
            <a:r>
              <a:rPr lang="ru-RU" sz="2600" dirty="0">
                <a:solidFill>
                  <a:schemeClr val="tx1">
                    <a:lumMod val="90000"/>
                    <a:lumOff val="5000"/>
                  </a:schemeClr>
                </a:solidFill>
                <a:latin typeface="Noto Sans Devanagari Medium"/>
                <a:ea typeface="Noto Sans Devanagari Medium"/>
                <a:cs typeface="Noto Sans Devanagari Medium"/>
              </a:rPr>
              <a:t>Изучить</a:t>
            </a:r>
            <a:r>
              <a:rPr sz="2600" dirty="0">
                <a:solidFill>
                  <a:schemeClr val="tx1">
                    <a:lumMod val="90000"/>
                    <a:lumOff val="5000"/>
                  </a:schemeClr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lang="ru-RU" sz="2600" dirty="0">
                <a:solidFill>
                  <a:schemeClr val="tx1">
                    <a:lumMod val="90000"/>
                    <a:lumOff val="5000"/>
                  </a:schemeClr>
                </a:solidFill>
                <a:latin typeface="Noto Sans Devanagari Medium"/>
                <a:ea typeface="Noto Sans Devanagari Medium"/>
                <a:cs typeface="Noto Sans Devanagari Medium"/>
              </a:rPr>
              <a:t>результаты исследования</a:t>
            </a:r>
            <a:endParaRPr sz="2600" dirty="0">
              <a:solidFill>
                <a:schemeClr val="tx1">
                  <a:lumMod val="90000"/>
                  <a:lumOff val="5000"/>
                </a:schemeClr>
              </a:solidFill>
              <a:latin typeface="Noto Sans Devanagari Medium"/>
              <a:cs typeface="Noto Sans Devanagari Medium"/>
            </a:endParaRPr>
          </a:p>
        </p:txBody>
      </p:sp>
      <p:pic>
        <p:nvPicPr>
          <p:cNvPr id="1261391020" name="image3.png"/>
          <p:cNvPicPr/>
          <p:nvPr/>
        </p:nvPicPr>
        <p:blipFill>
          <a:blip r:embed="rId3"/>
          <a:stretch/>
        </p:blipFill>
        <p:spPr bwMode="auto">
          <a:xfrm>
            <a:off x="320673" y="256718"/>
            <a:ext cx="2724149" cy="742950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6388394" name="TextBox 1096388393"/>
          <p:cNvSpPr txBox="1"/>
          <p:nvPr/>
        </p:nvSpPr>
        <p:spPr bwMode="auto">
          <a:xfrm>
            <a:off x="6240499" y="222248"/>
            <a:ext cx="5741922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4800"/>
              <a:t>Разведочный анализ</a:t>
            </a:r>
            <a:endParaRPr/>
          </a:p>
        </p:txBody>
      </p:sp>
      <p:sp>
        <p:nvSpPr>
          <p:cNvPr id="567900080" name="TextBox 567900079"/>
          <p:cNvSpPr txBox="1"/>
          <p:nvPr/>
        </p:nvSpPr>
        <p:spPr bwMode="auto">
          <a:xfrm>
            <a:off x="229466" y="2188569"/>
            <a:ext cx="11758356" cy="388061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just">
              <a:defRPr/>
            </a:pPr>
            <a:r>
              <a:rPr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Исходный</a:t>
            </a:r>
            <a:r>
              <a:rPr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датасет</a:t>
            </a:r>
            <a:r>
              <a:rPr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lang="ru-RU"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формируется на основе </a:t>
            </a:r>
            <a:r>
              <a:rPr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базы</a:t>
            </a:r>
            <a:r>
              <a:rPr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данных</a:t>
            </a:r>
            <a:r>
              <a:rPr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lang="ru-RU"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сайта </a:t>
            </a:r>
            <a:r>
              <a:rPr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FoodData</a:t>
            </a:r>
            <a:r>
              <a:rPr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Central,  </a:t>
            </a:r>
            <a:r>
              <a:rPr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котор</a:t>
            </a:r>
            <a:r>
              <a:rPr lang="ru-RU"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ая</a:t>
            </a:r>
            <a:r>
              <a:rPr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содерж</a:t>
            </a:r>
            <a:r>
              <a:rPr lang="ru-RU"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и</a:t>
            </a:r>
            <a:r>
              <a:rPr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т </a:t>
            </a:r>
            <a:r>
              <a:rPr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большое</a:t>
            </a:r>
            <a:r>
              <a:rPr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количество</a:t>
            </a:r>
            <a:r>
              <a:rPr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ошибочных</a:t>
            </a:r>
            <a:r>
              <a:rPr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данных</a:t>
            </a:r>
            <a:r>
              <a:rPr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, </a:t>
            </a:r>
            <a:r>
              <a:rPr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которые</a:t>
            </a:r>
            <a:r>
              <a:rPr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были</a:t>
            </a:r>
            <a:r>
              <a:rPr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выявлены</a:t>
            </a:r>
            <a:r>
              <a:rPr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при</a:t>
            </a:r>
            <a:r>
              <a:rPr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первоначальном</a:t>
            </a:r>
            <a:r>
              <a:rPr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разведочном</a:t>
            </a:r>
            <a:r>
              <a:rPr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анализе</a:t>
            </a:r>
            <a:r>
              <a:rPr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.</a:t>
            </a:r>
            <a:endParaRPr dirty="0"/>
          </a:p>
          <a:p>
            <a:pPr algn="just">
              <a:defRPr/>
            </a:pPr>
            <a:endParaRPr sz="2200" dirty="0">
              <a:solidFill>
                <a:schemeClr val="tx1"/>
              </a:solidFill>
              <a:latin typeface="Noto Sans Devanagari Medium"/>
              <a:cs typeface="Noto Sans Devanagari Medium"/>
            </a:endParaRPr>
          </a:p>
          <a:p>
            <a:pPr algn="just">
              <a:defRPr/>
            </a:pPr>
            <a:r>
              <a:rPr lang="ru-RU" sz="2200" b="0" i="0" u="none" strike="noStrike" cap="none" spc="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В ходе предварительной обработки все пропуски были заполнены нулями. Данное решение обусловлено тем, что оно могло упростить анализ и дальнейшую обработку данных, так как пропуски свидетельствуют об отсутствии информации о составе продукта.</a:t>
            </a:r>
            <a:endParaRPr dirty="0"/>
          </a:p>
          <a:p>
            <a:pPr algn="just">
              <a:defRPr/>
            </a:pPr>
            <a:endParaRPr sz="2200" b="0" i="0" u="none" strike="noStrike" cap="none" spc="0" dirty="0">
              <a:solidFill>
                <a:schemeClr val="tx1"/>
              </a:solidFill>
              <a:latin typeface="Noto Sans Devanagari Medium"/>
              <a:cs typeface="Noto Sans Devanagari Medium"/>
            </a:endParaRPr>
          </a:p>
          <a:p>
            <a:pPr algn="just">
              <a:defRPr/>
            </a:pPr>
            <a:r>
              <a:rPr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Для</a:t>
            </a:r>
            <a:r>
              <a:rPr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исключения</a:t>
            </a:r>
            <a:r>
              <a:rPr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из</a:t>
            </a:r>
            <a:r>
              <a:rPr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анализа</a:t>
            </a:r>
            <a:r>
              <a:rPr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данных</a:t>
            </a:r>
            <a:r>
              <a:rPr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, </a:t>
            </a:r>
            <a:r>
              <a:rPr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которые</a:t>
            </a:r>
            <a:r>
              <a:rPr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могли</a:t>
            </a:r>
            <a:r>
              <a:rPr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сыграть</a:t>
            </a:r>
            <a:r>
              <a:rPr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отрицательную</a:t>
            </a:r>
            <a:r>
              <a:rPr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роль</a:t>
            </a:r>
            <a:r>
              <a:rPr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в </a:t>
            </a:r>
            <a:r>
              <a:rPr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обучении</a:t>
            </a:r>
            <a:r>
              <a:rPr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модели</a:t>
            </a:r>
            <a:r>
              <a:rPr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, </a:t>
            </a:r>
            <a:r>
              <a:rPr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был</a:t>
            </a:r>
            <a:r>
              <a:rPr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проделан</a:t>
            </a:r>
            <a:r>
              <a:rPr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шаг</a:t>
            </a:r>
            <a:r>
              <a:rPr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с </a:t>
            </a:r>
            <a:r>
              <a:rPr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фильтрацией</a:t>
            </a:r>
            <a:r>
              <a:rPr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: </a:t>
            </a:r>
            <a:r>
              <a:rPr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удаление</a:t>
            </a:r>
            <a:r>
              <a:rPr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строк</a:t>
            </a:r>
            <a:r>
              <a:rPr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, </a:t>
            </a:r>
            <a:r>
              <a:rPr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которые</a:t>
            </a:r>
            <a:r>
              <a:rPr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содержат</a:t>
            </a:r>
            <a:r>
              <a:rPr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большое</a:t>
            </a:r>
            <a:r>
              <a:rPr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количество</a:t>
            </a:r>
            <a:r>
              <a:rPr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показателей</a:t>
            </a:r>
            <a:r>
              <a:rPr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с </a:t>
            </a:r>
            <a:r>
              <a:rPr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нулевыми</a:t>
            </a:r>
            <a:r>
              <a:rPr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 </a:t>
            </a:r>
            <a:r>
              <a:rPr sz="2200" dirty="0" err="1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значениями</a:t>
            </a:r>
            <a:r>
              <a:rPr sz="2200" dirty="0">
                <a:solidFill>
                  <a:schemeClr val="tx1"/>
                </a:solidFill>
                <a:latin typeface="Noto Sans Devanagari Medium"/>
                <a:ea typeface="Noto Sans Devanagari Medium"/>
                <a:cs typeface="Noto Sans Devanagari Medium"/>
              </a:rPr>
              <a:t>.</a:t>
            </a:r>
            <a:endParaRPr dirty="0">
              <a:latin typeface="Noto Sans Devanagari Medium"/>
              <a:cs typeface="Noto Sans Devanagari Medium"/>
            </a:endParaRPr>
          </a:p>
        </p:txBody>
      </p:sp>
      <p:pic>
        <p:nvPicPr>
          <p:cNvPr id="141768377" name="image3.png"/>
          <p:cNvPicPr/>
          <p:nvPr/>
        </p:nvPicPr>
        <p:blipFill>
          <a:blip r:embed="rId3"/>
          <a:stretch/>
        </p:blipFill>
        <p:spPr bwMode="auto">
          <a:xfrm>
            <a:off x="320673" y="256718"/>
            <a:ext cx="2724149" cy="742950"/>
          </a:xfrm>
          <a:prstGeom prst="rect">
            <a:avLst/>
          </a:prstGeom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r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1126</Words>
  <Application>Microsoft Office PowerPoint</Application>
  <DocSecurity>0</DocSecurity>
  <PresentationFormat>Широкоэкранный</PresentationFormat>
  <Paragraphs>116</Paragraphs>
  <Slides>23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Noto Sans Devanagari Medium</vt:lpstr>
      <vt:lpstr>Times New Roman</vt:lpstr>
      <vt:lpstr>Office Theme</vt:lpstr>
      <vt:lpstr>Corner</vt:lpstr>
      <vt:lpstr>Turtle</vt:lpstr>
      <vt:lpstr>Official</vt:lpstr>
      <vt:lpstr>Архитектура данных здорового питания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данных здорового питания</dc:title>
  <dc:subject/>
  <dc:creator/>
  <cp:keywords/>
  <dc:description/>
  <cp:lastModifiedBy>Asus</cp:lastModifiedBy>
  <cp:revision>31</cp:revision>
  <dcterms:modified xsi:type="dcterms:W3CDTF">2024-10-04T13:49:50Z</dcterms:modified>
  <cp:category/>
  <dc:identifier/>
  <cp:contentStatus/>
  <dc:language/>
  <cp:version/>
</cp:coreProperties>
</file>