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D386D-FD8E-0118-15AA-E131383DD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2D3661-24EB-532A-A91E-BEE97E678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1C0EA-5402-0223-15B0-47C6E02F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7D1F63-FB5C-6FDF-C911-21557A70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7C345-87A0-7957-D154-AEF0B926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44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6135F-AE1B-E575-D8DB-EF734BBE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8DEE2C-B23D-E67B-26D7-D970C2D6F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5BD181-9055-1F0A-5215-04361B1B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64E93-03CC-12E8-6FC9-3F79BA54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816C0F-9C9D-0E07-BB27-D7143F8E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69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4516D2-D6E6-97C0-C1B8-7A19AAF6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9ABCE-8B57-8D4A-0E07-94B11834B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FEB01-6827-59AA-F24D-3B7B22BC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D146C-AAD3-095C-B718-BE11B6CD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C183E-DB16-A67B-A44A-9DC1C667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95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6639F-C1D9-C945-7399-60D8E30B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8098FB-98EF-3B20-AB75-A3800D67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4DDA2-9F0B-D06D-3369-88C3DC2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32FAFA-510B-1BC5-124E-5DD004DB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67471E-006E-DF8F-662D-A2DC6914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2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12634-882A-D78E-86C6-879BCFFC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B6817F-2CDF-84CC-5E4F-14BFBFE9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89D2B-44C1-0665-47E3-10A85B81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81128-79E7-2CF6-2AE2-ED1E8020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E9D90-08C4-CE82-171F-B9068C3A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8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B00DC-CE55-101F-4CE6-BA53B294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31B8DF-2257-86D0-F25D-688A52969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084912-9CC6-0333-2DFE-556DA6D4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8B460E-3159-D921-7509-C6D5F071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09BD9A-E4B7-ECF0-CDA0-F6CF5485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79FAF5-E03F-369B-3889-57158CBC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0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6EC54-4068-43CB-B1AA-5AA6D956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A1A9DC-8ADB-0551-B68A-B9E3B5A1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3CAEDD-4085-B492-2777-1541C16AC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2532F01-A06E-7B4D-4806-C22E836D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2FD32C-58D9-54EB-9601-4992757A3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5BAAB5-7A63-3FBC-D92A-F6D49654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2CF3D2-118B-B15E-8688-6E912681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E65327-1E34-671F-47B4-EC110A35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3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C1024-C591-E493-65EF-4F0FE056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3C2BD-72F5-72A0-63FA-1C17605F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037FF2-C622-0CFA-3187-9658B01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6DB417-2F81-D835-EAD1-1F307DD3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1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FA631D-98A0-6601-F14D-B407F805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10D5F7-6A1F-FD5F-4E2B-AAFBF711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355E6B-5DE3-2062-E8A4-667CF1E4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51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08885-16CA-0B29-56CC-DDA9CFCE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18569-4E24-8149-EC0A-77524F0D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B96365-31F1-9FCC-AD07-B885CE37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0A9F34-DEE8-51D1-4471-8F69421D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F9621F-2F6D-4A5D-703F-C53DAAA7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8A6B0F-345A-0DA3-D869-6F16635F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0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07A8F-236D-20DE-1375-8F707045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17204C-45DA-1DC8-2C4C-E6C36403A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9EE7A6-206D-8B02-6A55-52122DB3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444F7E-3647-448B-834C-5108512D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163655-1DF3-634D-A13F-84ADB95C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04E6A6-0C96-F9CE-F7FB-752BA76B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1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41D49-9973-EFD1-8F11-BB151472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3FB2E7-4168-CCD2-7020-E4AC4FF5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A37DE-A169-B0DB-2E4A-ECE07D72C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2261-8170-4346-9451-C49CE81368C4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C9B36-3986-514E-42C0-ABE3306A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B5AAD-FDA9-DC3C-FF0D-2798ED9C5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3C005-64AB-214A-A847-DA89BADD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0662B-E613-4CA4-16D2-8292CC96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sz="3200" dirty="0">
                <a:effectLst/>
                <a:latin typeface="Gulliver"/>
              </a:rPr>
              <a:t>Time series modeling and forecasting based on a Markov chain with changing transition matrices </a:t>
            </a:r>
            <a:endParaRPr lang="ru-RU" sz="8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284D91-ABF0-FD47-6D2E-3C5A6668C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1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E93A-4097-6433-D07A-9502EF00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55046-78BC-4000-498F-5FDD9E40BBFD}"/>
              </a:ext>
            </a:extLst>
          </p:cNvPr>
          <p:cNvSpPr txBox="1"/>
          <p:nvPr/>
        </p:nvSpPr>
        <p:spPr>
          <a:xfrm>
            <a:off x="956930" y="1616149"/>
            <a:ext cx="106538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Subject: </a:t>
            </a:r>
            <a:r>
              <a:rPr lang="en" sz="2400" dirty="0">
                <a:effectLst/>
                <a:latin typeface="Gulliver"/>
              </a:rPr>
              <a:t>prediction in a financial time series based on a model in the form of Markov chains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Optimization aim: </a:t>
            </a:r>
            <a:r>
              <a:rPr lang="en" sz="2400" dirty="0">
                <a:effectLst/>
                <a:latin typeface="Gulliver"/>
              </a:rPr>
              <a:t>finding the best window length, the number of windows and the number of intervals is to increase the predictive efficiency of the transition matrices </a:t>
            </a:r>
          </a:p>
          <a:p>
            <a:endParaRPr lang="en" sz="2400" dirty="0">
              <a:latin typeface="Gulliver"/>
            </a:endParaRPr>
          </a:p>
          <a:p>
            <a:r>
              <a:rPr lang="en-US" sz="2400" dirty="0">
                <a:latin typeface="Gulliver"/>
              </a:rPr>
              <a:t>State: we should cluster time series in some uniformly distributed states and then predict the next state by Markov Chain</a:t>
            </a:r>
            <a:endParaRPr lang="ru-RU" sz="2400" dirty="0">
              <a:latin typeface="Gulliver"/>
            </a:endParaRPr>
          </a:p>
          <a:p>
            <a:endParaRPr lang="ru-RU" sz="2400" dirty="0">
              <a:latin typeface="Gulliver"/>
            </a:endParaRPr>
          </a:p>
          <a:p>
            <a:r>
              <a:rPr lang="en" sz="2400" dirty="0">
                <a:latin typeface="Gulliver"/>
              </a:rPr>
              <a:t>Trading</a:t>
            </a:r>
            <a:r>
              <a:rPr lang="ru-RU" sz="2400" dirty="0">
                <a:latin typeface="Gulliver"/>
              </a:rPr>
              <a:t>: </a:t>
            </a:r>
            <a:r>
              <a:rPr lang="en-US" sz="2400" dirty="0">
                <a:latin typeface="Gulliver"/>
              </a:rPr>
              <a:t>we should open long position for asset when the probability of the higher state is more, according to the Markov predictions, than the lower state. Vice versa – if this probability is less, we should open the short position</a:t>
            </a:r>
            <a:endParaRPr lang="en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2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E93A-4097-6433-D07A-9502EF00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Markov Chains work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55046-78BC-4000-498F-5FDD9E40BBFD}"/>
              </a:ext>
            </a:extLst>
          </p:cNvPr>
          <p:cNvSpPr txBox="1"/>
          <p:nvPr/>
        </p:nvSpPr>
        <p:spPr>
          <a:xfrm>
            <a:off x="956930" y="1616149"/>
            <a:ext cx="10653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some states and want to predict next state according to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Principle: probability of the next state depends ONLY on the current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We should form transition matrices like that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C8C349-0D03-015E-A4CD-64B42793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449216"/>
            <a:ext cx="4093468" cy="2936243"/>
          </a:xfrm>
          <a:prstGeom prst="rect">
            <a:avLst/>
          </a:prstGeom>
        </p:spPr>
      </p:pic>
      <p:pic>
        <p:nvPicPr>
          <p:cNvPr id="8" name="Рисунок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D8A2B09-7FB5-7A81-2812-C693D835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27" y="3487525"/>
            <a:ext cx="8469273" cy="28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E93A-4097-6433-D07A-9502EF00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188" y="253980"/>
            <a:ext cx="10515600" cy="1325563"/>
          </a:xfrm>
        </p:spPr>
        <p:txBody>
          <a:bodyPr/>
          <a:lstStyle/>
          <a:p>
            <a:r>
              <a:rPr lang="en-US" dirty="0"/>
              <a:t>Objects and graphs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55046-78BC-4000-498F-5FDD9E40BBFD}"/>
              </a:ext>
            </a:extLst>
          </p:cNvPr>
          <p:cNvSpPr txBox="1"/>
          <p:nvPr/>
        </p:nvSpPr>
        <p:spPr>
          <a:xfrm>
            <a:off x="339188" y="1997002"/>
            <a:ext cx="49530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main task is to determine number of windows, states and candles and then predict next states and realize trading strategy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sz="2000" dirty="0">
                <a:effectLst/>
                <a:latin typeface="Gulliver"/>
              </a:rPr>
              <a:t>Let the process be in the state </a:t>
            </a:r>
            <a:r>
              <a:rPr lang="en" sz="2000" i="1" dirty="0">
                <a:effectLst/>
                <a:latin typeface="Gulliver"/>
              </a:rPr>
              <a:t>Si |q(t), </a:t>
            </a:r>
            <a:r>
              <a:rPr lang="en" sz="2000" dirty="0">
                <a:effectLst/>
                <a:latin typeface="Gulliver"/>
              </a:rPr>
              <a:t>then in the state </a:t>
            </a:r>
            <a:r>
              <a:rPr lang="en" sz="2000" i="1" dirty="0" err="1">
                <a:effectLst/>
                <a:latin typeface="Gulliver"/>
              </a:rPr>
              <a:t>Sk</a:t>
            </a:r>
            <a:r>
              <a:rPr lang="en" sz="2000" i="1" dirty="0">
                <a:effectLst/>
                <a:latin typeface="Gulliver"/>
              </a:rPr>
              <a:t> |q( t </a:t>
            </a:r>
            <a:r>
              <a:rPr lang="en" sz="2000" dirty="0">
                <a:effectLst/>
                <a:latin typeface="MTSY"/>
              </a:rPr>
              <a:t>+ </a:t>
            </a:r>
            <a:r>
              <a:rPr lang="en" sz="2000" i="1" dirty="0">
                <a:effectLst/>
                <a:latin typeface="Gulliver"/>
              </a:rPr>
              <a:t>1) </a:t>
            </a:r>
            <a:r>
              <a:rPr lang="en" sz="2000" dirty="0">
                <a:effectLst/>
                <a:latin typeface="Gulliver"/>
              </a:rPr>
              <a:t>. We are interested in the probability of achieving "neighbor- </a:t>
            </a:r>
            <a:r>
              <a:rPr lang="en" sz="2000" dirty="0" err="1">
                <a:effectLst/>
                <a:latin typeface="Gulliver"/>
              </a:rPr>
              <a:t>ing</a:t>
            </a:r>
            <a:r>
              <a:rPr lang="en" sz="2000" dirty="0">
                <a:effectLst/>
                <a:latin typeface="Gulliver"/>
              </a:rPr>
              <a:t>" states </a:t>
            </a:r>
            <a:r>
              <a:rPr lang="en" sz="2000" i="1" dirty="0">
                <a:effectLst/>
                <a:latin typeface="Gulliver"/>
              </a:rPr>
              <a:t>Si-1 | q(t </a:t>
            </a:r>
            <a:r>
              <a:rPr lang="en" sz="2000" dirty="0">
                <a:effectLst/>
                <a:latin typeface="MTSY"/>
              </a:rPr>
              <a:t>+ </a:t>
            </a:r>
            <a:r>
              <a:rPr lang="en" sz="2000" i="1" dirty="0">
                <a:effectLst/>
                <a:latin typeface="Gulliver"/>
              </a:rPr>
              <a:t>1) </a:t>
            </a:r>
            <a:r>
              <a:rPr lang="en" sz="2000" dirty="0">
                <a:effectLst/>
                <a:latin typeface="Gulliver"/>
              </a:rPr>
              <a:t>and </a:t>
            </a:r>
            <a:r>
              <a:rPr lang="en" sz="2000" i="1" dirty="0">
                <a:effectLst/>
                <a:latin typeface="Gulliver"/>
              </a:rPr>
              <a:t>Si</a:t>
            </a:r>
            <a:r>
              <a:rPr lang="en" sz="2000" dirty="0">
                <a:effectLst/>
                <a:latin typeface="MTSY"/>
              </a:rPr>
              <a:t>+</a:t>
            </a:r>
            <a:r>
              <a:rPr lang="en" sz="2000" i="1" dirty="0">
                <a:effectLst/>
                <a:latin typeface="Gulliver"/>
              </a:rPr>
              <a:t>1 | q(t </a:t>
            </a:r>
            <a:r>
              <a:rPr lang="en" sz="2000" dirty="0">
                <a:effectLst/>
                <a:latin typeface="MTSY"/>
              </a:rPr>
              <a:t>+ </a:t>
            </a:r>
            <a:r>
              <a:rPr lang="en" sz="2000" i="1" dirty="0">
                <a:effectLst/>
                <a:latin typeface="Gulliver"/>
              </a:rPr>
              <a:t>1). </a:t>
            </a:r>
            <a:endParaRPr lang="e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5C057C-5523-C4C9-91BB-3252688C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616149"/>
            <a:ext cx="6061612" cy="5227674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3A989C-9BD1-F4B5-224A-BBC0FD5A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1851"/>
            <a:ext cx="5791200" cy="1612900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AAD2C76-84CC-AB58-B2A2-9D42AAA22660}"/>
              </a:ext>
            </a:extLst>
          </p:cNvPr>
          <p:cNvCxnSpPr/>
          <p:nvPr/>
        </p:nvCxnSpPr>
        <p:spPr>
          <a:xfrm flipV="1">
            <a:off x="8282763" y="1027906"/>
            <a:ext cx="1584251" cy="1438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8B20D14-D73F-563D-9B57-4F9E18077BD2}"/>
              </a:ext>
            </a:extLst>
          </p:cNvPr>
          <p:cNvCxnSpPr>
            <a:cxnSpLocks/>
          </p:cNvCxnSpPr>
          <p:nvPr/>
        </p:nvCxnSpPr>
        <p:spPr>
          <a:xfrm flipV="1">
            <a:off x="8912204" y="1134877"/>
            <a:ext cx="1284419" cy="343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BDF4899-7DA7-ADDE-6334-7C003A646858}"/>
              </a:ext>
            </a:extLst>
          </p:cNvPr>
          <p:cNvCxnSpPr>
            <a:cxnSpLocks/>
          </p:cNvCxnSpPr>
          <p:nvPr/>
        </p:nvCxnSpPr>
        <p:spPr>
          <a:xfrm flipV="1">
            <a:off x="10324909" y="1288101"/>
            <a:ext cx="169426" cy="312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C37FB57-2C80-8940-3EF0-E72484AD7E51}"/>
              </a:ext>
            </a:extLst>
          </p:cNvPr>
          <p:cNvSpPr txBox="1"/>
          <p:nvPr/>
        </p:nvSpPr>
        <p:spPr>
          <a:xfrm>
            <a:off x="9834398" y="730761"/>
            <a:ext cx="201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</a:t>
            </a:r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BAA4995-72B6-E4A2-8079-969B1CF7A211}"/>
              </a:ext>
            </a:extLst>
          </p:cNvPr>
          <p:cNvCxnSpPr>
            <a:cxnSpLocks/>
          </p:cNvCxnSpPr>
          <p:nvPr/>
        </p:nvCxnSpPr>
        <p:spPr>
          <a:xfrm flipV="1">
            <a:off x="5930136" y="2313529"/>
            <a:ext cx="1259245" cy="70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28DE380-8135-97CC-5661-B96B3EE815DB}"/>
              </a:ext>
            </a:extLst>
          </p:cNvPr>
          <p:cNvCxnSpPr>
            <a:cxnSpLocks/>
          </p:cNvCxnSpPr>
          <p:nvPr/>
        </p:nvCxnSpPr>
        <p:spPr>
          <a:xfrm flipV="1">
            <a:off x="5930136" y="2746846"/>
            <a:ext cx="1584251" cy="43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3D56329-AAB5-F3F6-2F68-B8AD261D177F}"/>
              </a:ext>
            </a:extLst>
          </p:cNvPr>
          <p:cNvCxnSpPr>
            <a:cxnSpLocks/>
          </p:cNvCxnSpPr>
          <p:nvPr/>
        </p:nvCxnSpPr>
        <p:spPr>
          <a:xfrm>
            <a:off x="5930136" y="3379171"/>
            <a:ext cx="1259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636DD4F-9AAB-0E68-44FB-FA62A352B0D7}"/>
              </a:ext>
            </a:extLst>
          </p:cNvPr>
          <p:cNvCxnSpPr>
            <a:cxnSpLocks/>
          </p:cNvCxnSpPr>
          <p:nvPr/>
        </p:nvCxnSpPr>
        <p:spPr>
          <a:xfrm>
            <a:off x="5930136" y="3551274"/>
            <a:ext cx="1584251" cy="202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D0C5D41-1F4B-8AE3-2BB3-D22248743844}"/>
              </a:ext>
            </a:extLst>
          </p:cNvPr>
          <p:cNvCxnSpPr>
            <a:cxnSpLocks/>
          </p:cNvCxnSpPr>
          <p:nvPr/>
        </p:nvCxnSpPr>
        <p:spPr>
          <a:xfrm>
            <a:off x="5930136" y="3753293"/>
            <a:ext cx="1573965" cy="66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1E3AFE-1BCD-D5CC-649C-A2F406CA8C07}"/>
              </a:ext>
            </a:extLst>
          </p:cNvPr>
          <p:cNvSpPr txBox="1"/>
          <p:nvPr/>
        </p:nvSpPr>
        <p:spPr>
          <a:xfrm rot="16200000">
            <a:off x="5239385" y="3115336"/>
            <a:ext cx="9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92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E93A-4097-6433-D07A-9502EF00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strategy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55046-78BC-4000-498F-5FDD9E40BBFD}"/>
              </a:ext>
            </a:extLst>
          </p:cNvPr>
          <p:cNvSpPr txBox="1"/>
          <p:nvPr/>
        </p:nvSpPr>
        <p:spPr>
          <a:xfrm>
            <a:off x="956930" y="1616149"/>
            <a:ext cx="106538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effectLst/>
                <a:latin typeface="MTSY"/>
              </a:rPr>
              <a:t>−</a:t>
            </a:r>
            <a:r>
              <a:rPr lang="en" sz="1800" dirty="0">
                <a:effectLst/>
                <a:latin typeface="Gulliver"/>
              </a:rPr>
              <a:t>If </a:t>
            </a:r>
            <a:r>
              <a:rPr lang="en" sz="1800" i="1" dirty="0">
                <a:effectLst/>
                <a:latin typeface="Gulliver"/>
              </a:rPr>
              <a:t>Pi</a:t>
            </a:r>
            <a:r>
              <a:rPr lang="en" sz="1800" dirty="0">
                <a:effectLst/>
                <a:latin typeface="RMTMI"/>
              </a:rPr>
              <a:t>,</a:t>
            </a:r>
            <a:r>
              <a:rPr lang="en" sz="1800" i="1" dirty="0">
                <a:effectLst/>
                <a:latin typeface="Gulliver"/>
              </a:rPr>
              <a:t>i</a:t>
            </a:r>
            <a:r>
              <a:rPr lang="en" sz="1800" dirty="0">
                <a:effectLst/>
                <a:latin typeface="MTSY"/>
              </a:rPr>
              <a:t>−</a:t>
            </a:r>
            <a:r>
              <a:rPr lang="en" sz="1800" dirty="0">
                <a:effectLst/>
                <a:latin typeface="Gulliver"/>
              </a:rPr>
              <a:t>1 </a:t>
            </a:r>
            <a:r>
              <a:rPr lang="en" sz="1800" dirty="0">
                <a:effectLst/>
                <a:latin typeface="RMTMI"/>
              </a:rPr>
              <a:t>&lt; </a:t>
            </a:r>
            <a:r>
              <a:rPr lang="en" sz="1800" i="1" dirty="0">
                <a:effectLst/>
                <a:latin typeface="Gulliver"/>
              </a:rPr>
              <a:t>Pi</a:t>
            </a:r>
            <a:r>
              <a:rPr lang="en" sz="1800" dirty="0">
                <a:effectLst/>
                <a:latin typeface="RMTMI"/>
              </a:rPr>
              <a:t>,</a:t>
            </a:r>
            <a:r>
              <a:rPr lang="en" sz="1800" i="1" dirty="0">
                <a:effectLst/>
                <a:latin typeface="Gulliver"/>
              </a:rPr>
              <a:t>i</a:t>
            </a:r>
            <a:r>
              <a:rPr lang="en" sz="1800" dirty="0">
                <a:effectLst/>
                <a:latin typeface="MTSY"/>
              </a:rPr>
              <a:t>+</a:t>
            </a:r>
            <a:r>
              <a:rPr lang="en" sz="1800" dirty="0">
                <a:effectLst/>
                <a:latin typeface="Gulliver"/>
              </a:rPr>
              <a:t>1 open long positions</a:t>
            </a:r>
            <a:r>
              <a:rPr lang="en" sz="1800" dirty="0">
                <a:effectLst/>
                <a:latin typeface="MTSY"/>
              </a:rPr>
              <a:t>;</a:t>
            </a:r>
          </a:p>
          <a:p>
            <a:r>
              <a:rPr lang="en" sz="1800" dirty="0">
                <a:effectLst/>
                <a:latin typeface="MTSY"/>
              </a:rPr>
              <a:t>−</a:t>
            </a:r>
            <a:r>
              <a:rPr lang="en" sz="1800" dirty="0">
                <a:effectLst/>
                <a:latin typeface="Gulliver"/>
              </a:rPr>
              <a:t>If </a:t>
            </a:r>
            <a:r>
              <a:rPr lang="en" sz="1800" i="1" dirty="0">
                <a:effectLst/>
                <a:latin typeface="Gulliver"/>
              </a:rPr>
              <a:t>Pi</a:t>
            </a:r>
            <a:r>
              <a:rPr lang="en" sz="1800" dirty="0">
                <a:effectLst/>
                <a:latin typeface="RMTMI"/>
              </a:rPr>
              <a:t>,</a:t>
            </a:r>
            <a:r>
              <a:rPr lang="en" sz="1800" i="1" dirty="0">
                <a:effectLst/>
                <a:latin typeface="Gulliver"/>
              </a:rPr>
              <a:t>i</a:t>
            </a:r>
            <a:r>
              <a:rPr lang="en" sz="1800" dirty="0">
                <a:effectLst/>
                <a:latin typeface="MTSY"/>
              </a:rPr>
              <a:t>−</a:t>
            </a:r>
            <a:r>
              <a:rPr lang="en" sz="1800" dirty="0">
                <a:effectLst/>
                <a:latin typeface="Gulliver"/>
              </a:rPr>
              <a:t>1 </a:t>
            </a:r>
            <a:r>
              <a:rPr lang="en" sz="1800" dirty="0">
                <a:effectLst/>
                <a:latin typeface="RMTMI"/>
              </a:rPr>
              <a:t>&gt; </a:t>
            </a:r>
            <a:r>
              <a:rPr lang="en" sz="1800" i="1" dirty="0">
                <a:effectLst/>
                <a:latin typeface="Gulliver"/>
              </a:rPr>
              <a:t>Pi</a:t>
            </a:r>
            <a:r>
              <a:rPr lang="en" sz="1800" dirty="0">
                <a:effectLst/>
                <a:latin typeface="RMTMI"/>
              </a:rPr>
              <a:t>,</a:t>
            </a:r>
            <a:r>
              <a:rPr lang="en" sz="1800" i="1" dirty="0">
                <a:effectLst/>
                <a:latin typeface="Gulliver"/>
              </a:rPr>
              <a:t>i</a:t>
            </a:r>
            <a:r>
              <a:rPr lang="en" sz="1800" dirty="0">
                <a:effectLst/>
                <a:latin typeface="MTSY"/>
              </a:rPr>
              <a:t>+</a:t>
            </a:r>
            <a:r>
              <a:rPr lang="en" sz="1800" dirty="0">
                <a:effectLst/>
                <a:latin typeface="Gulliver"/>
              </a:rPr>
              <a:t>1 open short positions</a:t>
            </a:r>
            <a:endParaRPr lang="en" dirty="0">
              <a:latin typeface="MTSY"/>
            </a:endParaRPr>
          </a:p>
          <a:p>
            <a:endParaRPr lang="en" sz="1800" dirty="0">
              <a:effectLst/>
              <a:latin typeface="MTSY"/>
            </a:endParaRPr>
          </a:p>
          <a:p>
            <a:r>
              <a:rPr lang="en" sz="1800" dirty="0">
                <a:effectLst/>
                <a:latin typeface="Gulliver"/>
              </a:rPr>
              <a:t>The risk was studied through the Calmar Ratio. This is the ratio of the final profit Z (J) to the maximum drawdown during the simulation - MDD: </a:t>
            </a:r>
            <a:endParaRPr lang="en" dirty="0"/>
          </a:p>
          <a:p>
            <a:r>
              <a:rPr lang="en" sz="1800" i="1" dirty="0">
                <a:effectLst/>
                <a:latin typeface="Gulliver"/>
              </a:rPr>
              <a:t>CR </a:t>
            </a:r>
            <a:r>
              <a:rPr lang="en" sz="1800" dirty="0">
                <a:effectLst/>
                <a:latin typeface="MTSY"/>
              </a:rPr>
              <a:t>= </a:t>
            </a:r>
            <a:r>
              <a:rPr lang="en" sz="1800" i="1" dirty="0">
                <a:effectLst/>
                <a:latin typeface="Gulliver"/>
              </a:rPr>
              <a:t>Z</a:t>
            </a:r>
            <a:r>
              <a:rPr lang="en" sz="1800" dirty="0">
                <a:effectLst/>
                <a:latin typeface="RMTMI"/>
              </a:rPr>
              <a:t>(</a:t>
            </a:r>
            <a:r>
              <a:rPr lang="en" sz="1800" i="1" dirty="0">
                <a:effectLst/>
                <a:latin typeface="Gulliver"/>
              </a:rPr>
              <a:t>J</a:t>
            </a:r>
            <a:r>
              <a:rPr lang="en" sz="1800" dirty="0">
                <a:effectLst/>
                <a:latin typeface="RMTMI"/>
              </a:rPr>
              <a:t>)/</a:t>
            </a:r>
            <a:r>
              <a:rPr lang="en" sz="1800" i="1" dirty="0">
                <a:effectLst/>
                <a:latin typeface="Gulliver"/>
              </a:rPr>
              <a:t>MDD</a:t>
            </a:r>
            <a:r>
              <a:rPr lang="en" sz="1800" dirty="0">
                <a:effectLst/>
                <a:latin typeface="MTSY"/>
              </a:rPr>
              <a:t>; </a:t>
            </a:r>
            <a:r>
              <a:rPr lang="en" sz="1800" dirty="0">
                <a:effectLst/>
                <a:latin typeface="Gulliver"/>
              </a:rPr>
              <a:t> Simultaneous consideration of both factors requires a bicriteria </a:t>
            </a:r>
            <a:endParaRPr lang="en" dirty="0"/>
          </a:p>
          <a:p>
            <a:r>
              <a:rPr lang="en" sz="1800" dirty="0">
                <a:effectLst/>
                <a:latin typeface="Gulliver"/>
              </a:rPr>
              <a:t>approach, which is proposed here by using appropriate weights:</a:t>
            </a:r>
            <a:br>
              <a:rPr lang="en" sz="1800" dirty="0">
                <a:effectLst/>
                <a:latin typeface="Gulliver"/>
              </a:rPr>
            </a:br>
            <a:r>
              <a:rPr lang="en" sz="1800" i="1" dirty="0">
                <a:effectLst/>
                <a:latin typeface="Gulliver"/>
              </a:rPr>
              <a:t>C </a:t>
            </a:r>
            <a:r>
              <a:rPr lang="en" sz="1800" dirty="0">
                <a:effectLst/>
                <a:latin typeface="MTSY"/>
              </a:rPr>
              <a:t>= </a:t>
            </a:r>
            <a:r>
              <a:rPr lang="en" sz="1800" i="1" dirty="0" err="1">
                <a:effectLst/>
                <a:latin typeface="Gulliver"/>
              </a:rPr>
              <a:t>wc</a:t>
            </a:r>
            <a:r>
              <a:rPr lang="en" sz="1800" i="1" dirty="0">
                <a:effectLst/>
                <a:latin typeface="Gulliver"/>
              </a:rPr>
              <a:t> </a:t>
            </a:r>
            <a:r>
              <a:rPr lang="en" sz="1800" dirty="0">
                <a:effectLst/>
                <a:latin typeface="MTSY"/>
              </a:rPr>
              <a:t>· </a:t>
            </a:r>
            <a:r>
              <a:rPr lang="en" sz="1800" i="1" dirty="0" err="1">
                <a:effectLst/>
                <a:latin typeface="Gulliver"/>
              </a:rPr>
              <a:t>CRlearn</a:t>
            </a:r>
            <a:r>
              <a:rPr lang="en" sz="1800" i="1" dirty="0">
                <a:effectLst/>
                <a:latin typeface="Gulliver"/>
              </a:rPr>
              <a:t> </a:t>
            </a:r>
            <a:r>
              <a:rPr lang="en" sz="1800" dirty="0">
                <a:effectLst/>
                <a:latin typeface="MTSY"/>
              </a:rPr>
              <a:t>+ </a:t>
            </a:r>
            <a:r>
              <a:rPr lang="en" sz="1800" i="1" dirty="0">
                <a:effectLst/>
                <a:latin typeface="Gulliver"/>
              </a:rPr>
              <a:t>wp </a:t>
            </a:r>
            <a:r>
              <a:rPr lang="en" sz="1800" dirty="0">
                <a:effectLst/>
                <a:latin typeface="MTSY"/>
              </a:rPr>
              <a:t>· </a:t>
            </a:r>
            <a:r>
              <a:rPr lang="en" sz="1800" i="1" dirty="0">
                <a:effectLst/>
                <a:latin typeface="Gulliver"/>
              </a:rPr>
              <a:t>Z</a:t>
            </a:r>
            <a:r>
              <a:rPr lang="en" sz="1800" dirty="0">
                <a:effectLst/>
                <a:latin typeface="RMTMI"/>
              </a:rPr>
              <a:t>( </a:t>
            </a:r>
            <a:r>
              <a:rPr lang="en" sz="1800" i="1" dirty="0">
                <a:effectLst/>
                <a:latin typeface="Gulliver"/>
              </a:rPr>
              <a:t>j</a:t>
            </a:r>
            <a:r>
              <a:rPr lang="en" sz="1800" dirty="0">
                <a:effectLst/>
                <a:latin typeface="RMTMI"/>
              </a:rPr>
              <a:t>)/</a:t>
            </a:r>
            <a:r>
              <a:rPr lang="en" sz="1800" i="1" dirty="0" err="1">
                <a:effectLst/>
                <a:latin typeface="Gulliver"/>
              </a:rPr>
              <a:t>Jlearn</a:t>
            </a:r>
            <a:r>
              <a:rPr lang="en" i="1" dirty="0">
                <a:latin typeface="Gulliver"/>
              </a:rPr>
              <a:t>, </a:t>
            </a:r>
            <a:r>
              <a:rPr lang="en" sz="1800" i="1" dirty="0">
                <a:effectLst/>
                <a:latin typeface="Gulliver"/>
              </a:rPr>
              <a:t>Z(J)/</a:t>
            </a:r>
            <a:r>
              <a:rPr lang="en" sz="1800" i="1" dirty="0" err="1">
                <a:effectLst/>
                <a:latin typeface="Gulliver"/>
              </a:rPr>
              <a:t>Jlearn</a:t>
            </a:r>
            <a:r>
              <a:rPr lang="en" sz="1800" i="1" dirty="0">
                <a:effectLst/>
                <a:latin typeface="Gulliver"/>
              </a:rPr>
              <a:t> </a:t>
            </a:r>
            <a:r>
              <a:rPr lang="en" sz="1800" dirty="0">
                <a:effectLst/>
                <a:latin typeface="Gulliver"/>
              </a:rPr>
              <a:t>is a cumulative profit per candle at the end of the </a:t>
            </a:r>
            <a:endParaRPr lang="en" dirty="0"/>
          </a:p>
          <a:p>
            <a:r>
              <a:rPr lang="en" sz="1800" dirty="0">
                <a:effectLst/>
                <a:latin typeface="Gulliver"/>
              </a:rPr>
              <a:t>learning period </a:t>
            </a:r>
            <a:endParaRPr lang="en" dirty="0"/>
          </a:p>
          <a:p>
            <a:endParaRPr lang="en" i="1" dirty="0">
              <a:latin typeface="Gulliver"/>
            </a:endParaRPr>
          </a:p>
          <a:p>
            <a:r>
              <a:rPr lang="en" sz="1800" i="1" dirty="0">
                <a:effectLst/>
                <a:latin typeface="Gulliver"/>
              </a:rPr>
              <a:t>We </a:t>
            </a:r>
            <a:r>
              <a:rPr lang="en" sz="1800" i="1" dirty="0" err="1">
                <a:effectLst/>
                <a:latin typeface="Gulliver"/>
              </a:rPr>
              <a:t>alsp</a:t>
            </a:r>
            <a:r>
              <a:rPr lang="en" sz="1800" i="1" dirty="0">
                <a:effectLst/>
                <a:latin typeface="Gulliver"/>
              </a:rPr>
              <a:t> </a:t>
            </a:r>
            <a:r>
              <a:rPr lang="en" sz="1800" i="1" dirty="0" err="1">
                <a:effectLst/>
                <a:latin typeface="Gulliver"/>
              </a:rPr>
              <a:t>shoud</a:t>
            </a:r>
            <a:r>
              <a:rPr lang="en" sz="1800" i="1" dirty="0">
                <a:effectLst/>
                <a:latin typeface="Gulliver"/>
              </a:rPr>
              <a:t> make stop losses</a:t>
            </a:r>
          </a:p>
          <a:p>
            <a:r>
              <a:rPr lang="en" sz="1800" i="1" dirty="0">
                <a:effectLst/>
                <a:latin typeface="Gulliver"/>
              </a:rPr>
              <a:t>Z</a:t>
            </a:r>
            <a:r>
              <a:rPr lang="en" sz="1800" dirty="0">
                <a:effectLst/>
                <a:latin typeface="RMTMI"/>
              </a:rPr>
              <a:t>(</a:t>
            </a:r>
            <a:r>
              <a:rPr lang="en" sz="1800" i="1" dirty="0">
                <a:effectLst/>
                <a:latin typeface="Gulliver"/>
              </a:rPr>
              <a:t>j</a:t>
            </a:r>
            <a:r>
              <a:rPr lang="en" sz="1800" dirty="0">
                <a:effectLst/>
                <a:latin typeface="RMTMI"/>
              </a:rPr>
              <a:t>)</a:t>
            </a:r>
            <a:r>
              <a:rPr lang="en" sz="1800" dirty="0">
                <a:effectLst/>
                <a:latin typeface="MTSY"/>
              </a:rPr>
              <a:t>=</a:t>
            </a:r>
            <a:r>
              <a:rPr lang="en" sz="1800" i="1" dirty="0">
                <a:effectLst/>
                <a:latin typeface="Gulliver"/>
              </a:rPr>
              <a:t>Cj</a:t>
            </a:r>
            <a:r>
              <a:rPr lang="en" sz="1800" dirty="0">
                <a:effectLst/>
                <a:latin typeface="MTSY"/>
              </a:rPr>
              <a:t>+</a:t>
            </a:r>
            <a:r>
              <a:rPr lang="en" sz="1800" dirty="0">
                <a:effectLst/>
                <a:latin typeface="Gulliver"/>
              </a:rPr>
              <a:t>1 </a:t>
            </a:r>
            <a:r>
              <a:rPr lang="en" sz="1800" dirty="0">
                <a:effectLst/>
                <a:latin typeface="MTSY"/>
              </a:rPr>
              <a:t>−</a:t>
            </a:r>
            <a:r>
              <a:rPr lang="en" sz="1800" i="1" dirty="0" err="1">
                <a:effectLst/>
                <a:latin typeface="Gulliver"/>
              </a:rPr>
              <a:t>Cj</a:t>
            </a:r>
            <a:r>
              <a:rPr lang="en" sz="1800" dirty="0">
                <a:effectLst/>
                <a:latin typeface="RMTMI"/>
              </a:rPr>
              <a:t>, </a:t>
            </a:r>
            <a:r>
              <a:rPr lang="en" sz="1800" dirty="0">
                <a:effectLst/>
                <a:latin typeface="Gulliver"/>
              </a:rPr>
              <a:t>(21) but if </a:t>
            </a:r>
            <a:r>
              <a:rPr lang="en" sz="1800" i="1" dirty="0" err="1">
                <a:effectLst/>
                <a:latin typeface="Gulliver"/>
              </a:rPr>
              <a:t>Lj</a:t>
            </a:r>
            <a:r>
              <a:rPr lang="en" sz="1800" i="1" dirty="0">
                <a:effectLst/>
                <a:latin typeface="Gulliver"/>
              </a:rPr>
              <a:t> –</a:t>
            </a:r>
            <a:r>
              <a:rPr lang="en" sz="1800" i="1" dirty="0" err="1">
                <a:effectLst/>
                <a:latin typeface="Gulliver"/>
              </a:rPr>
              <a:t>Cj</a:t>
            </a:r>
            <a:r>
              <a:rPr lang="en" sz="1800" i="1" dirty="0">
                <a:effectLst/>
                <a:latin typeface="Gulliver"/>
              </a:rPr>
              <a:t> </a:t>
            </a:r>
            <a:r>
              <a:rPr lang="en" sz="1800" dirty="0">
                <a:effectLst/>
                <a:latin typeface="RMTMI"/>
              </a:rPr>
              <a:t>&lt;</a:t>
            </a:r>
            <a:r>
              <a:rPr lang="en" sz="1800" i="1" dirty="0">
                <a:effectLst/>
                <a:latin typeface="Gulliver"/>
              </a:rPr>
              <a:t>-</a:t>
            </a:r>
            <a:r>
              <a:rPr lang="en" sz="1800" i="1" dirty="0" err="1">
                <a:effectLst/>
                <a:latin typeface="Gulliver"/>
              </a:rPr>
              <a:t>SL</a:t>
            </a:r>
            <a:r>
              <a:rPr lang="en" sz="1800" dirty="0" err="1">
                <a:effectLst/>
                <a:latin typeface="Gulliver"/>
              </a:rPr>
              <a:t>,then</a:t>
            </a:r>
            <a:br>
              <a:rPr lang="en" sz="1800" dirty="0">
                <a:effectLst/>
                <a:latin typeface="Gulliver"/>
              </a:rPr>
            </a:br>
            <a:r>
              <a:rPr lang="en" sz="1800" i="1" dirty="0">
                <a:effectLst/>
                <a:latin typeface="Gulliver"/>
              </a:rPr>
              <a:t>Z</a:t>
            </a:r>
            <a:r>
              <a:rPr lang="en" sz="1800" dirty="0">
                <a:effectLst/>
                <a:latin typeface="RMTMI"/>
              </a:rPr>
              <a:t>(</a:t>
            </a:r>
            <a:r>
              <a:rPr lang="en" sz="1800" i="1" dirty="0">
                <a:effectLst/>
                <a:latin typeface="Gulliver"/>
              </a:rPr>
              <a:t>j</a:t>
            </a:r>
            <a:r>
              <a:rPr lang="en" sz="1800" dirty="0">
                <a:effectLst/>
                <a:latin typeface="RMTMI"/>
              </a:rPr>
              <a:t>) </a:t>
            </a:r>
            <a:r>
              <a:rPr lang="en" sz="1800" dirty="0">
                <a:effectLst/>
                <a:latin typeface="MTSY"/>
              </a:rPr>
              <a:t>= −</a:t>
            </a:r>
            <a:r>
              <a:rPr lang="en" sz="1800" i="1" dirty="0">
                <a:effectLst/>
                <a:latin typeface="Gulliver"/>
              </a:rPr>
              <a:t>SL</a:t>
            </a:r>
            <a:r>
              <a:rPr lang="en" sz="1800" dirty="0">
                <a:effectLst/>
                <a:latin typeface="MTSY"/>
              </a:rPr>
              <a:t>;</a:t>
            </a:r>
            <a:br>
              <a:rPr lang="en" sz="1800" dirty="0">
                <a:effectLst/>
                <a:latin typeface="MTSY"/>
              </a:rPr>
            </a:br>
            <a:r>
              <a:rPr lang="en" sz="1800" dirty="0">
                <a:effectLst/>
                <a:latin typeface="Gulliver"/>
              </a:rPr>
              <a:t>where </a:t>
            </a:r>
            <a:r>
              <a:rPr lang="en" sz="1800" i="1" dirty="0" err="1">
                <a:effectLst/>
                <a:latin typeface="Gulliver"/>
              </a:rPr>
              <a:t>Lj</a:t>
            </a:r>
            <a:r>
              <a:rPr lang="en" sz="1800" i="1" dirty="0">
                <a:effectLst/>
                <a:latin typeface="Gulliver"/>
              </a:rPr>
              <a:t> </a:t>
            </a:r>
            <a:r>
              <a:rPr lang="en" sz="1800" dirty="0">
                <a:effectLst/>
                <a:latin typeface="Gulliver"/>
              </a:rPr>
              <a:t>– Low value in j-</a:t>
            </a:r>
            <a:r>
              <a:rPr lang="en" sz="1800" dirty="0" err="1">
                <a:effectLst/>
                <a:latin typeface="Gulliver"/>
              </a:rPr>
              <a:t>th</a:t>
            </a:r>
            <a:r>
              <a:rPr lang="en" sz="1800" dirty="0">
                <a:effectLst/>
                <a:latin typeface="Gulliver"/>
              </a:rPr>
              <a:t> candle; </a:t>
            </a:r>
            <a:endParaRPr lang="en" dirty="0"/>
          </a:p>
          <a:p>
            <a:endParaRPr lang="en" dirty="0"/>
          </a:p>
          <a:p>
            <a:r>
              <a:rPr lang="en" sz="1800" dirty="0">
                <a:effectLst/>
                <a:latin typeface="MTSY"/>
              </a:rPr>
              <a:t> 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9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1E93A-4097-6433-D07A-9502EF00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79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FDE48C-C03F-A895-5061-526105289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64"/>
            <a:ext cx="6262688" cy="2852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8AAE41-EB9B-62DA-4B29-5F1727F6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22" y="3866487"/>
            <a:ext cx="6334578" cy="29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782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428</Words>
  <Application>Microsoft Macintosh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Gulliver</vt:lpstr>
      <vt:lpstr>MTSY</vt:lpstr>
      <vt:lpstr>RMTMI</vt:lpstr>
      <vt:lpstr>Тема Office</vt:lpstr>
      <vt:lpstr>Time series modeling and forecasting based on a Markov chain with changing transition matrices </vt:lpstr>
      <vt:lpstr>Main ideas</vt:lpstr>
      <vt:lpstr>How do Markov Chains work</vt:lpstr>
      <vt:lpstr>Objects and graphs</vt:lpstr>
      <vt:lpstr>Trading strategy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modeling and forecasting based on a Markov chain with changing transition matrices </dc:title>
  <dc:creator>Шабусов Никита Юрьевич</dc:creator>
  <cp:lastModifiedBy>Шабусов Никита Юрьевич</cp:lastModifiedBy>
  <cp:revision>6</cp:revision>
  <dcterms:created xsi:type="dcterms:W3CDTF">2022-10-17T16:57:05Z</dcterms:created>
  <dcterms:modified xsi:type="dcterms:W3CDTF">2022-10-17T20:01:08Z</dcterms:modified>
</cp:coreProperties>
</file>