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3" r:id="rId4"/>
    <p:sldId id="274" r:id="rId5"/>
    <p:sldId id="277" r:id="rId6"/>
    <p:sldId id="279" r:id="rId7"/>
    <p:sldId id="278" r:id="rId8"/>
    <p:sldId id="276" r:id="rId9"/>
    <p:sldId id="280" r:id="rId10"/>
    <p:sldId id="27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01" autoAdjust="0"/>
  </p:normalViewPr>
  <p:slideViewPr>
    <p:cSldViewPr snapToGrid="0">
      <p:cViewPr>
        <p:scale>
          <a:sx n="66" d="100"/>
          <a:sy n="66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1E1D6-9309-4660-B42F-9B46E9D5A001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6A355-8DC4-45BE-BCED-EBFD2107E0A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1307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2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3663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11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0169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3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9089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4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8694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5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9704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6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5338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7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35725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8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92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9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7120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10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3192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2358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7786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88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5836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398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5664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1866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6628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770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8309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209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16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639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6394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3724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431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C297-EC16-4BD9-9DDA-249F1084F97F}" type="datetimeFigureOut">
              <a:rPr lang="ru-KZ" smtClean="0"/>
              <a:t>25.06.2023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9089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9D59-8D18-481C-B925-7DE21EB22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97380"/>
            <a:ext cx="7766936" cy="2153456"/>
          </a:xfrm>
        </p:spPr>
        <p:txBody>
          <a:bodyPr>
            <a:normAutofit/>
          </a:bodyPr>
          <a:lstStyle/>
          <a:p>
            <a:r>
              <a:rPr lang="ru-RU" sz="7200" dirty="0"/>
              <a:t>Решение кейса </a:t>
            </a:r>
            <a:br>
              <a:rPr lang="ru-RU" sz="7200" dirty="0"/>
            </a:br>
            <a:r>
              <a:rPr lang="ru-RU" sz="3600"/>
              <a:t>ФАУ«</a:t>
            </a:r>
            <a:r>
              <a:rPr lang="ru-RU" sz="3600" dirty="0" err="1"/>
              <a:t>РосКапСтрой</a:t>
            </a:r>
            <a:r>
              <a:rPr lang="ru-RU" sz="3600" dirty="0"/>
              <a:t>»</a:t>
            </a:r>
            <a:endParaRPr lang="ru-KZ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en-US" sz="4800" dirty="0"/>
              <a:t>M4 Team</a:t>
            </a:r>
            <a:endParaRPr lang="ru-KZ" sz="4800" dirty="0"/>
          </a:p>
        </p:txBody>
      </p:sp>
    </p:spTree>
    <p:extLst>
      <p:ext uri="{BB962C8B-B14F-4D97-AF65-F5344CB8AC3E}">
        <p14:creationId xmlns:p14="http://schemas.microsoft.com/office/powerpoint/2010/main" val="197035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62DD-5912-94D9-95D8-314D5602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0080"/>
            <a:ext cx="8596668" cy="1290320"/>
          </a:xfrm>
        </p:spPr>
        <p:txBody>
          <a:bodyPr/>
          <a:lstStyle/>
          <a:p>
            <a:r>
              <a:rPr lang="ru-RU" dirty="0"/>
              <a:t>Использованные технологии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8DF55E-FC1C-428E-BBC7-0EFC97834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89" y="2899126"/>
            <a:ext cx="2834116" cy="1145824"/>
          </a:xfr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5F6C7BC0-47DB-43A5-8C75-1C9537F43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7353" y="1611694"/>
            <a:ext cx="3392319" cy="1145824"/>
          </a:xfrm>
          <a:prstGeom prst="rect">
            <a:avLst/>
          </a:prstGeom>
        </p:spPr>
      </p:pic>
      <p:pic>
        <p:nvPicPr>
          <p:cNvPr id="8" name="Объект 4">
            <a:extLst>
              <a:ext uri="{FF2B5EF4-FFF2-40B4-BE49-F238E27FC236}">
                <a16:creationId xmlns:a16="http://schemas.microsoft.com/office/drawing/2014/main" id="{4EC1F632-F4F7-4D7A-939A-43EADA463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713" y="4369934"/>
            <a:ext cx="2725598" cy="1145824"/>
          </a:xfrm>
          <a:prstGeom prst="rect">
            <a:avLst/>
          </a:prstGeom>
        </p:spPr>
      </p:pic>
      <p:pic>
        <p:nvPicPr>
          <p:cNvPr id="9" name="Объект 4">
            <a:extLst>
              <a:ext uri="{FF2B5EF4-FFF2-40B4-BE49-F238E27FC236}">
                <a16:creationId xmlns:a16="http://schemas.microsoft.com/office/drawing/2014/main" id="{E7356150-C730-484D-B513-47884B09D9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982" y="1519980"/>
            <a:ext cx="2546275" cy="1145824"/>
          </a:xfrm>
          <a:prstGeom prst="rect">
            <a:avLst/>
          </a:prstGeom>
        </p:spPr>
      </p:pic>
      <p:pic>
        <p:nvPicPr>
          <p:cNvPr id="10" name="Объект 4">
            <a:extLst>
              <a:ext uri="{FF2B5EF4-FFF2-40B4-BE49-F238E27FC236}">
                <a16:creationId xmlns:a16="http://schemas.microsoft.com/office/drawing/2014/main" id="{79CC3205-0724-465B-8E6B-6D23DDA954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5667" y="2885014"/>
            <a:ext cx="2546275" cy="1036000"/>
          </a:xfrm>
          <a:prstGeom prst="rect">
            <a:avLst/>
          </a:prstGeom>
        </p:spPr>
      </p:pic>
      <p:pic>
        <p:nvPicPr>
          <p:cNvPr id="11" name="Объект 4">
            <a:extLst>
              <a:ext uri="{FF2B5EF4-FFF2-40B4-BE49-F238E27FC236}">
                <a16:creationId xmlns:a16="http://schemas.microsoft.com/office/drawing/2014/main" id="{CCCB792B-6086-481D-BF87-F3B2AF2A9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6404" y="4387658"/>
            <a:ext cx="2546275" cy="1004164"/>
          </a:xfrm>
          <a:prstGeom prst="rect">
            <a:avLst/>
          </a:prstGeom>
        </p:spPr>
      </p:pic>
      <p:pic>
        <p:nvPicPr>
          <p:cNvPr id="12" name="Объект 4">
            <a:extLst>
              <a:ext uri="{FF2B5EF4-FFF2-40B4-BE49-F238E27FC236}">
                <a16:creationId xmlns:a16="http://schemas.microsoft.com/office/drawing/2014/main" id="{2A2EA49D-5866-4844-8235-8DC08AC18C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9542" y="2899126"/>
            <a:ext cx="2182521" cy="11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1946910" y="477562"/>
            <a:ext cx="9144000" cy="953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/>
              <a:t>СПАСИБО ЗА ВНИМАНИЕ!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86471-AFA9-4A56-A4A8-DCAE11755389}"/>
              </a:ext>
            </a:extLst>
          </p:cNvPr>
          <p:cNvSpPr txBox="1"/>
          <p:nvPr/>
        </p:nvSpPr>
        <p:spPr>
          <a:xfrm>
            <a:off x="3892504" y="3904594"/>
            <a:ext cx="262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KZ" sz="2400" dirty="0">
              <a:latin typeface="Lucida Console" panose="020B0609040504020204" pitchFamily="49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0BE2F99-4BC7-4172-993C-88D84EB0C991}"/>
              </a:ext>
            </a:extLst>
          </p:cNvPr>
          <p:cNvSpPr txBox="1">
            <a:spLocks/>
          </p:cNvSpPr>
          <p:nvPr/>
        </p:nvSpPr>
        <p:spPr>
          <a:xfrm>
            <a:off x="763568" y="1557382"/>
            <a:ext cx="9144000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Ссылка на репозиторий: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C84B51-FFF3-46E9-AC26-A457D8C7799E}"/>
              </a:ext>
            </a:extLst>
          </p:cNvPr>
          <p:cNvSpPr txBox="1">
            <a:spLocks/>
          </p:cNvSpPr>
          <p:nvPr/>
        </p:nvSpPr>
        <p:spPr>
          <a:xfrm>
            <a:off x="763568" y="2500155"/>
            <a:ext cx="9144000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https://github.com/mardrake/hackaton_roscapstroi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514E9D8-6657-4D45-B69F-6C420427584A}"/>
              </a:ext>
            </a:extLst>
          </p:cNvPr>
          <p:cNvSpPr txBox="1">
            <a:spLocks/>
          </p:cNvSpPr>
          <p:nvPr/>
        </p:nvSpPr>
        <p:spPr>
          <a:xfrm>
            <a:off x="946448" y="3329942"/>
            <a:ext cx="9569152" cy="5662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https://github.com/marina-druzh/Hakaton_UFO_RosKapStroy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F21BE-F1A2-4387-8F0B-E4AD494A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94"/>
            <a:ext cx="10515600" cy="1001712"/>
          </a:xfrm>
        </p:spPr>
        <p:txBody>
          <a:bodyPr/>
          <a:lstStyle/>
          <a:p>
            <a:r>
              <a:rPr lang="ru-RU" dirty="0"/>
              <a:t>Состав команды</a:t>
            </a:r>
            <a:endParaRPr lang="ru-KZ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85BFF59-6186-485D-A9E0-32D58FAF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607" y="1760946"/>
            <a:ext cx="3528633" cy="2186214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Марина Дружинина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модели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Уфа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+7 927 930 8073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@marina_druzh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AC0D05-F009-44FA-813B-C4CFD7E2B8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91149" y="1760946"/>
            <a:ext cx="1446213" cy="1582737"/>
          </a:xfrm>
        </p:spPr>
      </p:pic>
      <p:sp>
        <p:nvSpPr>
          <p:cNvPr id="13" name="Текст 9">
            <a:extLst>
              <a:ext uri="{FF2B5EF4-FFF2-40B4-BE49-F238E27FC236}">
                <a16:creationId xmlns:a16="http://schemas.microsoft.com/office/drawing/2014/main" id="{17725542-2314-4AF3-9D2D-F4C9C71E4956}"/>
              </a:ext>
            </a:extLst>
          </p:cNvPr>
          <p:cNvSpPr txBox="1">
            <a:spLocks/>
          </p:cNvSpPr>
          <p:nvPr/>
        </p:nvSpPr>
        <p:spPr>
          <a:xfrm>
            <a:off x="7860891" y="1760946"/>
            <a:ext cx="3975509" cy="2262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solidFill>
                  <a:schemeClr val="tx1"/>
                </a:solidFill>
              </a:rPr>
              <a:t>Мгер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Парунакян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источников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управление разработк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ой</a:t>
            </a:r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программного обеспечения, производством, дистрибуцией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+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916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580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3588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@MhParun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4" name="Объект 5">
            <a:extLst>
              <a:ext uri="{FF2B5EF4-FFF2-40B4-BE49-F238E27FC236}">
                <a16:creationId xmlns:a16="http://schemas.microsoft.com/office/drawing/2014/main" id="{ED8AF413-7470-456D-BD78-68DEE0ED46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302485" y="1760946"/>
            <a:ext cx="1328210" cy="1582021"/>
          </a:xfrm>
          <a:prstGeom prst="rect">
            <a:avLst/>
          </a:prstGeom>
        </p:spPr>
      </p:pic>
      <p:sp>
        <p:nvSpPr>
          <p:cNvPr id="15" name="Текст 9">
            <a:extLst>
              <a:ext uri="{FF2B5EF4-FFF2-40B4-BE49-F238E27FC236}">
                <a16:creationId xmlns:a16="http://schemas.microsoft.com/office/drawing/2014/main" id="{481B9B26-D218-4501-A9CB-602B9C6E0050}"/>
              </a:ext>
            </a:extLst>
          </p:cNvPr>
          <p:cNvSpPr txBox="1">
            <a:spLocks/>
          </p:cNvSpPr>
          <p:nvPr/>
        </p:nvSpPr>
        <p:spPr>
          <a:xfrm>
            <a:off x="2455607" y="4236720"/>
            <a:ext cx="3800167" cy="235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Марат Закиров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интерфейса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+7 925 833 8335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@mardrake</a:t>
            </a:r>
            <a:r>
              <a:rPr lang="ru-RU" sz="1800" dirty="0">
                <a:solidFill>
                  <a:schemeClr val="tx1"/>
                </a:solidFill>
              </a:rPr>
              <a:t>           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6" name="Объект 5">
            <a:extLst>
              <a:ext uri="{FF2B5EF4-FFF2-40B4-BE49-F238E27FC236}">
                <a16:creationId xmlns:a16="http://schemas.microsoft.com/office/drawing/2014/main" id="{34C76511-0C90-4BF2-9843-17F495297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16" y="4365790"/>
            <a:ext cx="1446213" cy="1459044"/>
          </a:xfrm>
          <a:prstGeom prst="rect">
            <a:avLst/>
          </a:prstGeom>
        </p:spPr>
      </p:pic>
      <p:sp>
        <p:nvSpPr>
          <p:cNvPr id="17" name="Текст 9">
            <a:extLst>
              <a:ext uri="{FF2B5EF4-FFF2-40B4-BE49-F238E27FC236}">
                <a16:creationId xmlns:a16="http://schemas.microsoft.com/office/drawing/2014/main" id="{2B480845-593C-4F32-B33A-6CC94AA7670E}"/>
              </a:ext>
            </a:extLst>
          </p:cNvPr>
          <p:cNvSpPr txBox="1">
            <a:spLocks/>
          </p:cNvSpPr>
          <p:nvPr/>
        </p:nvSpPr>
        <p:spPr>
          <a:xfrm>
            <a:off x="7860891" y="4236720"/>
            <a:ext cx="3800167" cy="235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Михаил Демин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датасета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экспертиза в фармации и медицине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Хабаровск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+7 963 566 3888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@MikhailDemin        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Объект 5">
            <a:extLst>
              <a:ext uri="{FF2B5EF4-FFF2-40B4-BE49-F238E27FC236}">
                <a16:creationId xmlns:a16="http://schemas.microsoft.com/office/drawing/2014/main" id="{5ACE9FF0-61E7-46E9-84B0-F671ED339D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080" b="5145"/>
          <a:stretch/>
        </p:blipFill>
        <p:spPr>
          <a:xfrm>
            <a:off x="6243484" y="4341914"/>
            <a:ext cx="1387211" cy="158202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073FE55-FD48-4201-BD22-CD867125F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13" y="3579381"/>
            <a:ext cx="267273" cy="2672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A38D4B-B86D-486D-92D0-497EEC62A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12" y="6216474"/>
            <a:ext cx="267273" cy="26727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F43C730-10DA-4B3B-9111-A4EE6F6E1D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414" y="3248960"/>
            <a:ext cx="267273" cy="26727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7ECA8C-A00A-42B2-9FA5-31813EF3F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412" y="5918389"/>
            <a:ext cx="267273" cy="26727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E17DDE-D2E7-4C26-96ED-72C709E56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94" y="6185662"/>
            <a:ext cx="267273" cy="26727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12A96B6-F57C-4AAD-B776-FE053650E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294" y="5887577"/>
            <a:ext cx="267273" cy="26727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F05171B-2BFE-455C-85CB-0ADC01D4A0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94" y="3560728"/>
            <a:ext cx="267273" cy="26727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4682344-9585-4A7B-8CDF-181AAC290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294" y="3262643"/>
            <a:ext cx="267273" cy="2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1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62DD-5912-94D9-95D8-314D5602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0080"/>
            <a:ext cx="8596668" cy="525780"/>
          </a:xfrm>
        </p:spPr>
        <p:txBody>
          <a:bodyPr>
            <a:normAutofit/>
          </a:bodyPr>
          <a:lstStyle/>
          <a:p>
            <a:r>
              <a:rPr lang="ru-RU" sz="2400" dirty="0"/>
              <a:t>КРАТКОЕ ОПИСАНИЕ КЕЙСА</a:t>
            </a:r>
            <a:endParaRPr lang="en-US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A7591-579D-6B85-6906-8B876C36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44" y="1269049"/>
            <a:ext cx="10638366" cy="1565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Необходимо, исходя из данных, указанных в графе «Должностные обязанности», оценить текст на наличие скрытых полей «Условия», «Требование к соискателю», а затем извлечь эту информацию и добиться правильного заполнения резюме. Верификация данных способствует улучшению процесса мониторинга, анализа и прогнозирования кадрового потенциала в строительной отрасли и ЖКХ.</a:t>
            </a:r>
            <a:endParaRPr lang="en-US" dirty="0"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EA323E6E-2EB5-4CE3-BFD8-4C6067855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004" y="3183574"/>
            <a:ext cx="5069194" cy="2914650"/>
          </a:xfrm>
          <a:prstGeom prst="rect">
            <a:avLst/>
          </a:prstGeom>
        </p:spPr>
      </p:pic>
      <p:pic>
        <p:nvPicPr>
          <p:cNvPr id="5" name="Объект 5">
            <a:extLst>
              <a:ext uri="{FF2B5EF4-FFF2-40B4-BE49-F238E27FC236}">
                <a16:creationId xmlns:a16="http://schemas.microsoft.com/office/drawing/2014/main" id="{3A7C871B-18BB-4706-9BA8-1EC25E1DC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618" y="3183574"/>
            <a:ext cx="5245378" cy="2800350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200D501A-B173-4153-9A26-478F5DC6962A}"/>
              </a:ext>
            </a:extLst>
          </p:cNvPr>
          <p:cNvSpPr/>
          <p:nvPr/>
        </p:nvSpPr>
        <p:spPr>
          <a:xfrm>
            <a:off x="5432136" y="4423410"/>
            <a:ext cx="1191482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2369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62DD-5912-94D9-95D8-314D5602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0080"/>
            <a:ext cx="8596668" cy="1290320"/>
          </a:xfrm>
        </p:spPr>
        <p:txBody>
          <a:bodyPr/>
          <a:lstStyle/>
          <a:p>
            <a:r>
              <a:rPr lang="ru-RU" dirty="0"/>
              <a:t>КРАТКОЕ ОПИСАНИЕ РЕШЕНИЯ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FC6FEE-3825-4BEE-ADE6-BEFCB6A47ADB}"/>
              </a:ext>
            </a:extLst>
          </p:cNvPr>
          <p:cNvSpPr/>
          <p:nvPr/>
        </p:nvSpPr>
        <p:spPr>
          <a:xfrm>
            <a:off x="677334" y="1866900"/>
            <a:ext cx="2797386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Загрузка и подготовка </a:t>
            </a:r>
            <a:r>
              <a:rPr lang="ru-RU" sz="2800" dirty="0" err="1">
                <a:solidFill>
                  <a:schemeClr val="tx1"/>
                </a:solidFill>
              </a:rPr>
              <a:t>датасета</a:t>
            </a:r>
            <a:endParaRPr lang="ru-KZ" sz="2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A05F9A-1E48-4B23-931B-A91BEF7FBDC0}"/>
              </a:ext>
            </a:extLst>
          </p:cNvPr>
          <p:cNvSpPr/>
          <p:nvPr/>
        </p:nvSpPr>
        <p:spPr>
          <a:xfrm>
            <a:off x="4183380" y="1783080"/>
            <a:ext cx="3154680" cy="1508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Подготовка и обучение модели </a:t>
            </a:r>
            <a:r>
              <a:rPr lang="en-US" sz="2400" dirty="0" err="1">
                <a:solidFill>
                  <a:schemeClr val="tx1"/>
                </a:solidFill>
              </a:rPr>
              <a:t>CatBoost</a:t>
            </a:r>
            <a:endParaRPr lang="ru-KZ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F8C9165-38B5-4858-8CAC-D4561D1A524A}"/>
              </a:ext>
            </a:extLst>
          </p:cNvPr>
          <p:cNvSpPr/>
          <p:nvPr/>
        </p:nvSpPr>
        <p:spPr>
          <a:xfrm>
            <a:off x="8046720" y="1783080"/>
            <a:ext cx="3154680" cy="1508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Подсчет метрик и тюнинг модели</a:t>
            </a:r>
            <a:endParaRPr lang="ru-KZ" sz="2400" dirty="0">
              <a:solidFill>
                <a:schemeClr val="tx1"/>
              </a:solidFill>
            </a:endParaRP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C1B8BD6-B052-4BD9-90E7-85750A663C71}"/>
              </a:ext>
            </a:extLst>
          </p:cNvPr>
          <p:cNvSpPr/>
          <p:nvPr/>
        </p:nvSpPr>
        <p:spPr>
          <a:xfrm>
            <a:off x="3474720" y="2537460"/>
            <a:ext cx="708660" cy="16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5AD05E56-D5BE-42F9-9CEA-56EF47CF4D1B}"/>
              </a:ext>
            </a:extLst>
          </p:cNvPr>
          <p:cNvSpPr/>
          <p:nvPr/>
        </p:nvSpPr>
        <p:spPr>
          <a:xfrm rot="10800000">
            <a:off x="7112319" y="4447540"/>
            <a:ext cx="1363026" cy="16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2" name="Стрелка: изогнутая влево 11">
            <a:extLst>
              <a:ext uri="{FF2B5EF4-FFF2-40B4-BE49-F238E27FC236}">
                <a16:creationId xmlns:a16="http://schemas.microsoft.com/office/drawing/2014/main" id="{FC40C37C-BBE5-4716-A49E-D33143DA00AC}"/>
              </a:ext>
            </a:extLst>
          </p:cNvPr>
          <p:cNvSpPr/>
          <p:nvPr/>
        </p:nvSpPr>
        <p:spPr>
          <a:xfrm>
            <a:off x="11201400" y="2552700"/>
            <a:ext cx="582930" cy="222504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13" name="Блок-схема: сохраненные данные 12">
            <a:extLst>
              <a:ext uri="{FF2B5EF4-FFF2-40B4-BE49-F238E27FC236}">
                <a16:creationId xmlns:a16="http://schemas.microsoft.com/office/drawing/2014/main" id="{C5FD305D-6109-4C9E-9E81-EE1621356718}"/>
              </a:ext>
            </a:extLst>
          </p:cNvPr>
          <p:cNvSpPr/>
          <p:nvPr/>
        </p:nvSpPr>
        <p:spPr>
          <a:xfrm>
            <a:off x="8475345" y="3811904"/>
            <a:ext cx="2726055" cy="1508759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Создание итоговой таблицы</a:t>
            </a:r>
            <a:endParaRPr lang="ru-KZ" sz="240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B5DFB5F-1C6D-4EB6-BFA6-A038E9FC3FF6}"/>
              </a:ext>
            </a:extLst>
          </p:cNvPr>
          <p:cNvSpPr/>
          <p:nvPr/>
        </p:nvSpPr>
        <p:spPr>
          <a:xfrm>
            <a:off x="4211004" y="3766183"/>
            <a:ext cx="2901314" cy="1600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Подготовка демо </a:t>
            </a:r>
            <a:endParaRPr lang="ru-KZ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6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62DD-5912-94D9-95D8-314D5602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0080"/>
            <a:ext cx="8596668" cy="1290320"/>
          </a:xfrm>
        </p:spPr>
        <p:txBody>
          <a:bodyPr/>
          <a:lstStyle/>
          <a:p>
            <a:r>
              <a:rPr lang="ru-RU" dirty="0"/>
              <a:t>КРАТКОЕ ОПИСАНИЕ РЕШЕНИЯ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A7591-579D-6B85-6906-8B876C36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7679"/>
            <a:ext cx="9518226" cy="467455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sz="2400" dirty="0">
                <a:latin typeface="Arial" panose="020B0604020202020204" pitchFamily="34" charset="0"/>
                <a:ea typeface="Arial" panose="020B0604020202020204" pitchFamily="34" charset="0"/>
              </a:rPr>
              <a:t>Подготовка </a:t>
            </a:r>
            <a:r>
              <a:rPr lang="ru-RU" sz="2400" dirty="0" err="1">
                <a:latin typeface="Arial" panose="020B0604020202020204" pitchFamily="34" charset="0"/>
                <a:ea typeface="Arial" panose="020B0604020202020204" pitchFamily="34" charset="0"/>
              </a:rPr>
              <a:t>датасета</a:t>
            </a:r>
            <a:r>
              <a:rPr lang="ru-RU" sz="2400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Заполнение пропусков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Преобразование к строковому типу и удаление лишних пробелов в начале и конце строки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Заменяем </a:t>
            </a:r>
            <a:r>
              <a:rPr lang="ru-RU" sz="2000" dirty="0" err="1">
                <a:solidFill>
                  <a:schemeClr val="tx1"/>
                </a:solidFill>
              </a:rPr>
              <a:t>эмоджи</a:t>
            </a:r>
            <a:r>
              <a:rPr lang="ru-RU" sz="2000" dirty="0">
                <a:solidFill>
                  <a:schemeClr val="tx1"/>
                </a:solidFill>
              </a:rPr>
              <a:t> на точки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Убираем точки в начале строки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Удаление информации из колонки, которая есть в других колонках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Ставим точки перед словами с большой буквы</a:t>
            </a:r>
          </a:p>
          <a:p>
            <a:pPr marL="0" indent="0">
              <a:lnSpc>
                <a:spcPct val="115000"/>
              </a:lnSpc>
              <a:buNone/>
            </a:pPr>
            <a:endParaRPr lang="ru-KZ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62DD-5912-94D9-95D8-314D5602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01" y="145477"/>
            <a:ext cx="8596668" cy="1290320"/>
          </a:xfrm>
        </p:spPr>
        <p:txBody>
          <a:bodyPr/>
          <a:lstStyle/>
          <a:p>
            <a:r>
              <a:rPr lang="ru-RU" dirty="0"/>
              <a:t>КРАТКОЕ ОПИСАНИЕ РЕШЕНИЯ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F2EADCB-A474-495B-BD19-C07528CCF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4571" y="790637"/>
            <a:ext cx="8596668" cy="2940967"/>
          </a:xfrm>
          <a:prstGeom prst="rect">
            <a:avLst/>
          </a:prstGeom>
        </p:spPr>
      </p:pic>
      <p:pic>
        <p:nvPicPr>
          <p:cNvPr id="8" name="Объект 5">
            <a:extLst>
              <a:ext uri="{FF2B5EF4-FFF2-40B4-BE49-F238E27FC236}">
                <a16:creationId xmlns:a16="http://schemas.microsoft.com/office/drawing/2014/main" id="{7CDA0011-D628-4823-ACC1-8E2FD8316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258" y="3893884"/>
            <a:ext cx="3956916" cy="2612952"/>
          </a:xfrm>
          <a:prstGeom prst="rect">
            <a:avLst/>
          </a:prstGeom>
        </p:spPr>
      </p:pic>
      <p:sp>
        <p:nvSpPr>
          <p:cNvPr id="10" name="Стрелка: изогнутая 9">
            <a:extLst>
              <a:ext uri="{FF2B5EF4-FFF2-40B4-BE49-F238E27FC236}">
                <a16:creationId xmlns:a16="http://schemas.microsoft.com/office/drawing/2014/main" id="{A1E8962F-DD2A-463A-82E9-9B3D07BFB696}"/>
              </a:ext>
            </a:extLst>
          </p:cNvPr>
          <p:cNvSpPr/>
          <p:nvPr/>
        </p:nvSpPr>
        <p:spPr>
          <a:xfrm rot="10800000">
            <a:off x="7674013" y="3893882"/>
            <a:ext cx="1944548" cy="2173479"/>
          </a:xfrm>
          <a:prstGeom prst="bentArrow">
            <a:avLst>
              <a:gd name="adj1" fmla="val 9151"/>
              <a:gd name="adj2" fmla="val 25000"/>
              <a:gd name="adj3" fmla="val 22433"/>
              <a:gd name="adj4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11" name="Взрыв: 14 точек 10">
            <a:extLst>
              <a:ext uri="{FF2B5EF4-FFF2-40B4-BE49-F238E27FC236}">
                <a16:creationId xmlns:a16="http://schemas.microsoft.com/office/drawing/2014/main" id="{353C8271-5276-4ED0-9D72-63F573E858D7}"/>
              </a:ext>
            </a:extLst>
          </p:cNvPr>
          <p:cNvSpPr/>
          <p:nvPr/>
        </p:nvSpPr>
        <p:spPr>
          <a:xfrm rot="19408086">
            <a:off x="7900626" y="4316755"/>
            <a:ext cx="3571641" cy="1784365"/>
          </a:xfrm>
          <a:prstGeom prst="irregularSeal2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CatBoost</a:t>
            </a:r>
            <a:endParaRPr lang="ru-KZ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62DD-5912-94D9-95D8-314D5602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0080"/>
            <a:ext cx="8596668" cy="1290320"/>
          </a:xfrm>
        </p:spPr>
        <p:txBody>
          <a:bodyPr/>
          <a:lstStyle/>
          <a:p>
            <a:r>
              <a:rPr lang="ru-RU" dirty="0"/>
              <a:t>КРАТКОЕ ОПИСАНИЕ РЕШЕНИЯ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A7591-579D-6B85-6906-8B876C36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7679"/>
            <a:ext cx="9518226" cy="467455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sz="2400" dirty="0">
                <a:latin typeface="Arial" panose="020B0604020202020204" pitchFamily="34" charset="0"/>
                <a:ea typeface="Arial" panose="020B0604020202020204" pitchFamily="34" charset="0"/>
              </a:rPr>
              <a:t>Почему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CatBoost</a:t>
            </a:r>
            <a:r>
              <a:rPr lang="ru-RU" sz="2400" dirty="0"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Быстро обучаемый инструмент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Хорошо работает с разными объектами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Отечественная разработка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Постоянно дорабатывается</a:t>
            </a:r>
          </a:p>
          <a:p>
            <a:pPr marL="0" indent="0">
              <a:lnSpc>
                <a:spcPct val="115000"/>
              </a:lnSpc>
              <a:buNone/>
            </a:pPr>
            <a:endParaRPr lang="ru-KZ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1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62DD-5912-94D9-95D8-314D5602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0080"/>
            <a:ext cx="8596668" cy="1290320"/>
          </a:xfrm>
        </p:spPr>
        <p:txBody>
          <a:bodyPr/>
          <a:lstStyle/>
          <a:p>
            <a:r>
              <a:rPr lang="ru-RU" dirty="0"/>
              <a:t>КРАТКОЕ ОПИСАНИЕ РЕШЕНИЯ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A7591-579D-6B85-6906-8B876C36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32" y="1466109"/>
            <a:ext cx="9038273" cy="1962892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 помощью данной модели мы можем в дальнейшем сделать любой сервис для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HR</a:t>
            </a: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-специалистов (веб-сайт/приложение/чат-бот)</a:t>
            </a:r>
            <a:endParaRPr lang="ru-KZ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37C65371-BEC1-4A5E-91BF-A2521E52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135" y="2986268"/>
            <a:ext cx="8596668" cy="234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62DD-5912-94D9-95D8-314D5602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0080"/>
            <a:ext cx="8596668" cy="1290320"/>
          </a:xfrm>
        </p:spPr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A7591-579D-6B85-6906-8B876C36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32" y="1466109"/>
            <a:ext cx="9917949" cy="430965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Поменять модель на более сложную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</a:rPr>
              <a:t>Вместо классификации использовать нейросеть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Увели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</a:rPr>
              <a:t>чить количество входных данных</a:t>
            </a:r>
            <a:endParaRPr lang="ru-KZ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9356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1177</TotalTime>
  <Words>342</Words>
  <Application>Microsoft Office PowerPoint</Application>
  <PresentationFormat>Широкоэкранный</PresentationFormat>
  <Paragraphs>74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Console</vt:lpstr>
      <vt:lpstr>Trebuchet MS</vt:lpstr>
      <vt:lpstr>Wingdings</vt:lpstr>
      <vt:lpstr>Wingdings 3</vt:lpstr>
      <vt:lpstr>Аспект</vt:lpstr>
      <vt:lpstr>Решение кейса  ФАУ«РосКапСтрой»</vt:lpstr>
      <vt:lpstr>Состав команды</vt:lpstr>
      <vt:lpstr>КРАТКОЕ ОПИСАНИЕ КЕЙСА</vt:lpstr>
      <vt:lpstr>КРАТКОЕ ОПИСАНИЕ РЕШЕНИЯ</vt:lpstr>
      <vt:lpstr>КРАТКОЕ ОПИСАНИЕ РЕШЕНИЯ</vt:lpstr>
      <vt:lpstr>КРАТКОЕ ОПИСАНИЕ РЕШЕНИЯ</vt:lpstr>
      <vt:lpstr>КРАТКОЕ ОПИСАНИЕ РЕШЕНИЯ</vt:lpstr>
      <vt:lpstr>КРАТКОЕ ОПИСАНИЕ РЕШЕНИЯ</vt:lpstr>
      <vt:lpstr>ДАЛЬНЕЙШЕЕ РАЗВИТИЕ</vt:lpstr>
      <vt:lpstr>Использованные технологии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кейса  ООО Солюшн</dc:title>
  <dc:creator>Михаил Демин</dc:creator>
  <cp:lastModifiedBy>Михаил Демин</cp:lastModifiedBy>
  <cp:revision>47</cp:revision>
  <dcterms:created xsi:type="dcterms:W3CDTF">2023-05-20T13:41:34Z</dcterms:created>
  <dcterms:modified xsi:type="dcterms:W3CDTF">2023-06-25T05:59:37Z</dcterms:modified>
</cp:coreProperties>
</file>