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64" r:id="rId3"/>
    <p:sldId id="260" r:id="rId4"/>
    <p:sldId id="256" r:id="rId5"/>
    <p:sldId id="257" r:id="rId6"/>
    <p:sldId id="258" r:id="rId7"/>
    <p:sldId id="259" r:id="rId8"/>
    <p:sldId id="266" r:id="rId9"/>
    <p:sldId id="261" r:id="rId10"/>
    <p:sldId id="268" r:id="rId11"/>
    <p:sldId id="267" r:id="rId12"/>
    <p:sldId id="269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9169E-7D23-4D36-B787-B2E7A79F5461}" type="datetimeFigureOut">
              <a:rPr lang="ru-KZ" smtClean="0"/>
              <a:t>13.07.2023</a:t>
            </a:fld>
            <a:endParaRPr lang="ru-KZ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KZ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59090-7CB3-45B0-AFFF-8872996BC5E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5886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6A355-8DC4-45BE-BCED-EBFD2107E0A7}" type="slidenum">
              <a:rPr lang="ru-KZ" smtClean="0"/>
              <a:t>2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9366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04EFC-8546-CF74-2625-9E6D847E8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4DC7A1-1F00-68D6-A8C3-C99BB8AB4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977897-C673-78CD-0EDE-9F3A05A5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264B85-019E-2748-A058-6D9B52C1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D2AAEB-7540-9C0C-AA68-2BB101EF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55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7C42D-A3DF-BB76-E2A2-6B1F4134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2ACED4-8B55-7DBF-1534-F17CDB5C0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94FD61-70C6-6408-E1C3-1940772F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0E62A9-A482-C984-B8F3-778933D9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C77C0F-D091-BF49-6E40-FCFBE03E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28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0B05B5D-55A2-D2CD-195B-70036E737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20D3F1-D12A-48CE-F6E0-ED24F531E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AF86B0-BFDF-B296-D87D-8E3C968E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1E473A-AEB7-2E7D-C1EC-7FA56714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5ABDA-8839-5192-ACF7-6242F9EB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98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1FAB9-00ED-7E92-7538-23E21BE9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F3FB54-6C9B-E4DD-152F-89ABE4F8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14E083-60CA-7508-A2AB-648ADA2C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9EF541-2382-3931-0A7B-CAEC5CA2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16E27C-B0B1-01B2-5DCB-61DD48E9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31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537C9-9607-51A8-096E-55F9702E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091113-325B-AE53-3F5D-428E936AD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BACA29-20FC-C961-12BC-F8B621FE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DC29F7-3DB3-65C2-D481-071DECC4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5109F5-406E-19D9-4B76-EF09ADF5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72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49638-78DA-FA5B-12C1-7BDDA6D1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366798-B634-814E-7C86-DB9C0C35C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549B67-E298-66CC-1759-C81FC9E30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61D226-06C6-241F-A12F-4E97DD04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8D8968-8E75-511E-3319-431FB1CD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2E4740-9DF5-6F17-238A-FB541DCC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86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2F7C9-24F1-B1F1-50D7-310A1A31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4E7070-2036-484C-5D41-E41E7F72A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5AA1B0-C112-86CD-8697-9D31B2F99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35F394-3D06-11C4-FA6B-553CA703B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F2EBA5-D893-7B18-C9CF-79F03930E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693F59-4F8A-40CD-4588-C101D40D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FF27C5-823E-1840-D03C-5A9EB985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B8F04D-3434-8C2B-0CEE-1B161B19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94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30CC1-8E0B-4884-8762-0C08B78E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ECAF71-3FC5-5403-7AB6-EC183D99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58714C-7990-ED5F-C0D2-F730D9F1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875523-2F56-352C-9BC4-63012017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42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4FE6C91-A726-7B26-EE36-FEC8CB86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8F4D70-567B-ADD2-700C-C837BFA6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E7F526-44A2-D327-6A32-1A590FA6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75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36206-BABC-412D-C2CC-1335555E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9BC330-4C16-A4CF-0592-D20B882C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4E6B57-08E2-A42D-7192-9AAE63EDD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B872C4-E803-CE48-8ED8-723BA069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5CC55F-1C25-C8FB-1EC5-C75624FC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81550A-81B6-DC85-F1F9-510B885D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29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3F23F-F084-72B7-AC45-9C07A5254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EBB765-B39D-23B5-D2B5-8450D1D9B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BD8C9C-6DD8-32D8-A3E6-5192729F6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543E2B-2073-87EE-88DE-106663B7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6160AE-33CC-A17F-068E-785628F7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C96E71-BBC7-8DA5-E824-7772A10D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45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83CBB-70D3-34C0-625C-AA794F70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A79C7B-F3EF-346D-8CA7-04F11F963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30EBF-DD30-48E6-BFCE-2420FDCB7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BC55D-2C13-449B-8A8D-626728F58141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B82BE3-822E-4E51-21B1-27FF121A5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76D705-FD4D-0D28-2CAB-A67AABF74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60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89D59-8D18-481C-B925-7DE21EB22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7200" dirty="0"/>
              <a:t>Решение кейса </a:t>
            </a:r>
            <a:br>
              <a:rPr lang="ru-RU" sz="7200" dirty="0"/>
            </a:br>
            <a:r>
              <a:rPr lang="ru-RU" sz="7200" dirty="0"/>
              <a:t>ООО </a:t>
            </a:r>
            <a:r>
              <a:rPr lang="ru-RU" sz="7200" dirty="0" err="1"/>
              <a:t>Солюшн</a:t>
            </a:r>
            <a:endParaRPr lang="ru-KZ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A1EAB2-CE57-4A76-B5F4-0D9C2700E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3419" y="4149212"/>
            <a:ext cx="4237703" cy="983226"/>
          </a:xfrm>
        </p:spPr>
        <p:txBody>
          <a:bodyPr>
            <a:normAutofit fontScale="92500" lnSpcReduction="10000"/>
          </a:bodyPr>
          <a:lstStyle/>
          <a:p>
            <a:endParaRPr lang="ru-RU" dirty="0"/>
          </a:p>
          <a:p>
            <a:pPr>
              <a:spcBef>
                <a:spcPts val="0"/>
              </a:spcBef>
            </a:pPr>
            <a:r>
              <a:rPr lang="en-US" sz="4800" dirty="0"/>
              <a:t>M4 Team</a:t>
            </a:r>
            <a:endParaRPr lang="ru-KZ" sz="4800" dirty="0"/>
          </a:p>
        </p:txBody>
      </p:sp>
    </p:spTree>
    <p:extLst>
      <p:ext uri="{BB962C8B-B14F-4D97-AF65-F5344CB8AC3E}">
        <p14:creationId xmlns:p14="http://schemas.microsoft.com/office/powerpoint/2010/main" val="1970357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836144"/>
          </a:xfrm>
        </p:spPr>
        <p:txBody>
          <a:bodyPr>
            <a:noAutofit/>
          </a:bodyPr>
          <a:lstStyle/>
          <a:p>
            <a:r>
              <a:rPr lang="ru-RU" sz="3200" dirty="0"/>
              <a:t>Промежуточный результат</a:t>
            </a:r>
            <a:r>
              <a:rPr lang="en-US" sz="3200" dirty="0"/>
              <a:t>. </a:t>
            </a:r>
            <a:r>
              <a:rPr lang="ru-RU" sz="3200" dirty="0"/>
              <a:t>Извлеченный список красной книги.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7846" y="1332667"/>
            <a:ext cx="4434437" cy="4360210"/>
          </a:xfrm>
        </p:spPr>
      </p:pic>
    </p:spTree>
    <p:extLst>
      <p:ext uri="{BB962C8B-B14F-4D97-AF65-F5344CB8AC3E}">
        <p14:creationId xmlns:p14="http://schemas.microsoft.com/office/powerpoint/2010/main" val="43444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3"/>
            <a:ext cx="10948222" cy="865641"/>
          </a:xfrm>
        </p:spPr>
        <p:txBody>
          <a:bodyPr>
            <a:noAutofit/>
          </a:bodyPr>
          <a:lstStyle/>
          <a:p>
            <a:r>
              <a:rPr lang="ru-RU" sz="3200" dirty="0"/>
              <a:t>Промежуточный результат. Суммированная колонка «Ареал»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577" y="1529313"/>
            <a:ext cx="11380845" cy="4625681"/>
          </a:xfrm>
        </p:spPr>
      </p:pic>
    </p:spTree>
    <p:extLst>
      <p:ext uri="{BB962C8B-B14F-4D97-AF65-F5344CB8AC3E}">
        <p14:creationId xmlns:p14="http://schemas.microsoft.com/office/powerpoint/2010/main" val="404472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948222" cy="639500"/>
          </a:xfrm>
        </p:spPr>
        <p:txBody>
          <a:bodyPr>
            <a:noAutofit/>
          </a:bodyPr>
          <a:lstStyle/>
          <a:p>
            <a:r>
              <a:rPr lang="ru-RU" sz="3200" dirty="0"/>
              <a:t>Промежуточный результат. Объединенная таблица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7260" y="1391662"/>
            <a:ext cx="11577479" cy="4955463"/>
          </a:xfrm>
        </p:spPr>
      </p:pic>
    </p:spTree>
    <p:extLst>
      <p:ext uri="{BB962C8B-B14F-4D97-AF65-F5344CB8AC3E}">
        <p14:creationId xmlns:p14="http://schemas.microsoft.com/office/powerpoint/2010/main" val="13249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3"/>
            <a:ext cx="10948222" cy="865641"/>
          </a:xfrm>
        </p:spPr>
        <p:txBody>
          <a:bodyPr>
            <a:noAutofit/>
          </a:bodyPr>
          <a:lstStyle/>
          <a:p>
            <a:r>
              <a:rPr lang="ru-RU" sz="3200" dirty="0"/>
              <a:t>Промежуточный итог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C883C-DB42-4983-8094-44BF66E20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760974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Что мы делали:</a:t>
            </a:r>
          </a:p>
          <a:p>
            <a:endParaRPr lang="ru-RU" dirty="0"/>
          </a:p>
          <a:p>
            <a:r>
              <a:rPr lang="ru-RU" dirty="0"/>
              <a:t>уменьшили количество ошибок при извлечении текста из .</a:t>
            </a:r>
            <a:r>
              <a:rPr lang="ru-RU" dirty="0" err="1"/>
              <a:t>pdf</a:t>
            </a:r>
            <a:endParaRPr lang="ru-RU" dirty="0"/>
          </a:p>
          <a:p>
            <a:r>
              <a:rPr lang="ru-RU" dirty="0"/>
              <a:t>тестировали разные подходы и модели</a:t>
            </a:r>
          </a:p>
          <a:p>
            <a:r>
              <a:rPr lang="ru-RU" dirty="0"/>
              <a:t>извлекли информацию по красным книгам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Что делаем сейчас:</a:t>
            </a:r>
          </a:p>
          <a:p>
            <a:endParaRPr lang="ru-RU" dirty="0"/>
          </a:p>
          <a:p>
            <a:r>
              <a:rPr lang="ru-RU" dirty="0"/>
              <a:t>заняты объединением источников по статьям</a:t>
            </a:r>
            <a:r>
              <a:rPr lang="en-US" dirty="0"/>
              <a:t> </a:t>
            </a:r>
            <a:r>
              <a:rPr lang="ru-RU" dirty="0"/>
              <a:t>и абзацам (алтей к алтею, состав к составу, и т. д.)</a:t>
            </a:r>
          </a:p>
          <a:p>
            <a:r>
              <a:rPr lang="ru-RU" dirty="0"/>
              <a:t>подбираем оптимальные параметры модели </a:t>
            </a:r>
            <a:r>
              <a:rPr lang="ru-RU" dirty="0" err="1"/>
              <a:t>суммаризации</a:t>
            </a:r>
            <a:r>
              <a:rPr lang="ru-RU" dirty="0"/>
              <a:t> для уменьшения потребности ресурсов при сохранении качества выходных данных</a:t>
            </a:r>
          </a:p>
          <a:p>
            <a:r>
              <a:rPr lang="ru-RU" dirty="0"/>
              <a:t>извлекаем и рассчитываем информацию по долготе дня / инсоляции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21676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F21BE-F1A2-4387-8F0B-E4AD494A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494"/>
            <a:ext cx="10515600" cy="1001712"/>
          </a:xfrm>
        </p:spPr>
        <p:txBody>
          <a:bodyPr/>
          <a:lstStyle/>
          <a:p>
            <a:r>
              <a:rPr lang="ru-RU" dirty="0"/>
              <a:t>Состав команды</a:t>
            </a:r>
            <a:endParaRPr lang="ru-KZ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85BFF59-6186-485D-A9E0-32D58FAF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5607" y="1760946"/>
            <a:ext cx="3528633" cy="2186214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Марина Дружинина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модели </a:t>
            </a:r>
          </a:p>
          <a:p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Компетенция: разработка программного обеспечения</a:t>
            </a:r>
          </a:p>
          <a:p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г. Уфа</a:t>
            </a:r>
          </a:p>
          <a:p>
            <a:pPr>
              <a:spcBef>
                <a:spcPts val="120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+7 927 930 8073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chemeClr val="tx1"/>
                </a:solidFill>
              </a:rPr>
              <a:t>           </a:t>
            </a:r>
            <a:r>
              <a:rPr lang="en-US" sz="1800" dirty="0">
                <a:solidFill>
                  <a:schemeClr val="tx1"/>
                </a:solidFill>
              </a:rPr>
              <a:t>     @marina_druzh</a:t>
            </a:r>
            <a:endParaRPr lang="ru-KZ" sz="1800" dirty="0">
              <a:solidFill>
                <a:schemeClr val="tx1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6AC0D05-F009-44FA-813B-C4CFD7E2B81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43"/>
          <a:stretch/>
        </p:blipFill>
        <p:spPr>
          <a:xfrm>
            <a:off x="691149" y="1760946"/>
            <a:ext cx="1446213" cy="1582737"/>
          </a:xfrm>
        </p:spPr>
      </p:pic>
      <p:sp>
        <p:nvSpPr>
          <p:cNvPr id="13" name="Текст 9">
            <a:extLst>
              <a:ext uri="{FF2B5EF4-FFF2-40B4-BE49-F238E27FC236}">
                <a16:creationId xmlns:a16="http://schemas.microsoft.com/office/drawing/2014/main" id="{17725542-2314-4AF3-9D2D-F4C9C71E4956}"/>
              </a:ext>
            </a:extLst>
          </p:cNvPr>
          <p:cNvSpPr txBox="1">
            <a:spLocks/>
          </p:cNvSpPr>
          <p:nvPr/>
        </p:nvSpPr>
        <p:spPr>
          <a:xfrm>
            <a:off x="7860891" y="1760946"/>
            <a:ext cx="3975509" cy="2262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>
                <a:solidFill>
                  <a:schemeClr val="tx1"/>
                </a:solidFill>
              </a:rPr>
              <a:t>Мгер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Парунакян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Парсинг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источников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Компетенция: управление разработк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ой</a:t>
            </a:r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программного обеспечения, производством, дистрибуцией</a:t>
            </a:r>
          </a:p>
          <a:p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г. Москва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7 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916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580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3588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chemeClr val="tx1"/>
                </a:solidFill>
              </a:rPr>
              <a:t>             </a:t>
            </a:r>
            <a:r>
              <a:rPr lang="en-US" sz="1800" dirty="0">
                <a:solidFill>
                  <a:schemeClr val="tx1"/>
                </a:solidFill>
              </a:rPr>
              <a:t>      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@MhParun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endParaRPr lang="ru-KZ" sz="1800" dirty="0">
              <a:solidFill>
                <a:schemeClr val="tx1"/>
              </a:solidFill>
            </a:endParaRPr>
          </a:p>
        </p:txBody>
      </p:sp>
      <p:pic>
        <p:nvPicPr>
          <p:cNvPr id="14" name="Объект 5">
            <a:extLst>
              <a:ext uri="{FF2B5EF4-FFF2-40B4-BE49-F238E27FC236}">
                <a16:creationId xmlns:a16="http://schemas.microsoft.com/office/drawing/2014/main" id="{ED8AF413-7470-456D-BD78-68DEE0ED46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43"/>
          <a:stretch/>
        </p:blipFill>
        <p:spPr>
          <a:xfrm>
            <a:off x="6302485" y="1760946"/>
            <a:ext cx="1328210" cy="1582021"/>
          </a:xfrm>
          <a:prstGeom prst="rect">
            <a:avLst/>
          </a:prstGeom>
        </p:spPr>
      </p:pic>
      <p:sp>
        <p:nvSpPr>
          <p:cNvPr id="15" name="Текст 9">
            <a:extLst>
              <a:ext uri="{FF2B5EF4-FFF2-40B4-BE49-F238E27FC236}">
                <a16:creationId xmlns:a16="http://schemas.microsoft.com/office/drawing/2014/main" id="{481B9B26-D218-4501-A9CB-602B9C6E0050}"/>
              </a:ext>
            </a:extLst>
          </p:cNvPr>
          <p:cNvSpPr txBox="1">
            <a:spLocks/>
          </p:cNvSpPr>
          <p:nvPr/>
        </p:nvSpPr>
        <p:spPr>
          <a:xfrm>
            <a:off x="2455607" y="4236720"/>
            <a:ext cx="3800167" cy="23537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Марат Закиров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</a:p>
          <a:p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Компетенция: разработка программного обеспечения</a:t>
            </a:r>
          </a:p>
          <a:p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г. Москва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+7 925 833 8335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chemeClr val="tx1"/>
                </a:solidFill>
              </a:rPr>
              <a:t>           </a:t>
            </a:r>
            <a:r>
              <a:rPr lang="en-US" sz="1800" dirty="0">
                <a:solidFill>
                  <a:schemeClr val="tx1"/>
                </a:solidFill>
              </a:rPr>
              <a:t>     @mardrake</a:t>
            </a:r>
            <a:r>
              <a:rPr lang="ru-RU" sz="1800" dirty="0">
                <a:solidFill>
                  <a:schemeClr val="tx1"/>
                </a:solidFill>
              </a:rPr>
              <a:t>           </a:t>
            </a:r>
            <a:endParaRPr lang="ru-KZ" sz="1800" dirty="0">
              <a:solidFill>
                <a:schemeClr val="tx1"/>
              </a:solidFill>
            </a:endParaRPr>
          </a:p>
        </p:txBody>
      </p:sp>
      <p:pic>
        <p:nvPicPr>
          <p:cNvPr id="16" name="Объект 5">
            <a:extLst>
              <a:ext uri="{FF2B5EF4-FFF2-40B4-BE49-F238E27FC236}">
                <a16:creationId xmlns:a16="http://schemas.microsoft.com/office/drawing/2014/main" id="{34C76511-0C90-4BF2-9843-17F495297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716" y="4365790"/>
            <a:ext cx="1446213" cy="1459044"/>
          </a:xfrm>
          <a:prstGeom prst="rect">
            <a:avLst/>
          </a:prstGeom>
        </p:spPr>
      </p:pic>
      <p:sp>
        <p:nvSpPr>
          <p:cNvPr id="17" name="Текст 9">
            <a:extLst>
              <a:ext uri="{FF2B5EF4-FFF2-40B4-BE49-F238E27FC236}">
                <a16:creationId xmlns:a16="http://schemas.microsoft.com/office/drawing/2014/main" id="{2B480845-593C-4F32-B33A-6CC94AA7670E}"/>
              </a:ext>
            </a:extLst>
          </p:cNvPr>
          <p:cNvSpPr txBox="1">
            <a:spLocks/>
          </p:cNvSpPr>
          <p:nvPr/>
        </p:nvSpPr>
        <p:spPr>
          <a:xfrm>
            <a:off x="7860891" y="4236720"/>
            <a:ext cx="3800167" cy="23537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Михаил Демин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Подготовка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датасета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Компетенция: экспертиза в фармации и медицине</a:t>
            </a:r>
          </a:p>
          <a:p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г. Хабаровск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+7 963 566 3888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chemeClr val="tx1"/>
                </a:solidFill>
              </a:rPr>
              <a:t>           </a:t>
            </a:r>
            <a:r>
              <a:rPr lang="en-US" sz="1800" dirty="0">
                <a:solidFill>
                  <a:schemeClr val="tx1"/>
                </a:solidFill>
              </a:rPr>
              <a:t>       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@MikhailDemin        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Объект 5">
            <a:extLst>
              <a:ext uri="{FF2B5EF4-FFF2-40B4-BE49-F238E27FC236}">
                <a16:creationId xmlns:a16="http://schemas.microsoft.com/office/drawing/2014/main" id="{5ACE9FF0-61E7-46E9-84B0-F671ED339DF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080" b="5145"/>
          <a:stretch/>
        </p:blipFill>
        <p:spPr>
          <a:xfrm>
            <a:off x="6243484" y="4341914"/>
            <a:ext cx="1387211" cy="158202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073FE55-FD48-4201-BD22-CD867125FA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413" y="3579381"/>
            <a:ext cx="267273" cy="26727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6A38D4B-B86D-486D-92D0-497EEC62AF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412" y="6216474"/>
            <a:ext cx="267273" cy="26727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F43C730-10DA-4B3B-9111-A4EE6F6E1D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8414" y="3248960"/>
            <a:ext cx="267273" cy="26727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37ECA8C-A00A-42B2-9FA5-31813EF3FB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8412" y="5918389"/>
            <a:ext cx="267273" cy="267273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4E17DDE-D2E7-4C26-96ED-72C709E56E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294" y="6185662"/>
            <a:ext cx="267273" cy="267273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12A96B6-F57C-4AAD-B776-FE053650E4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1294" y="5887577"/>
            <a:ext cx="267273" cy="26727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F05171B-2BFE-455C-85CB-0ADC01D4A0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294" y="3560728"/>
            <a:ext cx="267273" cy="267273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E4682344-9585-4A7B-8CDF-181AAC290E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1294" y="3262643"/>
            <a:ext cx="267273" cy="26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7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альтернативный процесс 3">
            <a:extLst>
              <a:ext uri="{FF2B5EF4-FFF2-40B4-BE49-F238E27FC236}">
                <a16:creationId xmlns:a16="http://schemas.microsoft.com/office/drawing/2014/main" id="{1F11C435-16CE-4B50-BE44-DE4F07269F1A}"/>
              </a:ext>
            </a:extLst>
          </p:cNvPr>
          <p:cNvSpPr/>
          <p:nvPr/>
        </p:nvSpPr>
        <p:spPr>
          <a:xfrm>
            <a:off x="485458" y="2659646"/>
            <a:ext cx="1744395" cy="2448629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Вопросно-ответная система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</a:t>
            </a:r>
          </a:p>
        </p:txBody>
      </p:sp>
      <p:sp>
        <p:nvSpPr>
          <p:cNvPr id="5" name="Блок-схема: данные 4">
            <a:extLst>
              <a:ext uri="{FF2B5EF4-FFF2-40B4-BE49-F238E27FC236}">
                <a16:creationId xmlns:a16="http://schemas.microsoft.com/office/drawing/2014/main" id="{54E9146F-CA2B-43D1-AEE7-33D0B8259F7B}"/>
              </a:ext>
            </a:extLst>
          </p:cNvPr>
          <p:cNvSpPr/>
          <p:nvPr/>
        </p:nvSpPr>
        <p:spPr>
          <a:xfrm>
            <a:off x="2329342" y="1390088"/>
            <a:ext cx="2402511" cy="788748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Извлечение и очистка текста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9" name="Блок-схема: процесс 8">
            <a:extLst>
              <a:ext uri="{FF2B5EF4-FFF2-40B4-BE49-F238E27FC236}">
                <a16:creationId xmlns:a16="http://schemas.microsoft.com/office/drawing/2014/main" id="{771AF290-D316-4286-8E14-D8A9DD172622}"/>
              </a:ext>
            </a:extLst>
          </p:cNvPr>
          <p:cNvSpPr/>
          <p:nvPr/>
        </p:nvSpPr>
        <p:spPr>
          <a:xfrm>
            <a:off x="314960" y="1381760"/>
            <a:ext cx="1357180" cy="914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Подготовка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источников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FFABFC0E-C525-40BF-9874-8C0FBC6C722D}"/>
              </a:ext>
            </a:extLst>
          </p:cNvPr>
          <p:cNvSpPr/>
          <p:nvPr/>
        </p:nvSpPr>
        <p:spPr>
          <a:xfrm>
            <a:off x="1672140" y="1681078"/>
            <a:ext cx="924560" cy="182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3" name="Блок-схема: процесс 12">
            <a:extLst>
              <a:ext uri="{FF2B5EF4-FFF2-40B4-BE49-F238E27FC236}">
                <a16:creationId xmlns:a16="http://schemas.microsoft.com/office/drawing/2014/main" id="{A82266A1-67DF-4641-9FF5-8004A83AD375}"/>
              </a:ext>
            </a:extLst>
          </p:cNvPr>
          <p:cNvSpPr/>
          <p:nvPr/>
        </p:nvSpPr>
        <p:spPr>
          <a:xfrm>
            <a:off x="8315349" y="1337309"/>
            <a:ext cx="1965142" cy="95424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Разбиваем статьи на блоки: ареал, экология, и т. д.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84ABB645-3353-4CB1-8EE6-1D6C90350BEE}"/>
              </a:ext>
            </a:extLst>
          </p:cNvPr>
          <p:cNvSpPr/>
          <p:nvPr/>
        </p:nvSpPr>
        <p:spPr>
          <a:xfrm>
            <a:off x="4464495" y="1693022"/>
            <a:ext cx="924560" cy="182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5" name="Блок-схема: процесс 14">
            <a:extLst>
              <a:ext uri="{FF2B5EF4-FFF2-40B4-BE49-F238E27FC236}">
                <a16:creationId xmlns:a16="http://schemas.microsoft.com/office/drawing/2014/main" id="{2D9969C4-5B8A-4F5C-88FA-016DCA8BB10A}"/>
              </a:ext>
            </a:extLst>
          </p:cNvPr>
          <p:cNvSpPr/>
          <p:nvPr/>
        </p:nvSpPr>
        <p:spPr>
          <a:xfrm>
            <a:off x="5395167" y="1337309"/>
            <a:ext cx="1965142" cy="92185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Объединяем источники</a:t>
            </a:r>
          </a:p>
        </p:txBody>
      </p:sp>
      <p:sp>
        <p:nvSpPr>
          <p:cNvPr id="16" name="Блок-схема: документ 15">
            <a:extLst>
              <a:ext uri="{FF2B5EF4-FFF2-40B4-BE49-F238E27FC236}">
                <a16:creationId xmlns:a16="http://schemas.microsoft.com/office/drawing/2014/main" id="{0F2EAE5C-E91B-4174-94FE-DFEBF48900C9}"/>
              </a:ext>
            </a:extLst>
          </p:cNvPr>
          <p:cNvSpPr/>
          <p:nvPr/>
        </p:nvSpPr>
        <p:spPr>
          <a:xfrm>
            <a:off x="10543800" y="2659716"/>
            <a:ext cx="1442720" cy="113522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Таблица с блоками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5B31C112-8B65-4FB5-8370-1CAAD3D1413F}"/>
              </a:ext>
            </a:extLst>
          </p:cNvPr>
          <p:cNvSpPr/>
          <p:nvPr/>
        </p:nvSpPr>
        <p:spPr>
          <a:xfrm rot="10800000">
            <a:off x="8373360" y="3049919"/>
            <a:ext cx="2170440" cy="20497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3" name="Стрелка: изогнутая 2">
            <a:extLst>
              <a:ext uri="{FF2B5EF4-FFF2-40B4-BE49-F238E27FC236}">
                <a16:creationId xmlns:a16="http://schemas.microsoft.com/office/drawing/2014/main" id="{7605A605-B4C1-4894-BFD4-CF03329AD9ED}"/>
              </a:ext>
            </a:extLst>
          </p:cNvPr>
          <p:cNvSpPr/>
          <p:nvPr/>
        </p:nvSpPr>
        <p:spPr>
          <a:xfrm rot="5400000">
            <a:off x="10382091" y="1650359"/>
            <a:ext cx="914401" cy="1117602"/>
          </a:xfrm>
          <a:prstGeom prst="bentArrow">
            <a:avLst>
              <a:gd name="adj1" fmla="val 8064"/>
              <a:gd name="adj2" fmla="val 11774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>
              <a:solidFill>
                <a:schemeClr val="tx1"/>
              </a:solidFill>
            </a:endParaRPr>
          </a:p>
        </p:txBody>
      </p:sp>
      <p:sp>
        <p:nvSpPr>
          <p:cNvPr id="20" name="Блок-схема: данные 19">
            <a:extLst>
              <a:ext uri="{FF2B5EF4-FFF2-40B4-BE49-F238E27FC236}">
                <a16:creationId xmlns:a16="http://schemas.microsoft.com/office/drawing/2014/main" id="{D34293EC-FF88-41F3-9EC7-E1C46A27B9AF}"/>
              </a:ext>
            </a:extLst>
          </p:cNvPr>
          <p:cNvSpPr/>
          <p:nvPr/>
        </p:nvSpPr>
        <p:spPr>
          <a:xfrm>
            <a:off x="2190771" y="5293955"/>
            <a:ext cx="3493688" cy="903001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Внесение данных в итоговую таблицу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CECCD0C2-E882-44A2-9D87-8B05DC2AC880}"/>
              </a:ext>
            </a:extLst>
          </p:cNvPr>
          <p:cNvSpPr/>
          <p:nvPr/>
        </p:nvSpPr>
        <p:spPr>
          <a:xfrm>
            <a:off x="7375549" y="1693022"/>
            <a:ext cx="924560" cy="182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2" name="Блок-схема: документ 21">
            <a:extLst>
              <a:ext uri="{FF2B5EF4-FFF2-40B4-BE49-F238E27FC236}">
                <a16:creationId xmlns:a16="http://schemas.microsoft.com/office/drawing/2014/main" id="{81C3DB8F-E68D-4131-B626-462FCC7E99EA}"/>
              </a:ext>
            </a:extLst>
          </p:cNvPr>
          <p:cNvSpPr/>
          <p:nvPr/>
        </p:nvSpPr>
        <p:spPr>
          <a:xfrm>
            <a:off x="3412449" y="2659716"/>
            <a:ext cx="1690493" cy="127467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Таблица с извлеченными данными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1DC5FA05-EC75-46B8-8A14-C14220BBDAFB}"/>
              </a:ext>
            </a:extLst>
          </p:cNvPr>
          <p:cNvSpPr/>
          <p:nvPr/>
        </p:nvSpPr>
        <p:spPr>
          <a:xfrm rot="10800000">
            <a:off x="5102942" y="3051092"/>
            <a:ext cx="1305276" cy="20380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5" name="Блок-схема: процесс 24">
            <a:extLst>
              <a:ext uri="{FF2B5EF4-FFF2-40B4-BE49-F238E27FC236}">
                <a16:creationId xmlns:a16="http://schemas.microsoft.com/office/drawing/2014/main" id="{C92FA4C2-D9B6-44AC-85FB-BAD616096B59}"/>
              </a:ext>
            </a:extLst>
          </p:cNvPr>
          <p:cNvSpPr/>
          <p:nvPr/>
        </p:nvSpPr>
        <p:spPr>
          <a:xfrm>
            <a:off x="6408218" y="2668749"/>
            <a:ext cx="1965142" cy="95424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Суммаризация</a:t>
            </a:r>
            <a:r>
              <a:rPr lang="ru-RU" dirty="0">
                <a:solidFill>
                  <a:schemeClr val="tx1"/>
                </a:solidFill>
              </a:rPr>
              <a:t> ячеек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26" name="Блок-схема: процесс 25">
            <a:extLst>
              <a:ext uri="{FF2B5EF4-FFF2-40B4-BE49-F238E27FC236}">
                <a16:creationId xmlns:a16="http://schemas.microsoft.com/office/drawing/2014/main" id="{5B707C2B-2D36-46B3-8B84-9A408D612C30}"/>
              </a:ext>
            </a:extLst>
          </p:cNvPr>
          <p:cNvSpPr/>
          <p:nvPr/>
        </p:nvSpPr>
        <p:spPr>
          <a:xfrm>
            <a:off x="9097778" y="5570042"/>
            <a:ext cx="2038601" cy="914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Парсинг</a:t>
            </a:r>
            <a:r>
              <a:rPr lang="ru-RU" dirty="0">
                <a:solidFill>
                  <a:schemeClr val="tx1"/>
                </a:solidFill>
              </a:rPr>
              <a:t> сайта</a:t>
            </a:r>
          </a:p>
          <a:p>
            <a:pPr algn="ctr"/>
            <a:r>
              <a:rPr lang="ru-RU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www.plantarium.ru</a:t>
            </a:r>
          </a:p>
          <a:p>
            <a:pPr algn="ctr"/>
            <a:r>
              <a:rPr lang="ru-RU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(красные книги)</a:t>
            </a:r>
            <a:endParaRPr lang="ru-KZ" i="1" dirty="0">
              <a:solidFill>
                <a:schemeClr val="tx1"/>
              </a:solidFill>
            </a:endParaRPr>
          </a:p>
        </p:txBody>
      </p:sp>
      <p:sp>
        <p:nvSpPr>
          <p:cNvPr id="27" name="Блок-схема: процесс 26">
            <a:extLst>
              <a:ext uri="{FF2B5EF4-FFF2-40B4-BE49-F238E27FC236}">
                <a16:creationId xmlns:a16="http://schemas.microsoft.com/office/drawing/2014/main" id="{4620B17B-64B4-405B-ACCE-3C6EAC14DE0B}"/>
              </a:ext>
            </a:extLst>
          </p:cNvPr>
          <p:cNvSpPr/>
          <p:nvPr/>
        </p:nvSpPr>
        <p:spPr>
          <a:xfrm>
            <a:off x="9097779" y="4325564"/>
            <a:ext cx="2038601" cy="914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Парсинг</a:t>
            </a:r>
            <a:r>
              <a:rPr lang="ru-RU" dirty="0">
                <a:solidFill>
                  <a:schemeClr val="tx1"/>
                </a:solidFill>
              </a:rPr>
              <a:t> сайта</a:t>
            </a:r>
          </a:p>
          <a:p>
            <a:pPr algn="ctr"/>
            <a:r>
              <a:rPr lang="ru-RU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dateandtime.info</a:t>
            </a:r>
          </a:p>
          <a:p>
            <a:pPr algn="ctr"/>
            <a:r>
              <a:rPr lang="ru-RU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(долгота дня)</a:t>
            </a:r>
            <a:endParaRPr lang="ru-KZ" i="1" dirty="0">
              <a:solidFill>
                <a:schemeClr val="tx1"/>
              </a:solidFill>
            </a:endParaRPr>
          </a:p>
        </p:txBody>
      </p:sp>
      <p:sp>
        <p:nvSpPr>
          <p:cNvPr id="28" name="Блок-схема: процесс 27">
            <a:extLst>
              <a:ext uri="{FF2B5EF4-FFF2-40B4-BE49-F238E27FC236}">
                <a16:creationId xmlns:a16="http://schemas.microsoft.com/office/drawing/2014/main" id="{2EE2FFC6-9DA4-4222-BAFC-95CEF016D0BA}"/>
              </a:ext>
            </a:extLst>
          </p:cNvPr>
          <p:cNvSpPr/>
          <p:nvPr/>
        </p:nvSpPr>
        <p:spPr>
          <a:xfrm>
            <a:off x="6392978" y="4305639"/>
            <a:ext cx="1965142" cy="95424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Расчет долготы дня по регионам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29" name="Стрелка: вправо 28">
            <a:extLst>
              <a:ext uri="{FF2B5EF4-FFF2-40B4-BE49-F238E27FC236}">
                <a16:creationId xmlns:a16="http://schemas.microsoft.com/office/drawing/2014/main" id="{9AD75C12-1776-455C-824A-AD2B6DCBED2D}"/>
              </a:ext>
            </a:extLst>
          </p:cNvPr>
          <p:cNvSpPr/>
          <p:nvPr/>
        </p:nvSpPr>
        <p:spPr>
          <a:xfrm rot="10800000">
            <a:off x="8373360" y="4699615"/>
            <a:ext cx="724418" cy="1662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30" name="Стрелка: вправо 29">
            <a:extLst>
              <a:ext uri="{FF2B5EF4-FFF2-40B4-BE49-F238E27FC236}">
                <a16:creationId xmlns:a16="http://schemas.microsoft.com/office/drawing/2014/main" id="{0AFABB79-EAF9-479F-8D50-6AE51ED5E6FA}"/>
              </a:ext>
            </a:extLst>
          </p:cNvPr>
          <p:cNvSpPr/>
          <p:nvPr/>
        </p:nvSpPr>
        <p:spPr>
          <a:xfrm rot="16200000">
            <a:off x="3297304" y="4431431"/>
            <a:ext cx="1359561" cy="3654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32" name="Стрелка: вправо 31">
            <a:extLst>
              <a:ext uri="{FF2B5EF4-FFF2-40B4-BE49-F238E27FC236}">
                <a16:creationId xmlns:a16="http://schemas.microsoft.com/office/drawing/2014/main" id="{233CAB8B-45AB-4F75-872D-0E7F92BCC5CC}"/>
              </a:ext>
            </a:extLst>
          </p:cNvPr>
          <p:cNvSpPr/>
          <p:nvPr/>
        </p:nvSpPr>
        <p:spPr>
          <a:xfrm rot="10800000">
            <a:off x="5246151" y="5790508"/>
            <a:ext cx="3851627" cy="25317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33" name="Стрелка: изогнутая 32">
            <a:extLst>
              <a:ext uri="{FF2B5EF4-FFF2-40B4-BE49-F238E27FC236}">
                <a16:creationId xmlns:a16="http://schemas.microsoft.com/office/drawing/2014/main" id="{DE2C10E4-4D99-43A7-AC0C-B95CF86C5161}"/>
              </a:ext>
            </a:extLst>
          </p:cNvPr>
          <p:cNvSpPr/>
          <p:nvPr/>
        </p:nvSpPr>
        <p:spPr>
          <a:xfrm rot="10800000">
            <a:off x="5216030" y="5262246"/>
            <a:ext cx="2323415" cy="805733"/>
          </a:xfrm>
          <a:prstGeom prst="bentArrow">
            <a:avLst>
              <a:gd name="adj1" fmla="val 19413"/>
              <a:gd name="adj2" fmla="val 21231"/>
              <a:gd name="adj3" fmla="val 25000"/>
              <a:gd name="adj4" fmla="val 550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>
              <a:solidFill>
                <a:schemeClr val="tx1"/>
              </a:solidFill>
            </a:endParaRP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BC2BB867-DF46-4F67-BFF7-17504CF60133}"/>
              </a:ext>
            </a:extLst>
          </p:cNvPr>
          <p:cNvSpPr txBox="1">
            <a:spLocks/>
          </p:cNvSpPr>
          <p:nvPr/>
        </p:nvSpPr>
        <p:spPr>
          <a:xfrm>
            <a:off x="8705820" y="2912264"/>
            <a:ext cx="1710819" cy="5018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T5 Turbo Alpaca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B3A30B47-4705-4242-B908-A7515C4B3695}"/>
              </a:ext>
            </a:extLst>
          </p:cNvPr>
          <p:cNvSpPr txBox="1">
            <a:spLocks/>
          </p:cNvSpPr>
          <p:nvPr/>
        </p:nvSpPr>
        <p:spPr>
          <a:xfrm>
            <a:off x="620430" y="2898062"/>
            <a:ext cx="1474453" cy="5016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mDeBERTa</a:t>
            </a:r>
            <a:r>
              <a:rPr lang="en-US" dirty="0">
                <a:solidFill>
                  <a:schemeClr val="tx1"/>
                </a:solidFill>
              </a:rPr>
              <a:t> V3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6" name="Стрелка: влево-вправо 5">
            <a:extLst>
              <a:ext uri="{FF2B5EF4-FFF2-40B4-BE49-F238E27FC236}">
                <a16:creationId xmlns:a16="http://schemas.microsoft.com/office/drawing/2014/main" id="{9E6FC2E4-BB9E-4B19-B8A9-8CBBC44A8401}"/>
              </a:ext>
            </a:extLst>
          </p:cNvPr>
          <p:cNvSpPr/>
          <p:nvPr/>
        </p:nvSpPr>
        <p:spPr>
          <a:xfrm>
            <a:off x="2242143" y="3025508"/>
            <a:ext cx="1170306" cy="253799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3633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Подготовка</a:t>
            </a:r>
            <a:r>
              <a:rPr lang="en-US" dirty="0"/>
              <a:t> </a:t>
            </a:r>
            <a:r>
              <a:rPr lang="ru-RU" dirty="0"/>
              <a:t>источников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077" y="1520889"/>
            <a:ext cx="6096001" cy="4898572"/>
          </a:xfrm>
        </p:spPr>
      </p:pic>
      <p:pic>
        <p:nvPicPr>
          <p:cNvPr id="7" name="Объект 5">
            <a:extLst>
              <a:ext uri="{FF2B5EF4-FFF2-40B4-BE49-F238E27FC236}">
                <a16:creationId xmlns:a16="http://schemas.microsoft.com/office/drawing/2014/main" id="{232412DF-04BB-CEF6-0243-9416674E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77" y="979714"/>
            <a:ext cx="5980923" cy="543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Подготовка</a:t>
            </a:r>
            <a:r>
              <a:rPr lang="en-US" dirty="0"/>
              <a:t> </a:t>
            </a:r>
            <a:r>
              <a:rPr lang="ru-RU" dirty="0"/>
              <a:t>источников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077" y="1520889"/>
            <a:ext cx="6096001" cy="4898572"/>
          </a:xfrm>
        </p:spPr>
      </p:pic>
      <p:pic>
        <p:nvPicPr>
          <p:cNvPr id="7" name="Объект 5">
            <a:extLst>
              <a:ext uri="{FF2B5EF4-FFF2-40B4-BE49-F238E27FC236}">
                <a16:creationId xmlns:a16="http://schemas.microsoft.com/office/drawing/2014/main" id="{232412DF-04BB-CEF6-0243-9416674E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1078" y="1401421"/>
            <a:ext cx="5865846" cy="501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0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Подготовка</a:t>
            </a:r>
            <a:r>
              <a:rPr lang="en-US" dirty="0"/>
              <a:t> </a:t>
            </a:r>
            <a:r>
              <a:rPr lang="ru-RU" dirty="0"/>
              <a:t>источников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077" y="1401421"/>
            <a:ext cx="6096001" cy="5018040"/>
          </a:xfrm>
        </p:spPr>
      </p:pic>
      <p:pic>
        <p:nvPicPr>
          <p:cNvPr id="7" name="Объект 5">
            <a:extLst>
              <a:ext uri="{FF2B5EF4-FFF2-40B4-BE49-F238E27FC236}">
                <a16:creationId xmlns:a16="http://schemas.microsoft.com/office/drawing/2014/main" id="{232412DF-04BB-CEF6-0243-9416674E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3674" y="1401420"/>
            <a:ext cx="4980654" cy="508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4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Подготовка</a:t>
            </a:r>
            <a:r>
              <a:rPr lang="en-US" dirty="0"/>
              <a:t> </a:t>
            </a:r>
            <a:r>
              <a:rPr lang="ru-RU" dirty="0"/>
              <a:t>источников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077" y="1401421"/>
            <a:ext cx="6096001" cy="5018040"/>
          </a:xfrm>
        </p:spPr>
      </p:pic>
      <p:pic>
        <p:nvPicPr>
          <p:cNvPr id="7" name="Объект 5">
            <a:extLst>
              <a:ext uri="{FF2B5EF4-FFF2-40B4-BE49-F238E27FC236}">
                <a16:creationId xmlns:a16="http://schemas.microsoft.com/office/drawing/2014/main" id="{232412DF-04BB-CEF6-0243-9416674E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3146" y="2390201"/>
            <a:ext cx="5973722" cy="364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1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ru-RU" dirty="0"/>
              <a:t>Извлечение источников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97" y="1401420"/>
            <a:ext cx="5352566" cy="5018040"/>
          </a:xfrm>
        </p:spPr>
      </p:pic>
      <p:pic>
        <p:nvPicPr>
          <p:cNvPr id="7" name="Объект 5">
            <a:extLst>
              <a:ext uri="{FF2B5EF4-FFF2-40B4-BE49-F238E27FC236}">
                <a16:creationId xmlns:a16="http://schemas.microsoft.com/office/drawing/2014/main" id="{232412DF-04BB-CEF6-0243-9416674E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401420"/>
            <a:ext cx="5973722" cy="501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1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836144"/>
          </a:xfrm>
        </p:spPr>
        <p:txBody>
          <a:bodyPr>
            <a:noAutofit/>
          </a:bodyPr>
          <a:lstStyle/>
          <a:p>
            <a:r>
              <a:rPr lang="ru-RU" sz="3200" dirty="0"/>
              <a:t>Промежуточный результат</a:t>
            </a:r>
            <a:r>
              <a:rPr lang="en-US" sz="3200" dirty="0"/>
              <a:t>. </a:t>
            </a:r>
            <a:r>
              <a:rPr lang="ru-RU" sz="3200" dirty="0"/>
              <a:t>Извлеченный атлас растений.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888" y="1558810"/>
            <a:ext cx="11447911" cy="4360210"/>
          </a:xfrm>
        </p:spPr>
      </p:pic>
    </p:spTree>
    <p:extLst>
      <p:ext uri="{BB962C8B-B14F-4D97-AF65-F5344CB8AC3E}">
        <p14:creationId xmlns:p14="http://schemas.microsoft.com/office/powerpoint/2010/main" val="21632586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283</Words>
  <Application>Microsoft Office PowerPoint</Application>
  <PresentationFormat>Широкоэкранный</PresentationFormat>
  <Paragraphs>70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Решение кейса  ООО Солюшн</vt:lpstr>
      <vt:lpstr>Состав команды</vt:lpstr>
      <vt:lpstr>Алгоритм</vt:lpstr>
      <vt:lpstr>Подготовка источников</vt:lpstr>
      <vt:lpstr>Подготовка источников</vt:lpstr>
      <vt:lpstr>Подготовка источников</vt:lpstr>
      <vt:lpstr>Подготовка источников</vt:lpstr>
      <vt:lpstr>Извлечение источников</vt:lpstr>
      <vt:lpstr>Промежуточный результат. Извлеченный атлас растений.</vt:lpstr>
      <vt:lpstr>Промежуточный результат. Извлеченный список красной книги.</vt:lpstr>
      <vt:lpstr>Промежуточный результат. Суммированная колонка «Ареал»</vt:lpstr>
      <vt:lpstr>Промежуточный результат. Объединенная таблица</vt:lpstr>
      <vt:lpstr>Промежуточный итог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данных</dc:title>
  <dc:creator>Демин Михаил Михайлович</dc:creator>
  <cp:lastModifiedBy>Михаил Демин</cp:lastModifiedBy>
  <cp:revision>30</cp:revision>
  <dcterms:created xsi:type="dcterms:W3CDTF">2023-07-06T08:07:09Z</dcterms:created>
  <dcterms:modified xsi:type="dcterms:W3CDTF">2023-07-13T11:26:53Z</dcterms:modified>
</cp:coreProperties>
</file>