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6" r:id="rId4"/>
    <p:sldId id="267" r:id="rId5"/>
    <p:sldId id="262" r:id="rId6"/>
    <p:sldId id="268" r:id="rId7"/>
    <p:sldId id="269" r:id="rId8"/>
    <p:sldId id="265" r:id="rId9"/>
    <p:sldId id="270" r:id="rId10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50" autoAdjust="0"/>
  </p:normalViewPr>
  <p:slideViewPr>
    <p:cSldViewPr snapToGrid="0">
      <p:cViewPr varScale="1">
        <p:scale>
          <a:sx n="77" d="100"/>
          <a:sy n="77" d="100"/>
        </p:scale>
        <p:origin x="883" y="53"/>
      </p:cViewPr>
      <p:guideLst/>
    </p:cSldViewPr>
  </p:slideViewPr>
  <p:notesTextViewPr>
    <p:cViewPr>
      <p:scale>
        <a:sx n="1" d="1"/>
        <a:sy n="1" d="1"/>
      </p:scale>
      <p:origin x="0" y="-5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1E1D6-9309-4660-B42F-9B46E9D5A001}" type="datetimeFigureOut">
              <a:rPr lang="ru-KZ" smtClean="0"/>
              <a:t>21.05.2023</a:t>
            </a:fld>
            <a:endParaRPr lang="ru-KZ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KZ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6A355-8DC4-45BE-BCED-EBFD2107E0A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413074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На первом шаге извлекаем текст из книжных источников. Основой решения послужил Атлас растений 2021 года</a:t>
            </a:r>
            <a:endParaRPr lang="ru-RU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Arial" panose="020B0604020202020204" pitchFamily="34" charset="0"/>
              </a:rPr>
              <a:t>Для извлечения текста воспользовались библиотекой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Python PyPDF2</a:t>
            </a:r>
            <a:r>
              <a:rPr lang="ru-RU" sz="1200" dirty="0">
                <a:solidFill>
                  <a:srgbClr val="000000"/>
                </a:solidFill>
                <a:latin typeface="Arial" panose="020B0604020202020204" pitchFamily="34" charset="0"/>
              </a:rPr>
              <a:t>, т.к. это открытая библиотека.</a:t>
            </a:r>
            <a:br>
              <a:rPr lang="ru-RU" sz="1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ru-RU" sz="1200" dirty="0">
                <a:solidFill>
                  <a:srgbClr val="000000"/>
                </a:solidFill>
                <a:latin typeface="Arial" panose="020B0604020202020204" pitchFamily="34" charset="0"/>
              </a:rPr>
              <a:t>В дальнейшем при разработке проекта будет необходимо провести предобработку извлеченного текста, что поможет улучшить показатели обучения модели.</a:t>
            </a:r>
            <a:br>
              <a:rPr lang="ru-RU" sz="105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ru-KZ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6A355-8DC4-45BE-BCED-EBFD2107E0A7}" type="slidenum">
              <a:rPr lang="ru-KZ" smtClean="0"/>
              <a:t>5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447412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На втором шаге с помощью NLP модели извлечем из текста информацию по каждому растению по разделам 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Arial" panose="020B0604020202020204" pitchFamily="34" charset="0"/>
              </a:rPr>
              <a:t>В качестве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NLP</a:t>
            </a:r>
            <a:r>
              <a:rPr lang="ru-RU" sz="1200" dirty="0">
                <a:solidFill>
                  <a:srgbClr val="000000"/>
                </a:solidFill>
                <a:latin typeface="Arial" panose="020B0604020202020204" pitchFamily="34" charset="0"/>
              </a:rPr>
              <a:t> модели использована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Den4ikAI</a:t>
            </a:r>
            <a:r>
              <a:rPr lang="ru-RU" sz="1200" dirty="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r>
              <a:rPr lang="ru-RU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ДэнчикАИ</a:t>
            </a:r>
            <a:r>
              <a:rPr lang="ru-RU" sz="1200" dirty="0">
                <a:solidFill>
                  <a:srgbClr val="000000"/>
                </a:solidFill>
                <a:latin typeface="Arial" panose="020B0604020202020204" pitchFamily="34" charset="0"/>
              </a:rPr>
              <a:t>). Выбор связан с тем, что эта модель проста в имплементации в проект, а также является открытым программным обеспечением.</a:t>
            </a:r>
            <a:br>
              <a:rPr lang="ru-RU" sz="105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ru-KZ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6A355-8DC4-45BE-BCED-EBFD2107E0A7}" type="slidenum">
              <a:rPr lang="ru-KZ" smtClean="0"/>
              <a:t>6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28616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 помощью </a:t>
            </a:r>
            <a:r>
              <a:rPr lang="ru-RU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парсинга</a:t>
            </a:r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извлекаем информацию из </a:t>
            </a:r>
            <a:r>
              <a:rPr lang="ru-RU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доп</a:t>
            </a:r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источников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br>
              <a:rPr lang="ru-RU" sz="105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Сопоставляем Лек Растения и внесение в красные книги регионов РФ</a:t>
            </a:r>
            <a:endParaRPr lang="ru-KZ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6A355-8DC4-45BE-BCED-EBFD2107E0A7}" type="slidenum">
              <a:rPr lang="ru-KZ" smtClean="0"/>
              <a:t>7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01398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На третьем шаге все извлеченные сущности вносим в БД (наша реализация БД - таблица </a:t>
            </a:r>
            <a:r>
              <a:rPr lang="ru-RU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excel</a:t>
            </a:r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в целях экономии времени)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На четвертом шаге из собранной информации производим оценку вероятности успешного произрастания лекарственного растения в разных регионах</a:t>
            </a:r>
            <a:endParaRPr lang="ru-KZ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6A355-8DC4-45BE-BCED-EBFD2107E0A7}" type="slidenum">
              <a:rPr lang="ru-KZ" smtClean="0"/>
              <a:t>8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508564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Сформировав БД и произведя оценку можем реализовать пользовательское приложение в виде веб сайта + мобильного приложения с интерактивной картой. С помощью наглядной системы фермер получает удобный инструмент планирования прогнозирования посадок лек растений.</a:t>
            </a:r>
            <a:endParaRPr lang="ru-KZ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6A355-8DC4-45BE-BCED-EBFD2107E0A7}" type="slidenum">
              <a:rPr lang="ru-KZ" smtClean="0"/>
              <a:t>9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82439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3C1A2-0D23-4A14-9D4E-6CB907266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1E85A7-B494-4F40-BB65-092E5F1F3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0E374C-C47D-434B-9439-BF9E00D36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C297-EC16-4BD9-9DDA-249F1084F97F}" type="datetimeFigureOut">
              <a:rPr lang="ru-KZ" smtClean="0"/>
              <a:t>21.05.2023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268BF5-4BAF-448A-97EE-9F6C8651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BF88E9-9879-48B1-AF22-35F80BD1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AC5F-6FC6-4F3B-8B15-55EF347A800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5179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8E284-19E9-4F15-9DF8-18C9A87C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719829-AECA-4DD8-9D7C-4689E5BC6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2E331A-93D2-4D95-839B-1A7547006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C297-EC16-4BD9-9DDA-249F1084F97F}" type="datetimeFigureOut">
              <a:rPr lang="ru-KZ" smtClean="0"/>
              <a:t>21.05.2023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99D194-8EE7-48D9-B672-6EA25256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D251DB-CBF4-49F3-94D8-76D938CC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AC5F-6FC6-4F3B-8B15-55EF347A800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8719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08B2FEE-99F8-460F-AF64-0A8C41E63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485396-4367-45F8-8EF1-2B95A1B4E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DD95EA-8F64-43E4-BC6F-99AD07D5E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C297-EC16-4BD9-9DDA-249F1084F97F}" type="datetimeFigureOut">
              <a:rPr lang="ru-KZ" smtClean="0"/>
              <a:t>21.05.2023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A60FA2-1A46-4CC4-8C0B-B0E6D5708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DB48CD-49E4-4B53-B7BD-94BF6C3F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AC5F-6FC6-4F3B-8B15-55EF347A800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01537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98258-5761-4505-A00D-079AA9CCF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925ED7-1D5A-4CF7-BFFC-1125A4613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CF12F3-B141-45FD-B4F9-2C9BAE2DD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C297-EC16-4BD9-9DDA-249F1084F97F}" type="datetimeFigureOut">
              <a:rPr lang="ru-KZ" smtClean="0"/>
              <a:t>21.05.2023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48134D-E9B8-4D89-AB57-54C2A288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29885C-214E-4CFD-A9EF-D688906E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AC5F-6FC6-4F3B-8B15-55EF347A800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52047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EACC9-323B-4A5A-859B-007D4AEC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EAF047-195A-4B39-9470-54B3BC9AE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D822DF-3C4C-42D1-81D0-F3D290D8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C297-EC16-4BD9-9DDA-249F1084F97F}" type="datetimeFigureOut">
              <a:rPr lang="ru-KZ" smtClean="0"/>
              <a:t>21.05.2023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6218F8-15D3-49AB-A1C0-3C3BBFA3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7DDF43-EF3F-4A6A-ABAA-26BE3A499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AC5F-6FC6-4F3B-8B15-55EF347A800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9410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A7EB0-FBD1-4D73-A37F-1F0BD8D2E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D03DFD-950D-4381-96D1-CF5B3C600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5496D7-E3D6-475C-AC35-8A9A676BF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8BED70-CF67-4007-AF64-C49FB57EA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C297-EC16-4BD9-9DDA-249F1084F97F}" type="datetimeFigureOut">
              <a:rPr lang="ru-KZ" smtClean="0"/>
              <a:t>21.05.2023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C4995A-363C-41E1-98B7-31A7B992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F68782-5511-43ED-84C5-A7A3FB78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AC5F-6FC6-4F3B-8B15-55EF347A800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4301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E8C946-E8D9-43F6-8550-FDED7E5CB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3E55DB-398F-414C-9D68-E539D78DD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256BF3-1AD4-445E-9B07-8760CD9C2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58DC4B8-D5BC-4C5C-A987-DB3FD41EF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449154F-71A5-4EDE-9640-108F2392C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54E448C-261E-48CB-AEDD-54B344576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C297-EC16-4BD9-9DDA-249F1084F97F}" type="datetimeFigureOut">
              <a:rPr lang="ru-KZ" smtClean="0"/>
              <a:t>21.05.2023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93BFD8C-C50B-402B-8FC7-E221B34D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033509F-9765-4408-AFFF-BDA34C25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AC5F-6FC6-4F3B-8B15-55EF347A800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696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475098-06FD-4CC9-B9CB-5336ECCE2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BE15A30-53B0-4DDB-9C69-9A456FFE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C297-EC16-4BD9-9DDA-249F1084F97F}" type="datetimeFigureOut">
              <a:rPr lang="ru-KZ" smtClean="0"/>
              <a:t>21.05.2023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47C38FC-1DBC-4ACD-907F-505A6897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EDEF1AC-D563-4716-B5F5-2DF66DF1A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AC5F-6FC6-4F3B-8B15-55EF347A800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5914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21D0741-6DE3-4111-9E69-501FDB75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C297-EC16-4BD9-9DDA-249F1084F97F}" type="datetimeFigureOut">
              <a:rPr lang="ru-KZ" smtClean="0"/>
              <a:t>21.05.2023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BD2805F-85A6-451E-AA71-4C842C08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6A50A0-8863-4397-91D9-5296D1D1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AC5F-6FC6-4F3B-8B15-55EF347A800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638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6F933-5B33-4DF1-9A3B-955918E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8F7BF0-0C55-42D8-92A2-F9DF42DDB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EBBC1F-C707-4687-904C-E45111928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C5EDAE-4F32-4FD1-B2C3-E6FE68B52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C297-EC16-4BD9-9DDA-249F1084F97F}" type="datetimeFigureOut">
              <a:rPr lang="ru-KZ" smtClean="0"/>
              <a:t>21.05.2023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231915-06C4-4AE3-9F0F-74A35F78A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FA1D2D-8229-4E8D-A3C1-AA9B070A1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AC5F-6FC6-4F3B-8B15-55EF347A800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114461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0F770-015F-4EFE-B3DD-5B0D0F322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C05E3F8-050E-4C10-9988-EB4F7FDE7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A92D91-C41F-424F-A038-90DC289A7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B0271A-44AD-4207-A405-8E9D9E46C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C297-EC16-4BD9-9DDA-249F1084F97F}" type="datetimeFigureOut">
              <a:rPr lang="ru-KZ" smtClean="0"/>
              <a:t>21.05.2023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9EF8F1-1FCD-42FB-A764-E11D845E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56F7CA-87A1-4D72-B7EB-6794E29B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AC5F-6FC6-4F3B-8B15-55EF347A800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0597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64B62-18B4-4D17-B5D2-9F4E3945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E26B72-6595-48FD-8E5A-780C66E93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5C71E7-D741-4BA7-9EF6-2A8FF2CFF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5C297-EC16-4BD9-9DDA-249F1084F97F}" type="datetimeFigureOut">
              <a:rPr lang="ru-KZ" smtClean="0"/>
              <a:t>21.05.2023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484415-E2A3-401A-8F1F-1A875CA63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1B5476-47F9-4CD1-8EC0-BD3E89A18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8AC5F-6FC6-4F3B-8B15-55EF347A800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3809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89D59-8D18-481C-B925-7DE21EB22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7200" dirty="0"/>
              <a:t>Решение кейса </a:t>
            </a:r>
            <a:br>
              <a:rPr lang="ru-RU" sz="7200" dirty="0"/>
            </a:br>
            <a:r>
              <a:rPr lang="ru-RU" sz="7200" dirty="0"/>
              <a:t>ООО </a:t>
            </a:r>
            <a:r>
              <a:rPr lang="ru-RU" sz="7200" dirty="0" err="1"/>
              <a:t>Солюшн</a:t>
            </a:r>
            <a:endParaRPr lang="ru-KZ" sz="7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A1EAB2-CE57-4A76-B5F4-0D9C2700E6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  <a:p>
            <a:r>
              <a:rPr lang="en-US" sz="4800" dirty="0"/>
              <a:t>M4 Team</a:t>
            </a:r>
            <a:endParaRPr lang="ru-KZ" sz="4800" dirty="0"/>
          </a:p>
        </p:txBody>
      </p:sp>
    </p:spTree>
    <p:extLst>
      <p:ext uri="{BB962C8B-B14F-4D97-AF65-F5344CB8AC3E}">
        <p14:creationId xmlns:p14="http://schemas.microsoft.com/office/powerpoint/2010/main" val="197035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8F21BE-F1A2-4387-8F0B-E4AD494AD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494"/>
            <a:ext cx="10515600" cy="1001712"/>
          </a:xfrm>
        </p:spPr>
        <p:txBody>
          <a:bodyPr/>
          <a:lstStyle/>
          <a:p>
            <a:r>
              <a:rPr lang="ru-RU" dirty="0"/>
              <a:t>Состав команды</a:t>
            </a:r>
            <a:endParaRPr lang="ru-KZ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085BFF59-6186-485D-A9E0-32D58FAF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5607" y="1760946"/>
            <a:ext cx="3528633" cy="2186214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Марина Дружинина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NLP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 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извлечение сущностей</a:t>
            </a:r>
          </a:p>
          <a:p>
            <a:r>
              <a:rPr lang="ru-R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Компетенция: разработка программного обеспечения</a:t>
            </a:r>
          </a:p>
          <a:p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г. Уфа</a:t>
            </a:r>
          </a:p>
          <a:p>
            <a:pPr>
              <a:spcBef>
                <a:spcPts val="1600"/>
              </a:spcBef>
            </a:pPr>
            <a:r>
              <a:rPr lang="ru-RU" sz="1800" dirty="0">
                <a:solidFill>
                  <a:schemeClr val="tx1"/>
                </a:solidFill>
              </a:rPr>
              <a:t>           </a:t>
            </a:r>
            <a:r>
              <a:rPr lang="en-US" sz="1800" dirty="0">
                <a:solidFill>
                  <a:schemeClr val="tx1"/>
                </a:solidFill>
              </a:rPr>
              <a:t>@marina_druz</a:t>
            </a:r>
            <a:endParaRPr lang="ru-KZ" sz="1800" dirty="0">
              <a:solidFill>
                <a:schemeClr val="tx1"/>
              </a:solidFill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6AC0D05-F009-44FA-813B-C4CFD7E2B81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43"/>
          <a:stretch/>
        </p:blipFill>
        <p:spPr>
          <a:xfrm>
            <a:off x="838200" y="1760946"/>
            <a:ext cx="1446213" cy="1582021"/>
          </a:xfrm>
        </p:spPr>
      </p:pic>
      <p:sp>
        <p:nvSpPr>
          <p:cNvPr id="13" name="Текст 9">
            <a:extLst>
              <a:ext uri="{FF2B5EF4-FFF2-40B4-BE49-F238E27FC236}">
                <a16:creationId xmlns:a16="http://schemas.microsoft.com/office/drawing/2014/main" id="{17725542-2314-4AF3-9D2D-F4C9C71E4956}"/>
              </a:ext>
            </a:extLst>
          </p:cNvPr>
          <p:cNvSpPr txBox="1">
            <a:spLocks/>
          </p:cNvSpPr>
          <p:nvPr/>
        </p:nvSpPr>
        <p:spPr>
          <a:xfrm>
            <a:off x="7860891" y="1760946"/>
            <a:ext cx="3975509" cy="22624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>
                <a:solidFill>
                  <a:schemeClr val="tx1"/>
                </a:solidFill>
              </a:rPr>
              <a:t>Мгер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Парунакян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Парсинг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источников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Компетенция: управление разработк</a:t>
            </a: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ой</a:t>
            </a:r>
            <a:r>
              <a:rPr lang="ru-R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программного обеспечения, производством, дистрибуцией</a:t>
            </a:r>
          </a:p>
          <a:p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г. Москва</a:t>
            </a:r>
          </a:p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@MhParun</a:t>
            </a:r>
            <a:endParaRPr lang="ru-KZ" sz="1800" dirty="0">
              <a:solidFill>
                <a:schemeClr val="tx1"/>
              </a:solidFill>
            </a:endParaRPr>
          </a:p>
        </p:txBody>
      </p:sp>
      <p:pic>
        <p:nvPicPr>
          <p:cNvPr id="14" name="Объект 5">
            <a:extLst>
              <a:ext uri="{FF2B5EF4-FFF2-40B4-BE49-F238E27FC236}">
                <a16:creationId xmlns:a16="http://schemas.microsoft.com/office/drawing/2014/main" id="{ED8AF413-7470-456D-BD78-68DEE0ED46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43"/>
          <a:stretch/>
        </p:blipFill>
        <p:spPr>
          <a:xfrm>
            <a:off x="6302485" y="1760946"/>
            <a:ext cx="1328210" cy="1582021"/>
          </a:xfrm>
          <a:prstGeom prst="rect">
            <a:avLst/>
          </a:prstGeom>
        </p:spPr>
      </p:pic>
      <p:sp>
        <p:nvSpPr>
          <p:cNvPr id="15" name="Текст 9">
            <a:extLst>
              <a:ext uri="{FF2B5EF4-FFF2-40B4-BE49-F238E27FC236}">
                <a16:creationId xmlns:a16="http://schemas.microsoft.com/office/drawing/2014/main" id="{481B9B26-D218-4501-A9CB-602B9C6E0050}"/>
              </a:ext>
            </a:extLst>
          </p:cNvPr>
          <p:cNvSpPr txBox="1">
            <a:spLocks/>
          </p:cNvSpPr>
          <p:nvPr/>
        </p:nvSpPr>
        <p:spPr>
          <a:xfrm>
            <a:off x="2455607" y="4341914"/>
            <a:ext cx="3640393" cy="20754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Марат Закиров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NLP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интерфейса</a:t>
            </a:r>
          </a:p>
          <a:p>
            <a:r>
              <a:rPr lang="ru-R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Компетенция: разработка программного обеспечения</a:t>
            </a:r>
          </a:p>
          <a:p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г. Москва</a:t>
            </a:r>
          </a:p>
          <a:p>
            <a:r>
              <a:rPr lang="ru-RU" sz="1800" dirty="0">
                <a:solidFill>
                  <a:schemeClr val="tx1"/>
                </a:solidFill>
              </a:rPr>
              <a:t>           </a:t>
            </a:r>
            <a:r>
              <a:rPr lang="en-US" sz="1800" dirty="0">
                <a:solidFill>
                  <a:schemeClr val="tx1"/>
                </a:solidFill>
              </a:rPr>
              <a:t>@mardrake</a:t>
            </a:r>
            <a:endParaRPr lang="ru-KZ" sz="1800" dirty="0">
              <a:solidFill>
                <a:schemeClr val="tx1"/>
              </a:solidFill>
            </a:endParaRPr>
          </a:p>
        </p:txBody>
      </p:sp>
      <p:pic>
        <p:nvPicPr>
          <p:cNvPr id="16" name="Объект 5">
            <a:extLst>
              <a:ext uri="{FF2B5EF4-FFF2-40B4-BE49-F238E27FC236}">
                <a16:creationId xmlns:a16="http://schemas.microsoft.com/office/drawing/2014/main" id="{34C76511-0C90-4BF2-9843-17F495297F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9" y="4457685"/>
            <a:ext cx="1446213" cy="1459044"/>
          </a:xfrm>
          <a:prstGeom prst="rect">
            <a:avLst/>
          </a:prstGeom>
        </p:spPr>
      </p:pic>
      <p:sp>
        <p:nvSpPr>
          <p:cNvPr id="17" name="Текст 9">
            <a:extLst>
              <a:ext uri="{FF2B5EF4-FFF2-40B4-BE49-F238E27FC236}">
                <a16:creationId xmlns:a16="http://schemas.microsoft.com/office/drawing/2014/main" id="{2B480845-593C-4F32-B33A-6CC94AA7670E}"/>
              </a:ext>
            </a:extLst>
          </p:cNvPr>
          <p:cNvSpPr txBox="1">
            <a:spLocks/>
          </p:cNvSpPr>
          <p:nvPr/>
        </p:nvSpPr>
        <p:spPr>
          <a:xfrm>
            <a:off x="7860891" y="4315028"/>
            <a:ext cx="3800167" cy="2089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Михаил Демин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Извлечение текста из источников</a:t>
            </a:r>
          </a:p>
          <a:p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менеджмент проекта</a:t>
            </a:r>
          </a:p>
          <a:p>
            <a:r>
              <a:rPr lang="ru-R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Компетенция: экспертиза в фармации и медицине</a:t>
            </a:r>
          </a:p>
          <a:p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г. Хабаровск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@MikhailDemin</a:t>
            </a:r>
          </a:p>
          <a:p>
            <a:endParaRPr lang="ru-RU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8" name="Объект 5">
            <a:extLst>
              <a:ext uri="{FF2B5EF4-FFF2-40B4-BE49-F238E27FC236}">
                <a16:creationId xmlns:a16="http://schemas.microsoft.com/office/drawing/2014/main" id="{5ACE9FF0-61E7-46E9-84B0-F671ED339D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080" b="5145"/>
          <a:stretch/>
        </p:blipFill>
        <p:spPr>
          <a:xfrm>
            <a:off x="6243484" y="4341914"/>
            <a:ext cx="1387211" cy="158202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1F7176-C351-451B-A8AD-AC8F472285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91" y="6052026"/>
            <a:ext cx="396240" cy="39624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06A715F-825A-4F9D-B518-ECBC827D67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91" y="3550920"/>
            <a:ext cx="396240" cy="39624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073FE55-FD48-4201-BD22-CD867125FA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687" y="3550920"/>
            <a:ext cx="396240" cy="39624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6A38D4B-B86D-486D-92D0-497EEC62AF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687" y="6052026"/>
            <a:ext cx="396240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1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0C30D5F-2915-42C5-9D7B-092F8F40CE5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0713" y="3409810"/>
            <a:ext cx="5301201" cy="327955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0665CF-B154-403D-AE6E-91F2B25CF07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1" y="1181594"/>
            <a:ext cx="5121878" cy="327955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89D59-8D18-481C-B925-7DE21EB22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336" y="1775833"/>
            <a:ext cx="10641328" cy="3760469"/>
          </a:xfrm>
        </p:spPr>
        <p:txBody>
          <a:bodyPr>
            <a:no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На текущий момент отсутствуют легкодоступные обобщенные источники информации о культивировании лекарственных растений. Данный фактор увеличивает затраты на начальном этапе культивирования, делает сложным прогнозирование конечного результата. </a:t>
            </a:r>
            <a:b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b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ru-RU" sz="2400" b="1" dirty="0">
                <a:solidFill>
                  <a:srgbClr val="000000"/>
                </a:solidFill>
                <a:latin typeface="Arial" panose="020B0604020202020204" pitchFamily="34" charset="0"/>
              </a:rPr>
              <a:t>Решение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 этой проблемы позволит фермерам и предпринимателям легче принимать управленческие решения и выстраивать бизнес-процессы с учетом особенностей конкретного региона, а также позволит привлечь новых участников к культивированию лекарственных растений на территории Российской Федерации. </a:t>
            </a:r>
            <a:endParaRPr lang="ru-RU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A1EAB2-CE57-4A76-B5F4-0D9C2700E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1" y="286621"/>
            <a:ext cx="1966452" cy="835742"/>
          </a:xfrm>
        </p:spPr>
        <p:txBody>
          <a:bodyPr>
            <a:normAutofit lnSpcReduction="10000"/>
          </a:bodyPr>
          <a:lstStyle/>
          <a:p>
            <a:endParaRPr lang="ru-RU" dirty="0"/>
          </a:p>
          <a:p>
            <a:pPr algn="l">
              <a:spcBef>
                <a:spcPts val="0"/>
              </a:spcBef>
            </a:pPr>
            <a:r>
              <a:rPr lang="en-US" sz="3600" dirty="0"/>
              <a:t>M4 Team</a:t>
            </a:r>
            <a:endParaRPr lang="ru-KZ" sz="3600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6525401-0394-414E-80A6-60850BC03E96}"/>
              </a:ext>
            </a:extLst>
          </p:cNvPr>
          <p:cNvSpPr txBox="1">
            <a:spLocks/>
          </p:cNvSpPr>
          <p:nvPr/>
        </p:nvSpPr>
        <p:spPr>
          <a:xfrm>
            <a:off x="2408903" y="168634"/>
            <a:ext cx="9144000" cy="95372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r>
              <a:rPr lang="ru-RU" sz="4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Проблематика</a:t>
            </a:r>
            <a:endParaRPr lang="ru-KZ" sz="4800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FC424D4E-E0EF-4608-859F-39032CC82762}"/>
              </a:ext>
            </a:extLst>
          </p:cNvPr>
          <p:cNvSpPr txBox="1">
            <a:spLocks/>
          </p:cNvSpPr>
          <p:nvPr/>
        </p:nvSpPr>
        <p:spPr>
          <a:xfrm>
            <a:off x="530086" y="1200271"/>
            <a:ext cx="1966452" cy="835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0750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89D59-8D18-481C-B925-7DE21EB22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1" y="2005965"/>
            <a:ext cx="10641328" cy="2846070"/>
          </a:xfrm>
        </p:spPr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Необходимо формализовать процесс сбора информации о произрастании лекарственных культур из редких источников, чтобы улучшить поиск</a:t>
            </a:r>
            <a:br>
              <a:rPr lang="ru-RU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ru-RU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необходимых семян для засева определенного типа почв, для увеличения доли отечественного сырья</a:t>
            </a:r>
            <a:br>
              <a:rPr lang="ru-RU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ru-RU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 производстве лекарств.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A1EAB2-CE57-4A76-B5F4-0D9C2700E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1" y="286621"/>
            <a:ext cx="1966452" cy="835742"/>
          </a:xfrm>
        </p:spPr>
        <p:txBody>
          <a:bodyPr>
            <a:normAutofit lnSpcReduction="10000"/>
          </a:bodyPr>
          <a:lstStyle/>
          <a:p>
            <a:endParaRPr lang="ru-RU" dirty="0"/>
          </a:p>
          <a:p>
            <a:pPr algn="l">
              <a:spcBef>
                <a:spcPts val="0"/>
              </a:spcBef>
            </a:pPr>
            <a:r>
              <a:rPr lang="en-US" sz="3600" dirty="0"/>
              <a:t>M4 Team</a:t>
            </a:r>
            <a:endParaRPr lang="ru-KZ" sz="3600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6525401-0394-414E-80A6-60850BC03E96}"/>
              </a:ext>
            </a:extLst>
          </p:cNvPr>
          <p:cNvSpPr txBox="1">
            <a:spLocks/>
          </p:cNvSpPr>
          <p:nvPr/>
        </p:nvSpPr>
        <p:spPr>
          <a:xfrm>
            <a:off x="2408903" y="168634"/>
            <a:ext cx="9144000" cy="95372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r>
              <a:rPr lang="ru-RU" sz="4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Краткое описание </a:t>
            </a:r>
            <a:r>
              <a:rPr lang="ru-RU" sz="4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кейса</a:t>
            </a:r>
            <a:endParaRPr lang="ru-KZ" sz="4800" dirty="0"/>
          </a:p>
        </p:txBody>
      </p:sp>
    </p:spTree>
    <p:extLst>
      <p:ext uri="{BB962C8B-B14F-4D97-AF65-F5344CB8AC3E}">
        <p14:creationId xmlns:p14="http://schemas.microsoft.com/office/powerpoint/2010/main" val="110235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A1EAB2-CE57-4A76-B5F4-0D9C2700E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1" y="286621"/>
            <a:ext cx="1966452" cy="835742"/>
          </a:xfrm>
        </p:spPr>
        <p:txBody>
          <a:bodyPr>
            <a:normAutofit lnSpcReduction="10000"/>
          </a:bodyPr>
          <a:lstStyle/>
          <a:p>
            <a:endParaRPr lang="ru-RU" dirty="0"/>
          </a:p>
          <a:p>
            <a:pPr algn="l">
              <a:spcBef>
                <a:spcPts val="0"/>
              </a:spcBef>
            </a:pPr>
            <a:r>
              <a:rPr lang="en-US" sz="3600" dirty="0"/>
              <a:t>M4 Team</a:t>
            </a:r>
            <a:endParaRPr lang="ru-KZ" sz="3600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6525401-0394-414E-80A6-60850BC03E96}"/>
              </a:ext>
            </a:extLst>
          </p:cNvPr>
          <p:cNvSpPr txBox="1">
            <a:spLocks/>
          </p:cNvSpPr>
          <p:nvPr/>
        </p:nvSpPr>
        <p:spPr>
          <a:xfrm>
            <a:off x="2408903" y="168634"/>
            <a:ext cx="7386607" cy="95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600" dirty="0"/>
          </a:p>
          <a:p>
            <a:r>
              <a:rPr lang="ru-RU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Извлечение текста из 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PDF</a:t>
            </a:r>
            <a:endParaRPr lang="ru-KZ" sz="3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8FE347-BF5A-457D-81C1-BF6A3438A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1" y="1801953"/>
            <a:ext cx="4793310" cy="364574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4A567A3-EDBA-4030-A2D4-9D3AB4639C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93891" y="1801952"/>
            <a:ext cx="4887465" cy="3645741"/>
          </a:xfrm>
          <a:prstGeom prst="rect">
            <a:avLst/>
          </a:prstGeom>
        </p:spPr>
      </p:pic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A1ED9FA8-0642-4ADD-A3E7-7DA034C8315C}"/>
              </a:ext>
            </a:extLst>
          </p:cNvPr>
          <p:cNvSpPr/>
          <p:nvPr/>
        </p:nvSpPr>
        <p:spPr>
          <a:xfrm>
            <a:off x="5242562" y="3429000"/>
            <a:ext cx="1737360" cy="51435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17B248-C79C-43DE-9577-E46F0A87DA14}"/>
              </a:ext>
            </a:extLst>
          </p:cNvPr>
          <p:cNvSpPr txBox="1"/>
          <p:nvPr/>
        </p:nvSpPr>
        <p:spPr>
          <a:xfrm>
            <a:off x="5421630" y="2967335"/>
            <a:ext cx="1348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ucida Console" panose="020B0609040504020204" pitchFamily="49" charset="0"/>
              </a:rPr>
              <a:t>PyPDF2</a:t>
            </a:r>
            <a:endParaRPr lang="ru-KZ" sz="2400" dirty="0">
              <a:latin typeface="Lucida Console" panose="020B06090405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7B22D5-9BE7-4C7F-B637-9A9886744A06}"/>
              </a:ext>
            </a:extLst>
          </p:cNvPr>
          <p:cNvSpPr txBox="1"/>
          <p:nvPr/>
        </p:nvSpPr>
        <p:spPr>
          <a:xfrm>
            <a:off x="1749039" y="5665616"/>
            <a:ext cx="190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ucida Console" panose="020B0609040504020204" pitchFamily="49" charset="0"/>
              </a:rPr>
              <a:t>.pdf file</a:t>
            </a:r>
            <a:endParaRPr lang="ru-KZ" sz="2400" dirty="0">
              <a:latin typeface="Lucida Console" panose="020B060904050402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A4E195-669F-44D6-A6AF-0158E3F19243}"/>
              </a:ext>
            </a:extLst>
          </p:cNvPr>
          <p:cNvSpPr txBox="1"/>
          <p:nvPr/>
        </p:nvSpPr>
        <p:spPr>
          <a:xfrm>
            <a:off x="8585206" y="5665617"/>
            <a:ext cx="190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ucida Console" panose="020B0609040504020204" pitchFamily="49" charset="0"/>
              </a:rPr>
              <a:t>.txt file</a:t>
            </a:r>
            <a:endParaRPr lang="ru-KZ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48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A1EAB2-CE57-4A76-B5F4-0D9C2700E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1" y="286621"/>
            <a:ext cx="1966452" cy="835742"/>
          </a:xfrm>
        </p:spPr>
        <p:txBody>
          <a:bodyPr>
            <a:normAutofit lnSpcReduction="10000"/>
          </a:bodyPr>
          <a:lstStyle/>
          <a:p>
            <a:endParaRPr lang="ru-RU" dirty="0"/>
          </a:p>
          <a:p>
            <a:pPr algn="l">
              <a:spcBef>
                <a:spcPts val="0"/>
              </a:spcBef>
            </a:pPr>
            <a:r>
              <a:rPr lang="en-US" sz="3600" dirty="0"/>
              <a:t>M4 Team</a:t>
            </a:r>
            <a:endParaRPr lang="ru-KZ" sz="3600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6525401-0394-414E-80A6-60850BC03E96}"/>
              </a:ext>
            </a:extLst>
          </p:cNvPr>
          <p:cNvSpPr txBox="1">
            <a:spLocks/>
          </p:cNvSpPr>
          <p:nvPr/>
        </p:nvSpPr>
        <p:spPr>
          <a:xfrm>
            <a:off x="2408903" y="168634"/>
            <a:ext cx="7386607" cy="9537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600" dirty="0"/>
          </a:p>
          <a:p>
            <a:r>
              <a:rPr lang="en-US" sz="4400" dirty="0"/>
              <a:t>NLP </a:t>
            </a:r>
            <a:r>
              <a:rPr lang="ru-RU" sz="4400" dirty="0"/>
              <a:t>модель</a:t>
            </a:r>
            <a:endParaRPr lang="ru-KZ" sz="4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8FE347-BF5A-457D-81C1-BF6A3438A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940" y="1534848"/>
            <a:ext cx="3967197" cy="382787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4A567A3-EDBA-4030-A2D4-9D3AB4639C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4539" y="1534848"/>
            <a:ext cx="4966818" cy="3827877"/>
          </a:xfrm>
          <a:prstGeom prst="rect">
            <a:avLst/>
          </a:prstGeom>
        </p:spPr>
      </p:pic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A1ED9FA8-0642-4ADD-A3E7-7DA034C8315C}"/>
              </a:ext>
            </a:extLst>
          </p:cNvPr>
          <p:cNvSpPr/>
          <p:nvPr/>
        </p:nvSpPr>
        <p:spPr>
          <a:xfrm>
            <a:off x="4953658" y="3429000"/>
            <a:ext cx="1737360" cy="51435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17B248-C79C-43DE-9577-E46F0A87DA14}"/>
              </a:ext>
            </a:extLst>
          </p:cNvPr>
          <p:cNvSpPr txBox="1"/>
          <p:nvPr/>
        </p:nvSpPr>
        <p:spPr>
          <a:xfrm>
            <a:off x="4857750" y="2967335"/>
            <a:ext cx="194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ucida Console" panose="020B0609040504020204" pitchFamily="49" charset="0"/>
              </a:rPr>
              <a:t>Den4ikAI</a:t>
            </a:r>
            <a:endParaRPr lang="ru-KZ" sz="2400" dirty="0">
              <a:latin typeface="Lucida Console" panose="020B06090405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31C619-0B43-4365-A207-824BB8AFB42E}"/>
              </a:ext>
            </a:extLst>
          </p:cNvPr>
          <p:cNvSpPr txBox="1"/>
          <p:nvPr/>
        </p:nvSpPr>
        <p:spPr>
          <a:xfrm>
            <a:off x="4849564" y="3943350"/>
            <a:ext cx="194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Lucida Console" panose="020B0609040504020204" pitchFamily="49" charset="0"/>
              </a:rPr>
              <a:t>(</a:t>
            </a:r>
            <a:r>
              <a:rPr lang="en-US" sz="2400" dirty="0">
                <a:latin typeface="Lucida Console" panose="020B0609040504020204" pitchFamily="49" charset="0"/>
              </a:rPr>
              <a:t>BERT)</a:t>
            </a:r>
            <a:endParaRPr lang="ru-KZ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876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A1EAB2-CE57-4A76-B5F4-0D9C2700E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1" y="286621"/>
            <a:ext cx="1966452" cy="835742"/>
          </a:xfrm>
        </p:spPr>
        <p:txBody>
          <a:bodyPr>
            <a:normAutofit lnSpcReduction="10000"/>
          </a:bodyPr>
          <a:lstStyle/>
          <a:p>
            <a:endParaRPr lang="ru-RU" dirty="0"/>
          </a:p>
          <a:p>
            <a:pPr algn="l">
              <a:spcBef>
                <a:spcPts val="0"/>
              </a:spcBef>
            </a:pPr>
            <a:r>
              <a:rPr lang="en-US" sz="3600" dirty="0"/>
              <a:t>M4 Team</a:t>
            </a:r>
            <a:endParaRPr lang="ru-KZ" sz="3600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6525401-0394-414E-80A6-60850BC03E96}"/>
              </a:ext>
            </a:extLst>
          </p:cNvPr>
          <p:cNvSpPr txBox="1">
            <a:spLocks/>
          </p:cNvSpPr>
          <p:nvPr/>
        </p:nvSpPr>
        <p:spPr>
          <a:xfrm>
            <a:off x="2408903" y="168634"/>
            <a:ext cx="9123967" cy="95372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600" dirty="0"/>
          </a:p>
          <a:p>
            <a:r>
              <a:rPr lang="ru-RU" sz="4400" dirty="0"/>
              <a:t>Извлечение информации из дополнительных источников</a:t>
            </a:r>
            <a:endParaRPr lang="ru-KZ" sz="4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8FE347-BF5A-457D-81C1-BF6A3438A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276" y="2023114"/>
            <a:ext cx="4086977" cy="281177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4A567A3-EDBA-4030-A2D4-9D3AB4639C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12330" y="1386569"/>
            <a:ext cx="4696048" cy="4290607"/>
          </a:xfrm>
          <a:prstGeom prst="rect">
            <a:avLst/>
          </a:prstGeom>
        </p:spPr>
      </p:pic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A1ED9FA8-0642-4ADD-A3E7-7DA034C8315C}"/>
              </a:ext>
            </a:extLst>
          </p:cNvPr>
          <p:cNvSpPr/>
          <p:nvPr/>
        </p:nvSpPr>
        <p:spPr>
          <a:xfrm>
            <a:off x="4953658" y="3429000"/>
            <a:ext cx="1737360" cy="51435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17B248-C79C-43DE-9577-E46F0A87DA14}"/>
              </a:ext>
            </a:extLst>
          </p:cNvPr>
          <p:cNvSpPr txBox="1"/>
          <p:nvPr/>
        </p:nvSpPr>
        <p:spPr>
          <a:xfrm>
            <a:off x="4548088" y="2967334"/>
            <a:ext cx="2626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Lucida Console" panose="020B0609040504020204" pitchFamily="49" charset="0"/>
              </a:rPr>
              <a:t>Beautifulsoup</a:t>
            </a:r>
            <a:endParaRPr lang="ru-KZ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29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A1EAB2-CE57-4A76-B5F4-0D9C2700E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1" y="286621"/>
            <a:ext cx="1966452" cy="835742"/>
          </a:xfrm>
        </p:spPr>
        <p:txBody>
          <a:bodyPr>
            <a:normAutofit lnSpcReduction="10000"/>
          </a:bodyPr>
          <a:lstStyle/>
          <a:p>
            <a:endParaRPr lang="ru-RU" dirty="0"/>
          </a:p>
          <a:p>
            <a:pPr algn="l">
              <a:spcBef>
                <a:spcPts val="0"/>
              </a:spcBef>
            </a:pPr>
            <a:r>
              <a:rPr lang="en-US" sz="3600" dirty="0"/>
              <a:t>M4 Team</a:t>
            </a:r>
            <a:endParaRPr lang="ru-KZ" sz="3600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6525401-0394-414E-80A6-60850BC03E96}"/>
              </a:ext>
            </a:extLst>
          </p:cNvPr>
          <p:cNvSpPr txBox="1">
            <a:spLocks/>
          </p:cNvSpPr>
          <p:nvPr/>
        </p:nvSpPr>
        <p:spPr>
          <a:xfrm>
            <a:off x="2408903" y="168634"/>
            <a:ext cx="9144000" cy="9537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r>
              <a:rPr lang="ru-RU" sz="4800" dirty="0"/>
              <a:t>Результат</a:t>
            </a:r>
            <a:endParaRPr lang="ru-KZ" sz="4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6256C62-7AAA-42B1-B6F9-EC40C73F1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1184" y="1122363"/>
            <a:ext cx="9884446" cy="56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0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A1EAB2-CE57-4A76-B5F4-0D9C2700E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1" y="286621"/>
            <a:ext cx="1966452" cy="835742"/>
          </a:xfrm>
        </p:spPr>
        <p:txBody>
          <a:bodyPr>
            <a:normAutofit lnSpcReduction="10000"/>
          </a:bodyPr>
          <a:lstStyle/>
          <a:p>
            <a:endParaRPr lang="ru-RU" dirty="0"/>
          </a:p>
          <a:p>
            <a:pPr algn="l">
              <a:spcBef>
                <a:spcPts val="0"/>
              </a:spcBef>
            </a:pPr>
            <a:r>
              <a:rPr lang="en-US" sz="3600" dirty="0"/>
              <a:t>M4 Team</a:t>
            </a:r>
            <a:endParaRPr lang="ru-KZ" sz="3600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6525401-0394-414E-80A6-60850BC03E96}"/>
              </a:ext>
            </a:extLst>
          </p:cNvPr>
          <p:cNvSpPr txBox="1">
            <a:spLocks/>
          </p:cNvSpPr>
          <p:nvPr/>
        </p:nvSpPr>
        <p:spPr>
          <a:xfrm>
            <a:off x="2408903" y="168634"/>
            <a:ext cx="9144000" cy="9537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r>
              <a:rPr lang="ru-RU" sz="4800" dirty="0"/>
              <a:t>Результат</a:t>
            </a:r>
            <a:endParaRPr lang="ru-KZ" sz="4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6256C62-7AAA-42B1-B6F9-EC40C73F1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659" y="1689602"/>
            <a:ext cx="10751284" cy="333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752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430</Words>
  <Application>Microsoft Office PowerPoint</Application>
  <PresentationFormat>Широкоэкранный</PresentationFormat>
  <Paragraphs>76</Paragraphs>
  <Slides>9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Lucida Console</vt:lpstr>
      <vt:lpstr>Тема Office</vt:lpstr>
      <vt:lpstr>Решение кейса  ООО Солюшн</vt:lpstr>
      <vt:lpstr>Состав команды</vt:lpstr>
      <vt:lpstr>На текущий момент отсутствуют легкодоступные обобщенные источники информации о культивировании лекарственных растений. Данный фактор увеличивает затраты на начальном этапе культивирования, делает сложным прогнозирование конечного результата.   Решение этой проблемы позволит фермерам и предпринимателям легче принимать управленческие решения и выстраивать бизнес-процессы с учетом особенностей конкретного региона, а также позволит привлечь новых участников к культивированию лекарственных растений на территории Российской Федерации. </vt:lpstr>
      <vt:lpstr>Необходимо формализовать процесс сбора информации о произрастании лекарственных культур из редких источников, чтобы улучшить поиск необходимых семян для засева определенного типа почв, для увеличения доли отечественного сырья в производстве лекарств.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кейса  ООО Солюшн</dc:title>
  <dc:creator>Михаил Демин</dc:creator>
  <cp:lastModifiedBy>Михаил Демин</cp:lastModifiedBy>
  <cp:revision>27</cp:revision>
  <dcterms:created xsi:type="dcterms:W3CDTF">2023-05-20T13:41:34Z</dcterms:created>
  <dcterms:modified xsi:type="dcterms:W3CDTF">2023-05-21T07:24:31Z</dcterms:modified>
</cp:coreProperties>
</file>