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4" r:id="rId2"/>
    <p:sldMasterId id="2147483687" r:id="rId3"/>
  </p:sldMasterIdLst>
  <p:notesMasterIdLst>
    <p:notesMasterId r:id="rId14"/>
  </p:notesMasterIdLst>
  <p:sldIdLst>
    <p:sldId id="256" r:id="rId4"/>
    <p:sldId id="26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2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&lt;верхний колонтитул&gt;</a:t>
            </a:r>
          </a:p>
        </p:txBody>
      </p:sp>
      <p:sp>
        <p:nvSpPr>
          <p:cNvPr id="223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224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225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C76E869-3A47-4F5D-84DC-3F2C25A23BA4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86A355-8DC4-45BE-BCED-EBFD2107E0A7}" type="slidenum">
              <a:rPr lang="ru-KZ" smtClean="0"/>
              <a:t>2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93663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ru-RU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8FC55F9-C524-4AC3-A646-716701E1430F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3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ru-RU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F92B4E6-B3AF-4572-BD56-4D3B821DFCE3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4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ru-RU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F2EF6FB-ACE3-4A1C-821D-0DC9159FE49C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5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ru-RU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1143F71-7C77-45B5-ADC0-3EA2227A5D95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6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ru-RU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0D45A6A-41B9-4688-A62C-3F597EC2E26B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ru-RU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6A07D46-8C23-4C7F-A8E7-B445233311C3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8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ru-RU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E099D3F-F082-4B89-833B-E896BD22B392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9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ru-RU" sz="1200" b="0" strike="noStrike" spc="-1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D857087-CB8A-4E92-B95D-2F38D8410033}" type="slidenum"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10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2C560D7-F5FF-44E5-B2BA-87408C4E889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E83B321-A2A9-4FB5-913C-8B0F9378C87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96BB3B3-F5E0-4B08-809F-2859EE225747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63A5F2C-115B-4CD1-A587-C7ADBCC37DB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5C297-EC16-4BD9-9DDA-249F1084F97F}" type="datetimeFigureOut">
              <a:rPr lang="ru-KZ" smtClean="0"/>
              <a:t>27.08.2023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8AC5F-6FC6-4F3B-8B15-55EF347A800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25611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E29234D7-D6CD-4ADB-B8B1-086127857C1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1DAF272-A367-4533-B5CE-E754A742CC3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D22843F-B1ED-4BC7-A4FD-968C0333DF4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AF3E69A-0F18-4576-AEBB-49239707A4E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6FD3FBB-F3CA-49A8-B5E6-B65E6974895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640" cy="76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957B936-DCB6-4E42-9D73-F8702FA7DF0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0D00D86-0F21-4ABA-A660-74E5F49EBF3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48122B9-218C-4676-91BF-B6AA2DD8195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69AEE233-2474-43C3-A006-C48FF89733C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0FC69C29-0B70-4EC9-A18C-4F7D5784035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645DC27-624E-4454-B731-AD081D7E4EE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9ADCCF6B-1FAF-4BED-B416-2539111E5C1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2077A91A-DE9C-4D28-AF4D-3B36DC220FD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83E318E-3E12-479D-93DA-AC711E0F375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86A3A1E8-50D4-4A8C-B452-86DBB30033A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5AEFE91-AE78-4A21-8EEC-E66E8C2CB77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FA7C47D-8AB4-493B-8038-DE0A218BCB7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02A09B2-2331-4535-BCA1-D4F65124947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A21953D-3BB5-4F7C-8FCE-1E6E3E752AA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640" cy="76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C00AB76-2555-4236-AE79-064F60951DF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D1432ED-99C1-4B72-8644-FD1A723702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1E9AF2E-E06B-4229-BC73-B455FAFCC8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B47ED15-658F-4623-8CDE-4A66CF1DE20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460D3A3-4461-43AB-A0E9-F79E854C328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C5B557E-D124-48E9-9182-B0B20E26F23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104A15EE-4CD8-4497-9C24-8AB440458E6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723596F-ADA6-47D1-A606-B77675AEE3D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C586FD1-7EDB-49EA-B4A1-43C5AB25F91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subTitle"/>
          </p:nvPr>
        </p:nvSpPr>
        <p:spPr>
          <a:xfrm>
            <a:off x="1506960" y="2404440"/>
            <a:ext cx="7766640" cy="7630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FBB465E-CA36-4D2B-901A-1F5854DB1F1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F50CF61-975E-4DA4-88E6-E43B4B83A3F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198653B-2CFA-4B75-A5A3-72CC8F5191F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CF84B7B-E231-487D-895E-4054CB58032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10;p14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28" name="Google Shape;11;p14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w="9525">
              <a:solidFill>
                <a:srgbClr val="BFBFBF"/>
              </a:solidFill>
              <a:round/>
            </a:ln>
          </p:spPr>
        </p:cxnSp>
        <p:cxnSp>
          <p:nvCxnSpPr>
            <p:cNvPr id="2" name="Google Shape;12;p14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w="9525">
              <a:solidFill>
                <a:srgbClr val="D8D8D8"/>
              </a:solidFill>
              <a:round/>
            </a:ln>
          </p:spPr>
        </p:cxnSp>
        <p:sp>
          <p:nvSpPr>
            <p:cNvPr id="3" name="Google Shape;13;p1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Google Shape;14;p14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Google Shape;15;p14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" name="Google Shape;16;p14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" name="Google Shape;17;p14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Google Shape;18;p14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" name="Google Shape;19;p14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" name="Google Shape;20;p14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" name="Google Shape;27;p15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cxnSp>
          <p:nvCxnSpPr>
            <p:cNvPr id="12" name="Google Shape;28;p15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w="9525">
              <a:solidFill>
                <a:srgbClr val="BFBFBF"/>
              </a:solidFill>
              <a:round/>
            </a:ln>
          </p:spPr>
        </p:cxnSp>
        <p:cxnSp>
          <p:nvCxnSpPr>
            <p:cNvPr id="13" name="Google Shape;29;p15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w="9525">
              <a:solidFill>
                <a:srgbClr val="D8D8D8"/>
              </a:solidFill>
              <a:round/>
            </a:ln>
          </p:spPr>
        </p:cxnSp>
        <p:sp>
          <p:nvSpPr>
            <p:cNvPr id="14" name="Google Shape;30;p15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" name="Google Shape;31;p15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Google Shape;32;p15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Google Shape;33;p15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" name="Google Shape;34;p15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" name="Google Shape;35;p15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" name="Google Shape;36;p15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Google Shape;37;p15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indent="0">
              <a:buNone/>
            </a:pPr>
            <a:r>
              <a:rPr lang="ru-RU" sz="5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dt" idx="1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ftr" idx="2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sldNum" idx="3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900" b="0" strike="noStrike" spc="-1">
                <a:solidFill>
                  <a:schemeClr val="accent1"/>
                </a:solidFill>
                <a:latin typeface="Trebuchet MS"/>
                <a:ea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67C57FB-DDE9-4218-ADBE-650D100FD936}" type="slidenum">
              <a:rPr lang="ru-RU" sz="900" b="0" strike="noStrike" spc="-1">
                <a:solidFill>
                  <a:schemeClr val="accent1"/>
                </a:solidFill>
                <a:latin typeface="Trebuchet MS"/>
                <a:ea typeface="Trebuchet MS"/>
              </a:rPr>
              <a:t>‹#›</a:t>
            </a:fld>
            <a:endParaRPr lang="ru-RU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4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0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0;p14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16" name="Google Shape;11;p14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w="9525">
              <a:solidFill>
                <a:srgbClr val="BFBFBF"/>
              </a:solidFill>
              <a:round/>
            </a:ln>
          </p:spPr>
        </p:cxnSp>
        <p:cxnSp>
          <p:nvCxnSpPr>
            <p:cNvPr id="117" name="Google Shape;12;p14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w="9525">
              <a:solidFill>
                <a:srgbClr val="D8D8D8"/>
              </a:solidFill>
              <a:round/>
            </a:ln>
          </p:spPr>
        </p:cxnSp>
        <p:sp>
          <p:nvSpPr>
            <p:cNvPr id="118" name="Google Shape;13;p1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Google Shape;14;p14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Google Shape;15;p14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Google Shape;16;p14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Google Shape;17;p14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Google Shape;18;p14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Google Shape;19;p14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Google Shape;20;p14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77160" y="4800600"/>
            <a:ext cx="8596440" cy="566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 indent="0">
              <a:buNone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77160" y="609480"/>
            <a:ext cx="8596440" cy="3845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677160" y="5367240"/>
            <a:ext cx="8596440" cy="67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35000"/>
          </a:bodyPr>
          <a:lstStyle/>
          <a:p>
            <a:pPr marL="151200" indent="-1134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302400" lvl="1" indent="-1134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2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453600" lvl="2" indent="-1008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604800" lvl="3" indent="-756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2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756000" lvl="4" indent="-75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907200" lvl="5" indent="-75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1058400" lvl="6" indent="-756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2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  <p:sp>
        <p:nvSpPr>
          <p:cNvPr id="129" name="PlaceHolder 4"/>
          <p:cNvSpPr>
            <a:spLocks noGrp="1"/>
          </p:cNvSpPr>
          <p:nvPr>
            <p:ph type="dt" idx="7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130" name="PlaceHolder 5"/>
          <p:cNvSpPr>
            <a:spLocks noGrp="1"/>
          </p:cNvSpPr>
          <p:nvPr>
            <p:ph type="ftr" idx="8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131" name="PlaceHolder 6"/>
          <p:cNvSpPr>
            <a:spLocks noGrp="1"/>
          </p:cNvSpPr>
          <p:nvPr>
            <p:ph type="sldNum" idx="9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900" b="0" strike="noStrike" spc="-1">
                <a:solidFill>
                  <a:schemeClr val="accent1"/>
                </a:solidFill>
                <a:latin typeface="Trebuchet MS"/>
                <a:ea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C3A8960-AA99-47F9-94C7-AB93DF03A078}" type="slidenum">
              <a:rPr lang="ru-RU" sz="900" b="0" strike="noStrike" spc="-1">
                <a:solidFill>
                  <a:schemeClr val="accent1"/>
                </a:solidFill>
                <a:latin typeface="Trebuchet MS"/>
                <a:ea typeface="Trebuchet MS"/>
              </a:rPr>
              <a:t>‹#›</a:t>
            </a:fld>
            <a:endParaRPr lang="ru-RU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0;p14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169" name="Google Shape;11;p14"/>
            <p:cNvCxnSpPr/>
            <p:nvPr/>
          </p:nvCxnSpPr>
          <p:spPr>
            <a:xfrm>
              <a:off x="9370800" y="0"/>
              <a:ext cx="1219680" cy="6858360"/>
            </a:xfrm>
            <a:prstGeom prst="straightConnector1">
              <a:avLst/>
            </a:prstGeom>
            <a:ln w="9525">
              <a:solidFill>
                <a:srgbClr val="BFBFBF"/>
              </a:solidFill>
              <a:round/>
            </a:ln>
          </p:spPr>
        </p:cxnSp>
        <p:cxnSp>
          <p:nvCxnSpPr>
            <p:cNvPr id="170" name="Google Shape;12;p14"/>
            <p:cNvCxnSpPr/>
            <p:nvPr/>
          </p:nvCxnSpPr>
          <p:spPr>
            <a:xfrm flipH="1">
              <a:off x="7425000" y="3681360"/>
              <a:ext cx="4763880" cy="3177000"/>
            </a:xfrm>
            <a:prstGeom prst="straightConnector1">
              <a:avLst/>
            </a:prstGeom>
            <a:ln w="9525">
              <a:solidFill>
                <a:srgbClr val="D8D8D8"/>
              </a:solidFill>
              <a:round/>
            </a:ln>
          </p:spPr>
        </p:cxnSp>
        <p:sp>
          <p:nvSpPr>
            <p:cNvPr id="171" name="Google Shape;13;p14"/>
            <p:cNvSpPr/>
            <p:nvPr/>
          </p:nvSpPr>
          <p:spPr>
            <a:xfrm>
              <a:off x="9181440" y="-8640"/>
              <a:ext cx="3007080" cy="6866280"/>
            </a:xfrm>
            <a:custGeom>
              <a:avLst/>
              <a:gdLst>
                <a:gd name="textAreaLeft" fmla="*/ 0 w 3007080"/>
                <a:gd name="textAreaRight" fmla="*/ 3007440 w 3007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2" name="Google Shape;14;p14"/>
            <p:cNvSpPr/>
            <p:nvPr/>
          </p:nvSpPr>
          <p:spPr>
            <a:xfrm>
              <a:off x="9603360" y="-8640"/>
              <a:ext cx="2588040" cy="6866280"/>
            </a:xfrm>
            <a:custGeom>
              <a:avLst/>
              <a:gdLst>
                <a:gd name="textAreaLeft" fmla="*/ 0 w 2588040"/>
                <a:gd name="textAreaRight" fmla="*/ 2588400 w 258804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3" name="Google Shape;15;p14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4" name="Google Shape;16;p14"/>
            <p:cNvSpPr/>
            <p:nvPr/>
          </p:nvSpPr>
          <p:spPr>
            <a:xfrm>
              <a:off x="9334440" y="-8640"/>
              <a:ext cx="2854080" cy="6866280"/>
            </a:xfrm>
            <a:custGeom>
              <a:avLst/>
              <a:gdLst>
                <a:gd name="textAreaLeft" fmla="*/ 0 w 2854080"/>
                <a:gd name="textAreaRight" fmla="*/ 2854440 w 28540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Google Shape;17;p14"/>
            <p:cNvSpPr/>
            <p:nvPr/>
          </p:nvSpPr>
          <p:spPr>
            <a:xfrm>
              <a:off x="10898640" y="-8640"/>
              <a:ext cx="1289880" cy="6866280"/>
            </a:xfrm>
            <a:custGeom>
              <a:avLst/>
              <a:gdLst>
                <a:gd name="textAreaLeft" fmla="*/ 0 w 1289880"/>
                <a:gd name="textAreaRight" fmla="*/ 1290240 w 128988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7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6" name="Google Shape;18;p14"/>
            <p:cNvSpPr/>
            <p:nvPr/>
          </p:nvSpPr>
          <p:spPr>
            <a:xfrm>
              <a:off x="10938960" y="-8640"/>
              <a:ext cx="1249560" cy="6866280"/>
            </a:xfrm>
            <a:custGeom>
              <a:avLst/>
              <a:gdLst>
                <a:gd name="textAreaLeft" fmla="*/ 0 w 1249560"/>
                <a:gd name="textAreaRight" fmla="*/ 1249920 w 1249560"/>
                <a:gd name="textAreaTop" fmla="*/ 0 h 6866280"/>
                <a:gd name="textAreaBottom" fmla="*/ 6866640 h 686628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ru-RU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7" name="Google Shape;19;p14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8" name="Google Shape;20;p14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</a:tabLst>
              </a:pPr>
              <a:endParaRPr lang="ru-RU" sz="14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buNone/>
            </a:pPr>
            <a:r>
              <a:rPr lang="ru-RU" sz="3600" b="0" strike="noStrike" spc="-1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  <p:sp>
        <p:nvSpPr>
          <p:cNvPr id="181" name="PlaceHolder 3"/>
          <p:cNvSpPr>
            <a:spLocks noGrp="1"/>
          </p:cNvSpPr>
          <p:nvPr>
            <p:ph type="dt" idx="10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182" name="PlaceHolder 4"/>
          <p:cNvSpPr>
            <a:spLocks noGrp="1"/>
          </p:cNvSpPr>
          <p:nvPr>
            <p:ph type="ftr" idx="11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183" name="PlaceHolder 5"/>
          <p:cNvSpPr>
            <a:spLocks noGrp="1"/>
          </p:cNvSpPr>
          <p:nvPr>
            <p:ph type="sldNum" idx="12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-RU" sz="900" b="0" strike="noStrike" spc="-1">
                <a:solidFill>
                  <a:schemeClr val="accent1"/>
                </a:solidFill>
                <a:latin typeface="Trebuchet MS"/>
                <a:ea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B44827B-5DA0-47E6-8F15-E219A9CC5B13}" type="slidenum">
              <a:rPr lang="ru-RU" sz="900" b="0" strike="noStrike" spc="-1">
                <a:solidFill>
                  <a:schemeClr val="accent1"/>
                </a:solidFill>
                <a:latin typeface="Trebuchet MS"/>
                <a:ea typeface="Trebuchet MS"/>
              </a:rPr>
              <a:t>‹#›</a:t>
            </a:fld>
            <a:endParaRPr lang="ru-RU" sz="9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506960" y="1897560"/>
            <a:ext cx="7766640" cy="2153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96000"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7200" b="0" strike="noStrike" spc="-1">
                <a:solidFill>
                  <a:schemeClr val="accent1"/>
                </a:solidFill>
                <a:latin typeface="Trebuchet MS"/>
                <a:ea typeface="Trebuchet MS"/>
              </a:rPr>
              <a:t>Решение кейса</a:t>
            </a:r>
            <a:endParaRPr lang="ru-RU" sz="7200" b="0" strike="noStrike" spc="-1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300" b="1" strike="noStrike" spc="-1">
                <a:solidFill>
                  <a:schemeClr val="accent1"/>
                </a:solidFill>
                <a:latin typeface="Arial"/>
                <a:ea typeface="Arial"/>
              </a:rPr>
              <a:t>СПб ГКУ «МФЦ»</a:t>
            </a:r>
            <a:r>
              <a:rPr lang="ru-RU" sz="7200" b="0" strike="noStrike" spc="-1">
                <a:solidFill>
                  <a:schemeClr val="accent1"/>
                </a:solidFill>
                <a:latin typeface="Trebuchet MS"/>
                <a:ea typeface="Trebuchet MS"/>
              </a:rPr>
              <a:t> </a:t>
            </a:r>
            <a:endParaRPr lang="ru-RU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ubTitle"/>
          </p:nvPr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500" lnSpcReduction="10000"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  <a:p>
            <a:pPr indent="0" algn="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4800" b="0" strike="noStrike" spc="-1">
                <a:solidFill>
                  <a:srgbClr val="7F7F7F"/>
                </a:solidFill>
                <a:latin typeface="Trebuchet MS"/>
                <a:ea typeface="Trebuchet MS"/>
              </a:rPr>
              <a:t>M4 Team</a:t>
            </a:r>
            <a:endParaRPr lang="ru-RU" sz="4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43;p13"/>
          <p:cNvSpPr/>
          <p:nvPr/>
        </p:nvSpPr>
        <p:spPr>
          <a:xfrm>
            <a:off x="1946880" y="477720"/>
            <a:ext cx="9143640" cy="953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-RU" sz="4400" b="0" strike="noStrike" spc="-1">
                <a:solidFill>
                  <a:schemeClr val="accent1"/>
                </a:solidFill>
                <a:latin typeface="Trebuchet MS"/>
                <a:ea typeface="Trebuchet MS"/>
              </a:rPr>
              <a:t>СПАСИБО ЗА ВНИМАНИЕ!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Google Shape;244;p13"/>
          <p:cNvSpPr/>
          <p:nvPr/>
        </p:nvSpPr>
        <p:spPr>
          <a:xfrm>
            <a:off x="3892680" y="3904560"/>
            <a:ext cx="262620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Google Shape;245;p13"/>
          <p:cNvSpPr/>
          <p:nvPr/>
        </p:nvSpPr>
        <p:spPr>
          <a:xfrm>
            <a:off x="763560" y="1557360"/>
            <a:ext cx="914364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57000" lnSpcReduction="1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4400" b="0" strike="noStrike" spc="-1">
                <a:solidFill>
                  <a:schemeClr val="accent1"/>
                </a:solidFill>
                <a:latin typeface="Trebuchet MS"/>
                <a:ea typeface="Trebuchet MS"/>
              </a:rPr>
              <a:t>Ссылка на репозиторий: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Google Shape;246;p13"/>
          <p:cNvSpPr/>
          <p:nvPr/>
        </p:nvSpPr>
        <p:spPr>
          <a:xfrm>
            <a:off x="763560" y="2500200"/>
            <a:ext cx="9143640" cy="46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rmAutofit fontScale="57000" lnSpcReduction="1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4400" b="0" strike="noStrike" spc="-1">
                <a:solidFill>
                  <a:schemeClr val="dk1"/>
                </a:solidFill>
                <a:latin typeface="Trebuchet MS"/>
                <a:ea typeface="Trebuchet MS"/>
              </a:rPr>
              <a:t>https://github.com/mardrake/mfc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8F21BE-F1A2-4387-8F0B-E4AD494A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94"/>
            <a:ext cx="10515600" cy="1001712"/>
          </a:xfrm>
        </p:spPr>
        <p:txBody>
          <a:bodyPr/>
          <a:lstStyle/>
          <a:p>
            <a:r>
              <a:rPr lang="ru-RU" dirty="0"/>
              <a:t>Состав команды</a:t>
            </a:r>
            <a:endParaRPr lang="ru-KZ" dirty="0"/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085BFF59-6186-485D-A9E0-32D58FAF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5607" y="1760946"/>
            <a:ext cx="3528633" cy="2186214"/>
          </a:xfrm>
        </p:spPr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tx1"/>
                </a:solidFill>
              </a:rPr>
              <a:t>Марина Дружинина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модели 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разработка программного обеспечения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Уфа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	    +7 927 930 8073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</a:rPr>
              <a:t>           </a:t>
            </a:r>
            <a:r>
              <a:rPr lang="en-US" sz="1800" dirty="0">
                <a:solidFill>
                  <a:schemeClr val="tx1"/>
                </a:solidFill>
              </a:rPr>
              <a:t>@marina_druzh</a:t>
            </a:r>
            <a:endParaRPr lang="ru-KZ" sz="1800" dirty="0">
              <a:solidFill>
                <a:schemeClr val="tx1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6AC0D05-F009-44FA-813B-C4CFD7E2B81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943"/>
          <a:stretch/>
        </p:blipFill>
        <p:spPr>
          <a:xfrm>
            <a:off x="691149" y="1760946"/>
            <a:ext cx="1446213" cy="1582737"/>
          </a:xfrm>
        </p:spPr>
      </p:pic>
      <p:sp>
        <p:nvSpPr>
          <p:cNvPr id="15" name="Текст 9">
            <a:extLst>
              <a:ext uri="{FF2B5EF4-FFF2-40B4-BE49-F238E27FC236}">
                <a16:creationId xmlns:a16="http://schemas.microsoft.com/office/drawing/2014/main" id="{481B9B26-D218-4501-A9CB-602B9C6E0050}"/>
              </a:ext>
            </a:extLst>
          </p:cNvPr>
          <p:cNvSpPr txBox="1">
            <a:spLocks/>
          </p:cNvSpPr>
          <p:nvPr/>
        </p:nvSpPr>
        <p:spPr>
          <a:xfrm>
            <a:off x="8179569" y="1576070"/>
            <a:ext cx="3800167" cy="235378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Марат Закиров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модели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интерфейса</a:t>
            </a: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разработка программного обеспечения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Москва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+7 925 833 8335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</a:rPr>
              <a:t>           </a:t>
            </a:r>
            <a:r>
              <a:rPr lang="en-US" sz="1800" dirty="0">
                <a:solidFill>
                  <a:schemeClr val="tx1"/>
                </a:solidFill>
              </a:rPr>
              <a:t>@mardrake</a:t>
            </a:r>
            <a:r>
              <a:rPr lang="ru-RU" sz="1800" dirty="0">
                <a:solidFill>
                  <a:schemeClr val="tx1"/>
                </a:solidFill>
              </a:rPr>
              <a:t>           </a:t>
            </a:r>
            <a:endParaRPr lang="ru-KZ" sz="1800" dirty="0">
              <a:solidFill>
                <a:schemeClr val="tx1"/>
              </a:solidFill>
            </a:endParaRPr>
          </a:p>
        </p:txBody>
      </p:sp>
      <p:pic>
        <p:nvPicPr>
          <p:cNvPr id="16" name="Объект 5">
            <a:extLst>
              <a:ext uri="{FF2B5EF4-FFF2-40B4-BE49-F238E27FC236}">
                <a16:creationId xmlns:a16="http://schemas.microsoft.com/office/drawing/2014/main" id="{34C76511-0C90-4BF2-9843-17F495297F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7046" y="1791084"/>
            <a:ext cx="1467966" cy="1552599"/>
          </a:xfrm>
          <a:prstGeom prst="rect">
            <a:avLst/>
          </a:prstGeom>
        </p:spPr>
      </p:pic>
      <p:sp>
        <p:nvSpPr>
          <p:cNvPr id="17" name="Текст 9">
            <a:extLst>
              <a:ext uri="{FF2B5EF4-FFF2-40B4-BE49-F238E27FC236}">
                <a16:creationId xmlns:a16="http://schemas.microsoft.com/office/drawing/2014/main" id="{2B480845-593C-4F32-B33A-6CC94AA7670E}"/>
              </a:ext>
            </a:extLst>
          </p:cNvPr>
          <p:cNvSpPr txBox="1">
            <a:spLocks/>
          </p:cNvSpPr>
          <p:nvPr/>
        </p:nvSpPr>
        <p:spPr>
          <a:xfrm>
            <a:off x="5151981" y="4438900"/>
            <a:ext cx="3800167" cy="235378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tx1"/>
                </a:solidFill>
              </a:rPr>
              <a:t>Михаил Демин</a:t>
            </a:r>
          </a:p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Подготовка </a:t>
            </a:r>
            <a:r>
              <a:rPr lang="ru-R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датасета</a:t>
            </a: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Компетенция: экспертиза в фармации и медицине</a:t>
            </a:r>
          </a:p>
          <a:p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г. Хабаровск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              +7 963 566 3888</a:t>
            </a:r>
          </a:p>
          <a:p>
            <a:pPr>
              <a:spcBef>
                <a:spcPts val="1200"/>
              </a:spcBef>
            </a:pPr>
            <a:r>
              <a:rPr lang="ru-RU" sz="1800" dirty="0">
                <a:solidFill>
                  <a:schemeClr val="tx1"/>
                </a:solidFill>
              </a:rPr>
              <a:t>           </a:t>
            </a:r>
            <a:r>
              <a:rPr lang="en-US" sz="1800" dirty="0">
                <a:solidFill>
                  <a:schemeClr val="tx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@MikhailDemin        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Объект 5">
            <a:extLst>
              <a:ext uri="{FF2B5EF4-FFF2-40B4-BE49-F238E27FC236}">
                <a16:creationId xmlns:a16="http://schemas.microsoft.com/office/drawing/2014/main" id="{5ACE9FF0-61E7-46E9-84B0-F671ED339DF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080" b="5145"/>
          <a:stretch/>
        </p:blipFill>
        <p:spPr>
          <a:xfrm>
            <a:off x="3534574" y="4544094"/>
            <a:ext cx="1387211" cy="158202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073FE55-FD48-4201-BD22-CD867125FAF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13" y="3579381"/>
            <a:ext cx="267273" cy="26727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6A38D4B-B86D-486D-92D0-497EEC62AF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374" y="3555824"/>
            <a:ext cx="267273" cy="26727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4F43C730-10DA-4B3B-9111-A4EE6F6E1D2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08414" y="3248960"/>
            <a:ext cx="267273" cy="26727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37ECA8C-A00A-42B2-9FA5-31813EF3FB5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32374" y="3257739"/>
            <a:ext cx="267273" cy="267273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4E17DDE-D2E7-4C26-96ED-72C709E56E2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384" y="6387842"/>
            <a:ext cx="267273" cy="267273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12A96B6-F57C-4AAD-B776-FE053650E49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92384" y="6089757"/>
            <a:ext cx="267273" cy="26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1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299520" y="115200"/>
            <a:ext cx="8596440" cy="56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chemeClr val="accent1"/>
                </a:solidFill>
                <a:latin typeface="Trebuchet MS"/>
                <a:ea typeface="Trebuchet MS"/>
              </a:rPr>
              <a:t>КРАТКОЕ ОПИСАНИЕ КЕЙСА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89000" y="615960"/>
            <a:ext cx="9276120" cy="67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rgbClr val="3F3F3F"/>
                </a:solidFill>
                <a:latin typeface="Trebuchet MS"/>
                <a:ea typeface="Trebuchet MS"/>
              </a:rPr>
              <a:t>Разработка интеллектуального консультанта для работников СПб ГКУ «МФЦ»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Google Shape;175;p3"/>
          <p:cNvPicPr/>
          <p:nvPr/>
        </p:nvPicPr>
        <p:blipFill>
          <a:blip r:embed="rId3"/>
          <a:srcRect t="10224" b="10224"/>
          <a:stretch/>
        </p:blipFill>
        <p:spPr>
          <a:xfrm>
            <a:off x="528840" y="2130480"/>
            <a:ext cx="8596440" cy="38455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77160" y="640080"/>
            <a:ext cx="8596440" cy="1289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600" b="0" strike="noStrike" spc="-1">
                <a:solidFill>
                  <a:schemeClr val="accent1"/>
                </a:solidFill>
                <a:latin typeface="Trebuchet MS"/>
                <a:ea typeface="Trebuchet MS"/>
              </a:rPr>
              <a:t>ВИЗУАЛЬНОЕ ОПИСАНИЕ РЕШЕНИЯ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600" b="0" strike="noStrike" spc="-1">
                <a:solidFill>
                  <a:schemeClr val="accent1"/>
                </a:solidFill>
                <a:latin typeface="Trebuchet MS"/>
                <a:ea typeface="Trebuchet MS"/>
              </a:rPr>
              <a:t>ДЛЯ ПЕРВОЙ МОДЕЛИ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Google Shape;182;p4"/>
          <p:cNvSpPr/>
          <p:nvPr/>
        </p:nvSpPr>
        <p:spPr>
          <a:xfrm>
            <a:off x="677160" y="1866960"/>
            <a:ext cx="2797200" cy="1371240"/>
          </a:xfrm>
          <a:prstGeom prst="rect">
            <a:avLst/>
          </a:prstGeom>
          <a:solidFill>
            <a:schemeClr val="lt1"/>
          </a:solidFill>
          <a:ln w="19050" cap="rnd">
            <a:solidFill>
              <a:srgbClr val="9186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800" b="0" strike="noStrike" spc="-1">
                <a:solidFill>
                  <a:schemeClr val="dk1"/>
                </a:solidFill>
                <a:latin typeface="Trebuchet MS"/>
                <a:ea typeface="Trebuchet MS"/>
              </a:rPr>
              <a:t>Очистка датасета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Google Shape;183;p4"/>
          <p:cNvSpPr/>
          <p:nvPr/>
        </p:nvSpPr>
        <p:spPr>
          <a:xfrm>
            <a:off x="8046720" y="1783080"/>
            <a:ext cx="3154320" cy="1508400"/>
          </a:xfrm>
          <a:prstGeom prst="roundRect">
            <a:avLst>
              <a:gd name="adj" fmla="val 16667"/>
            </a:avLst>
          </a:prstGeom>
          <a:solidFill>
            <a:srgbClr val="D4ECA1"/>
          </a:solidFill>
          <a:ln w="19050" cap="rnd">
            <a:solidFill>
              <a:srgbClr val="698D1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1"/>
                </a:solidFill>
                <a:latin typeface="Trebuchet MS"/>
                <a:ea typeface="Trebuchet MS"/>
              </a:rPr>
              <a:t>Тонкая настройка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1"/>
                </a:solidFill>
                <a:latin typeface="Trebuchet MS"/>
                <a:ea typeface="Trebuchet MS"/>
              </a:rPr>
              <a:t>(fine-tune)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Google Shape;184;p4"/>
          <p:cNvSpPr/>
          <p:nvPr/>
        </p:nvSpPr>
        <p:spPr>
          <a:xfrm>
            <a:off x="3474720" y="2537640"/>
            <a:ext cx="708480" cy="1598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>
            <a:solidFill>
              <a:srgbClr val="698D1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9960" bIns="3996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Google Shape;185;p4"/>
          <p:cNvSpPr/>
          <p:nvPr/>
        </p:nvSpPr>
        <p:spPr>
          <a:xfrm rot="10800000">
            <a:off x="5139000" y="4448160"/>
            <a:ext cx="1832400" cy="159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>
            <a:solidFill>
              <a:srgbClr val="698D1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9960" bIns="3996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Google Shape;186;p4"/>
          <p:cNvSpPr/>
          <p:nvPr/>
        </p:nvSpPr>
        <p:spPr>
          <a:xfrm>
            <a:off x="11201400" y="2552760"/>
            <a:ext cx="582480" cy="22248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9F6CE"/>
          </a:solidFill>
          <a:ln w="19050" cap="rnd">
            <a:solidFill>
              <a:srgbClr val="698D1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Google Shape;187;p4"/>
          <p:cNvSpPr/>
          <p:nvPr/>
        </p:nvSpPr>
        <p:spPr>
          <a:xfrm>
            <a:off x="6924240" y="3812040"/>
            <a:ext cx="4276800" cy="1508400"/>
          </a:xfrm>
          <a:prstGeom prst="flowChartOnlineStorage">
            <a:avLst/>
          </a:prstGeom>
          <a:solidFill>
            <a:srgbClr val="D4ECA1"/>
          </a:solidFill>
          <a:ln w="19050" cap="rnd">
            <a:solidFill>
              <a:srgbClr val="698D1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1"/>
                </a:solidFill>
                <a:latin typeface="Trebuchet MS"/>
                <a:ea typeface="Trebuchet MS"/>
              </a:rPr>
              <a:t>	 	 	 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1"/>
                </a:solidFill>
                <a:latin typeface="Trebuchet MS"/>
                <a:ea typeface="Trebuchet MS"/>
              </a:rPr>
              <a:t>Функция форматирования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Google Shape;188;p4"/>
          <p:cNvSpPr/>
          <p:nvPr/>
        </p:nvSpPr>
        <p:spPr>
          <a:xfrm>
            <a:off x="2153880" y="3766320"/>
            <a:ext cx="3022560" cy="1599840"/>
          </a:xfrm>
          <a:prstGeom prst="ellipse">
            <a:avLst/>
          </a:prstGeom>
          <a:solidFill>
            <a:srgbClr val="D4ECA1"/>
          </a:solidFill>
          <a:ln w="19050" cap="rnd">
            <a:solidFill>
              <a:srgbClr val="698D1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1"/>
                </a:solidFill>
                <a:latin typeface="Trebuchet MS"/>
                <a:ea typeface="Trebuchet MS"/>
              </a:rPr>
              <a:t>Обучение 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Google Shape;189;p4"/>
          <p:cNvSpPr/>
          <p:nvPr/>
        </p:nvSpPr>
        <p:spPr>
          <a:xfrm>
            <a:off x="6990120" y="2498760"/>
            <a:ext cx="1053360" cy="159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>
            <a:solidFill>
              <a:srgbClr val="698D1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9960" bIns="3996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Google Shape;190;p4"/>
          <p:cNvSpPr/>
          <p:nvPr/>
        </p:nvSpPr>
        <p:spPr>
          <a:xfrm>
            <a:off x="4192920" y="1866960"/>
            <a:ext cx="2797200" cy="1371240"/>
          </a:xfrm>
          <a:prstGeom prst="rect">
            <a:avLst/>
          </a:prstGeom>
          <a:solidFill>
            <a:schemeClr val="lt1"/>
          </a:solidFill>
          <a:ln w="19050" cap="rnd">
            <a:solidFill>
              <a:srgbClr val="9186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800" b="0" strike="noStrike" spc="-1">
                <a:solidFill>
                  <a:schemeClr val="dk1"/>
                </a:solidFill>
                <a:latin typeface="Trebuchet MS"/>
                <a:ea typeface="Trebuchet MS"/>
              </a:rPr>
              <a:t>Конвертация датасета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77160" y="640080"/>
            <a:ext cx="8596440" cy="1289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600" b="0" strike="noStrike" spc="-1">
                <a:solidFill>
                  <a:schemeClr val="accent1"/>
                </a:solidFill>
                <a:latin typeface="Trebuchet MS"/>
                <a:ea typeface="Trebuchet MS"/>
              </a:rPr>
              <a:t>ВИЗУАЛЬНОЕ ОПИСАНИЕ РЕШЕНИЯ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600" b="0" strike="noStrike" spc="-1">
                <a:solidFill>
                  <a:schemeClr val="accent1"/>
                </a:solidFill>
                <a:latin typeface="Trebuchet MS"/>
                <a:ea typeface="Trebuchet MS"/>
              </a:rPr>
              <a:t>ДЛЯ ВТОРОЙ МОДЕЛИ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Google Shape;197;g277f5b17985_0_5"/>
          <p:cNvSpPr/>
          <p:nvPr/>
        </p:nvSpPr>
        <p:spPr>
          <a:xfrm>
            <a:off x="677160" y="1866960"/>
            <a:ext cx="2797200" cy="1371240"/>
          </a:xfrm>
          <a:prstGeom prst="rect">
            <a:avLst/>
          </a:prstGeom>
          <a:solidFill>
            <a:schemeClr val="lt1"/>
          </a:solidFill>
          <a:ln w="19050" cap="rnd">
            <a:solidFill>
              <a:srgbClr val="9186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800" b="0" strike="noStrike" spc="-1">
                <a:solidFill>
                  <a:schemeClr val="dk1"/>
                </a:solidFill>
                <a:latin typeface="Trebuchet MS"/>
                <a:ea typeface="Trebuchet MS"/>
              </a:rPr>
              <a:t>Очистка датасета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Google Shape;198;g277f5b17985_0_5"/>
          <p:cNvSpPr/>
          <p:nvPr/>
        </p:nvSpPr>
        <p:spPr>
          <a:xfrm>
            <a:off x="8046720" y="1783080"/>
            <a:ext cx="3154320" cy="1508400"/>
          </a:xfrm>
          <a:prstGeom prst="roundRect">
            <a:avLst>
              <a:gd name="adj" fmla="val 16667"/>
            </a:avLst>
          </a:prstGeom>
          <a:solidFill>
            <a:srgbClr val="D4ECA1"/>
          </a:solidFill>
          <a:ln w="19050" cap="rnd">
            <a:solidFill>
              <a:srgbClr val="698D1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1"/>
                </a:solidFill>
                <a:latin typeface="Trebuchet MS"/>
                <a:ea typeface="Trebuchet MS"/>
              </a:rPr>
              <a:t>LoraConfig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Google Shape;199;g277f5b17985_0_5"/>
          <p:cNvSpPr/>
          <p:nvPr/>
        </p:nvSpPr>
        <p:spPr>
          <a:xfrm>
            <a:off x="3474720" y="2537640"/>
            <a:ext cx="708120" cy="159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>
            <a:solidFill>
              <a:srgbClr val="698D1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9960" bIns="3996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Google Shape;200;g277f5b17985_0_5"/>
          <p:cNvSpPr/>
          <p:nvPr/>
        </p:nvSpPr>
        <p:spPr>
          <a:xfrm rot="10800000">
            <a:off x="5139000" y="4448160"/>
            <a:ext cx="1832400" cy="159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>
            <a:solidFill>
              <a:srgbClr val="698D1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9960" bIns="3996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Google Shape;201;g277f5b17985_0_5"/>
          <p:cNvSpPr/>
          <p:nvPr/>
        </p:nvSpPr>
        <p:spPr>
          <a:xfrm>
            <a:off x="11201400" y="2552760"/>
            <a:ext cx="582480" cy="2224800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E9F6CE"/>
          </a:solidFill>
          <a:ln w="19050" cap="rnd">
            <a:solidFill>
              <a:srgbClr val="698D1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Google Shape;202;g277f5b17985_0_5"/>
          <p:cNvSpPr/>
          <p:nvPr/>
        </p:nvSpPr>
        <p:spPr>
          <a:xfrm>
            <a:off x="6924240" y="3812040"/>
            <a:ext cx="4276800" cy="1508400"/>
          </a:xfrm>
          <a:prstGeom prst="flowChartOnlineStorage">
            <a:avLst/>
          </a:prstGeom>
          <a:solidFill>
            <a:srgbClr val="D4ECA1"/>
          </a:solidFill>
          <a:ln w="19050" cap="rnd">
            <a:solidFill>
              <a:srgbClr val="698D1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1"/>
                </a:solidFill>
                <a:latin typeface="Trebuchet MS"/>
                <a:ea typeface="Trebuchet MS"/>
              </a:rPr>
              <a:t>Тонкая настройка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1"/>
                </a:solidFill>
                <a:latin typeface="Trebuchet MS"/>
                <a:ea typeface="Trebuchet MS"/>
              </a:rPr>
              <a:t>(fine-tune)	 	 	 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Google Shape;203;g277f5b17985_0_5"/>
          <p:cNvSpPr/>
          <p:nvPr/>
        </p:nvSpPr>
        <p:spPr>
          <a:xfrm>
            <a:off x="2153880" y="3766320"/>
            <a:ext cx="3022560" cy="1599840"/>
          </a:xfrm>
          <a:prstGeom prst="ellipse">
            <a:avLst/>
          </a:prstGeom>
          <a:solidFill>
            <a:srgbClr val="D4ECA1"/>
          </a:solidFill>
          <a:ln w="19050" cap="rnd">
            <a:solidFill>
              <a:srgbClr val="698D1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400" b="0" strike="noStrike" spc="-1">
                <a:solidFill>
                  <a:schemeClr val="dk1"/>
                </a:solidFill>
                <a:latin typeface="Trebuchet MS"/>
                <a:ea typeface="Trebuchet MS"/>
              </a:rPr>
              <a:t>Обучение 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Google Shape;204;g277f5b17985_0_5"/>
          <p:cNvSpPr/>
          <p:nvPr/>
        </p:nvSpPr>
        <p:spPr>
          <a:xfrm>
            <a:off x="6990120" y="2498760"/>
            <a:ext cx="1053360" cy="159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9050" cap="rnd">
            <a:solidFill>
              <a:srgbClr val="698D1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39960" bIns="3996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ru-RU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Google Shape;205;g277f5b17985_0_5"/>
          <p:cNvSpPr/>
          <p:nvPr/>
        </p:nvSpPr>
        <p:spPr>
          <a:xfrm>
            <a:off x="4192920" y="1866960"/>
            <a:ext cx="2797200" cy="1371240"/>
          </a:xfrm>
          <a:prstGeom prst="rect">
            <a:avLst/>
          </a:prstGeom>
          <a:solidFill>
            <a:schemeClr val="lt1"/>
          </a:solidFill>
          <a:ln w="19050" cap="rnd">
            <a:solidFill>
              <a:srgbClr val="918655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ru-RU" sz="2800" b="0" strike="noStrike" spc="-1">
                <a:solidFill>
                  <a:schemeClr val="dk1"/>
                </a:solidFill>
                <a:latin typeface="Trebuchet MS"/>
                <a:ea typeface="Trebuchet MS"/>
              </a:rPr>
              <a:t>Конвертация датасета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77160" y="113760"/>
            <a:ext cx="8596440" cy="751479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600" b="0" strike="noStrike" spc="-1" dirty="0">
                <a:solidFill>
                  <a:schemeClr val="accent1"/>
                </a:solidFill>
                <a:latin typeface="Trebuchet MS"/>
                <a:ea typeface="Trebuchet MS"/>
              </a:rPr>
              <a:t>КРАТКОЕ ОПИСАНИЕ РЕШЕНИЯ</a:t>
            </a:r>
            <a:endParaRPr lang="ru-RU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77159" y="933199"/>
            <a:ext cx="9243589" cy="2665407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anchor="t">
            <a:noAutofit/>
          </a:bodyPr>
          <a:lstStyle/>
          <a:p>
            <a:pPr indent="0" algn="ctr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        </a:t>
            </a:r>
            <a:r>
              <a:rPr lang="ru-RU" sz="1800" b="0" strike="noStrike" spc="-1" dirty="0">
                <a:solidFill>
                  <a:srgbClr val="3F3F3F"/>
                </a:solidFill>
                <a:latin typeface="Arial"/>
                <a:ea typeface="Arial"/>
              </a:rPr>
              <a:t>RUGPT-3</a:t>
            </a:r>
            <a:r>
              <a:rPr lang="ru-RU" sz="18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	 	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pos="0" algn="l"/>
              </a:tabLst>
            </a:pPr>
            <a:r>
              <a:rPr lang="ru-RU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Чистка </a:t>
            </a:r>
            <a:r>
              <a:rPr lang="ru-RU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датасета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pos="0" algn="l"/>
              </a:tabLst>
            </a:pPr>
            <a:r>
              <a:rPr lang="ru-RU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Конвертация в формат </a:t>
            </a:r>
            <a:r>
              <a:rPr lang="ru-RU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датасета</a:t>
            </a:r>
            <a:r>
              <a:rPr lang="ru-RU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для модели </a:t>
            </a:r>
            <a:r>
              <a:rPr lang="ru-RU" sz="1600" b="0" strike="noStrike" spc="-1" dirty="0" err="1">
                <a:solidFill>
                  <a:schemeClr val="dk1"/>
                </a:solidFill>
                <a:highlight>
                  <a:srgbClr val="F7F7F7"/>
                </a:highlight>
                <a:latin typeface="Arial"/>
                <a:ea typeface="Arial"/>
              </a:rPr>
              <a:t>load_dataset</a:t>
            </a:r>
            <a:r>
              <a:rPr lang="ru-RU" sz="1600" b="0" strike="noStrike" spc="-1" dirty="0">
                <a:solidFill>
                  <a:schemeClr val="dk1"/>
                </a:solidFill>
                <a:highlight>
                  <a:srgbClr val="F7F7F7"/>
                </a:highlight>
                <a:latin typeface="Arial"/>
                <a:ea typeface="Arial"/>
              </a:rPr>
              <a:t>(</a:t>
            </a:r>
            <a:r>
              <a:rPr lang="ru-RU" sz="1600" b="0" strike="noStrike" spc="-1" dirty="0" err="1">
                <a:solidFill>
                  <a:schemeClr val="dk1"/>
                </a:solidFill>
                <a:highlight>
                  <a:srgbClr val="F7F7F7"/>
                </a:highlight>
                <a:latin typeface="Arial"/>
                <a:ea typeface="Arial"/>
              </a:rPr>
              <a:t>data_files</a:t>
            </a:r>
            <a:r>
              <a:rPr lang="ru-RU" sz="1600" b="0" strike="noStrike" spc="-1" dirty="0">
                <a:solidFill>
                  <a:schemeClr val="dk1"/>
                </a:solidFill>
                <a:highlight>
                  <a:srgbClr val="F7F7F7"/>
                </a:highlight>
                <a:latin typeface="Arial"/>
                <a:ea typeface="Arial"/>
              </a:rPr>
              <a:t>=</a:t>
            </a:r>
            <a:r>
              <a:rPr lang="ru-RU" sz="1600" b="0" strike="noStrike" spc="-1" dirty="0">
                <a:solidFill>
                  <a:srgbClr val="A31515"/>
                </a:solidFill>
                <a:highlight>
                  <a:srgbClr val="F7F7F7"/>
                </a:highlight>
                <a:latin typeface="Arial"/>
                <a:ea typeface="Arial"/>
              </a:rPr>
              <a:t>"dataset.csv"</a:t>
            </a:r>
            <a:r>
              <a:rPr lang="ru-RU" sz="1600" b="0" strike="noStrike" spc="-1" dirty="0">
                <a:solidFill>
                  <a:schemeClr val="dk1"/>
                </a:solidFill>
                <a:highlight>
                  <a:srgbClr val="F7F7F7"/>
                </a:highlight>
                <a:latin typeface="Arial"/>
                <a:ea typeface="Arial"/>
              </a:rPr>
              <a:t>)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pos="0" algn="l"/>
              </a:tabLst>
            </a:pPr>
            <a:r>
              <a:rPr lang="ru-RU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Тонкая настройка </a:t>
            </a:r>
            <a:r>
              <a:rPr lang="ru-RU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lib</a:t>
            </a:r>
            <a:r>
              <a:rPr lang="ru-RU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lang="ru-RU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PEFT &amp; </a:t>
            </a:r>
            <a:r>
              <a:rPr lang="ru-RU" sz="1600" b="1" strike="noStrike" spc="-1" dirty="0" err="1">
                <a:solidFill>
                  <a:schemeClr val="dk1"/>
                </a:solidFill>
                <a:latin typeface="Arial"/>
                <a:ea typeface="Arial"/>
              </a:rPr>
              <a:t>Supervised</a:t>
            </a:r>
            <a:r>
              <a:rPr lang="ru-RU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 Fine-</a:t>
            </a:r>
            <a:r>
              <a:rPr lang="ru-RU" sz="1600" b="1" strike="noStrike" spc="-1" dirty="0" err="1">
                <a:solidFill>
                  <a:schemeClr val="dk1"/>
                </a:solidFill>
                <a:latin typeface="Arial"/>
                <a:ea typeface="Arial"/>
              </a:rPr>
              <a:t>tuning</a:t>
            </a:r>
            <a:r>
              <a:rPr lang="ru-RU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lang="ru-RU" sz="1600" b="1" strike="noStrike" spc="-1" dirty="0" err="1">
                <a:solidFill>
                  <a:schemeClr val="dk1"/>
                </a:solidFill>
                <a:latin typeface="Arial"/>
                <a:ea typeface="Arial"/>
              </a:rPr>
              <a:t>Trainer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pos="0" algn="l"/>
              </a:tabLst>
            </a:pPr>
            <a:r>
              <a:rPr lang="ru-RU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Специальная функция форматирования запроса для модели(### </a:t>
            </a:r>
            <a:r>
              <a:rPr lang="ru-RU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Question</a:t>
            </a:r>
            <a:r>
              <a:rPr lang="ru-RU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)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pos="0" algn="l"/>
              </a:tabLst>
            </a:pPr>
            <a:r>
              <a:rPr lang="ru-RU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Выставление параметров для обучения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pos="0" algn="l"/>
              </a:tabLst>
            </a:pPr>
            <a:r>
              <a:rPr lang="ru-RU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Обучение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br>
              <a:rPr sz="1800" dirty="0"/>
            </a:b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77159" y="3667065"/>
            <a:ext cx="9243589" cy="3091746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anchor="t">
            <a:noAutofit/>
          </a:bodyPr>
          <a:lstStyle/>
          <a:p>
            <a:pPr indent="0" algn="ctr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b="0" strike="noStrike" spc="-1" dirty="0">
                <a:latin typeface="Arial"/>
                <a:ea typeface="Arial"/>
              </a:rPr>
              <a:t>LLaMa-2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pos="0" algn="l"/>
              </a:tabLst>
            </a:pPr>
            <a:r>
              <a:rPr lang="ru-RU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Чистка </a:t>
            </a:r>
            <a:r>
              <a:rPr lang="ru-RU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датасета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pos="0" algn="l"/>
              </a:tabLst>
            </a:pPr>
            <a:r>
              <a:rPr lang="ru-RU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Преобразование </a:t>
            </a:r>
            <a:r>
              <a:rPr lang="ru-RU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датасета</a:t>
            </a:r>
            <a:r>
              <a:rPr lang="ru-RU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для модели (&lt;s&gt;[INST] {</a:t>
            </a:r>
            <a:r>
              <a:rPr lang="ru-RU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human_text</a:t>
            </a:r>
            <a:r>
              <a:rPr lang="ru-RU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})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pos="0" algn="l"/>
              </a:tabLst>
            </a:pPr>
            <a:r>
              <a:rPr lang="ru-RU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PEFT &amp; </a:t>
            </a:r>
            <a:r>
              <a:rPr lang="ru-RU" sz="1600" b="1" strike="noStrike" spc="-1" dirty="0" err="1">
                <a:solidFill>
                  <a:schemeClr val="dk1"/>
                </a:solidFill>
                <a:latin typeface="Arial"/>
                <a:ea typeface="Arial"/>
              </a:rPr>
              <a:t>Supervised</a:t>
            </a:r>
            <a:r>
              <a:rPr lang="ru-RU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 Fine-</a:t>
            </a:r>
            <a:r>
              <a:rPr lang="ru-RU" sz="1600" b="1" strike="noStrike" spc="-1" dirty="0" err="1">
                <a:solidFill>
                  <a:schemeClr val="dk1"/>
                </a:solidFill>
                <a:latin typeface="Arial"/>
                <a:ea typeface="Arial"/>
              </a:rPr>
              <a:t>tuning</a:t>
            </a:r>
            <a:r>
              <a:rPr lang="ru-RU" sz="1600" b="1" strike="noStrike" spc="-1" dirty="0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lang="ru-RU" sz="1600" b="1" strike="noStrike" spc="-1" dirty="0" err="1">
                <a:solidFill>
                  <a:schemeClr val="dk1"/>
                </a:solidFill>
                <a:latin typeface="Arial"/>
                <a:ea typeface="Arial"/>
              </a:rPr>
              <a:t>Trainer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pos="0" algn="l"/>
              </a:tabLst>
            </a:pPr>
            <a:r>
              <a:rPr lang="ru-RU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peft_config</a:t>
            </a:r>
            <a:r>
              <a:rPr lang="ru-RU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= </a:t>
            </a:r>
            <a:r>
              <a:rPr lang="ru-RU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LoraConfig</a:t>
            </a:r>
            <a:r>
              <a:rPr lang="ru-RU" sz="11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	</a:t>
            </a:r>
            <a:endParaRPr lang="ru-RU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pos="0" algn="l"/>
              </a:tabLst>
            </a:pPr>
            <a:r>
              <a:rPr lang="ru-RU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используем модель с выводом низкой точности </a:t>
            </a:r>
            <a:r>
              <a:rPr lang="ru-RU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Low-precision</a:t>
            </a:r>
            <a:r>
              <a:rPr lang="ru-RU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 </a:t>
            </a:r>
            <a:r>
              <a:rPr lang="ru-RU" sz="1600" b="0" strike="noStrike" spc="-1" dirty="0" err="1">
                <a:solidFill>
                  <a:schemeClr val="dk1"/>
                </a:solidFill>
                <a:latin typeface="Arial"/>
                <a:ea typeface="Arial"/>
              </a:rPr>
              <a:t>inference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pos="0" algn="l"/>
              </a:tabLst>
            </a:pPr>
            <a:r>
              <a:rPr lang="ru-RU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Выставление параметров для обучения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00000"/>
              </a:lnSpc>
              <a:buClr>
                <a:srgbClr val="000000"/>
              </a:buClr>
              <a:buFont typeface="Arial"/>
              <a:buChar char="●"/>
              <a:tabLst>
                <a:tab pos="0" algn="l"/>
              </a:tabLst>
            </a:pPr>
            <a:r>
              <a:rPr lang="ru-RU" sz="1600" b="0" strike="noStrike" spc="-1" dirty="0">
                <a:solidFill>
                  <a:schemeClr val="dk1"/>
                </a:solidFill>
                <a:latin typeface="Arial"/>
                <a:ea typeface="Arial"/>
              </a:rPr>
              <a:t>Обучение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pos="0" algn="l"/>
              </a:tabLst>
            </a:pPr>
            <a:br>
              <a:rPr sz="1800" dirty="0"/>
            </a:b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77160" y="640080"/>
            <a:ext cx="8596440" cy="1289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600" b="0" strike="noStrike" spc="-1">
                <a:solidFill>
                  <a:schemeClr val="accent1"/>
                </a:solidFill>
                <a:latin typeface="Trebuchet MS"/>
                <a:ea typeface="Trebuchet MS"/>
              </a:rPr>
              <a:t>ОТВЕТ НА ВОПРОС ПОЧЕМУ?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677160" y="1737720"/>
            <a:ext cx="9518040" cy="4674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rgbClr val="3F3F3F"/>
                </a:solidFill>
                <a:latin typeface="Arial"/>
                <a:ea typeface="Arial"/>
              </a:rPr>
              <a:t>Почему такие модели?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5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000" b="0" strike="noStrike" spc="-1">
                <a:solidFill>
                  <a:schemeClr val="dk1"/>
                </a:solidFill>
                <a:latin typeface="Arial"/>
                <a:ea typeface="Arial"/>
              </a:rPr>
              <a:t>Быстро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5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000" b="0" strike="noStrike" spc="-1">
                <a:solidFill>
                  <a:schemeClr val="dk1"/>
                </a:solidFill>
                <a:latin typeface="Trebuchet MS"/>
                <a:ea typeface="Trebuchet MS"/>
              </a:rPr>
              <a:t>Просто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5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000" b="0" strike="noStrike" spc="-1">
                <a:solidFill>
                  <a:schemeClr val="dk1"/>
                </a:solidFill>
                <a:latin typeface="Trebuchet MS"/>
                <a:ea typeface="Trebuchet MS"/>
              </a:rPr>
              <a:t>Доступно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5000"/>
              </a:lnSpc>
              <a:spcBef>
                <a:spcPts val="1001"/>
              </a:spcBef>
              <a:buClr>
                <a:srgbClr val="90C226"/>
              </a:buClr>
              <a:buFont typeface="Arial"/>
              <a:buChar char="•"/>
              <a:tabLst>
                <a:tab pos="0" algn="l"/>
              </a:tabLst>
            </a:pPr>
            <a:r>
              <a:rPr lang="ru-RU" sz="2000" b="0" strike="noStrike" spc="-1">
                <a:solidFill>
                  <a:schemeClr val="dk1"/>
                </a:solidFill>
                <a:latin typeface="Trebuchet MS"/>
                <a:ea typeface="Trebuchet MS"/>
              </a:rPr>
              <a:t>Не затратно по ресурсам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77160" y="640080"/>
            <a:ext cx="8596440" cy="1289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3600" b="0" strike="noStrike" spc="-1">
                <a:solidFill>
                  <a:schemeClr val="accent1"/>
                </a:solidFill>
                <a:latin typeface="Trebuchet MS"/>
                <a:ea typeface="Trebuchet MS"/>
              </a:rPr>
              <a:t>ДАЛЬНЕЙШЕЕ РАЗВИТИЕ ПРОЕКТА</a:t>
            </a:r>
            <a:endParaRPr lang="ru-RU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834840" y="1466280"/>
            <a:ext cx="9917640" cy="43092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marL="343080" indent="-343080">
              <a:lnSpc>
                <a:spcPct val="115000"/>
              </a:lnSpc>
              <a:buClr>
                <a:srgbClr val="90C226"/>
              </a:buClr>
              <a:buFont typeface="Noto Sans Symbols"/>
              <a:buChar char="▪"/>
            </a:pPr>
            <a:r>
              <a:rPr lang="ru-RU" sz="2000" b="0" strike="noStrike" spc="-1">
                <a:solidFill>
                  <a:srgbClr val="3F3F3F"/>
                </a:solidFill>
                <a:latin typeface="Arial"/>
                <a:ea typeface="Arial"/>
              </a:rPr>
              <a:t>Развитие сервисов в виде мессенджеров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5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▪"/>
            </a:pPr>
            <a:r>
              <a:rPr lang="ru-RU" sz="2000" b="0" strike="noStrike" spc="-1">
                <a:solidFill>
                  <a:srgbClr val="3F3F3F"/>
                </a:solidFill>
                <a:latin typeface="Arial"/>
                <a:ea typeface="Arial"/>
              </a:rPr>
              <a:t>Дообучение и сбор данных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15000"/>
              </a:lnSpc>
              <a:spcBef>
                <a:spcPts val="1001"/>
              </a:spcBef>
              <a:buClr>
                <a:srgbClr val="90C226"/>
              </a:buClr>
              <a:buFont typeface="Noto Sans Symbols"/>
              <a:buChar char="▪"/>
            </a:pPr>
            <a:r>
              <a:rPr lang="ru-RU" sz="2000" b="0" strike="noStrike" spc="-1">
                <a:solidFill>
                  <a:srgbClr val="3F3F3F"/>
                </a:solidFill>
                <a:latin typeface="Arial"/>
                <a:ea typeface="Arial"/>
              </a:rPr>
              <a:t>Обучение собственной, узконаправленной модели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30000" y="540360"/>
            <a:ext cx="8596440" cy="566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chemeClr val="accent1"/>
                </a:solidFill>
                <a:latin typeface="Trebuchet MS"/>
                <a:ea typeface="Trebuchet MS"/>
              </a:rPr>
              <a:t>Использованные технологии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6" name="Google Shape;237;p12"/>
          <p:cNvPicPr/>
          <p:nvPr/>
        </p:nvPicPr>
        <p:blipFill>
          <a:blip r:embed="rId3"/>
          <a:srcRect t="20444" b="20449"/>
          <a:stretch/>
        </p:blipFill>
        <p:spPr>
          <a:xfrm>
            <a:off x="7160692" y="4978788"/>
            <a:ext cx="2304000" cy="1449360"/>
          </a:xfrm>
          <a:prstGeom prst="rect">
            <a:avLst/>
          </a:prstGeom>
          <a:ln w="0">
            <a:noFill/>
          </a:ln>
        </p:spPr>
      </p:pic>
      <p:pic>
        <p:nvPicPr>
          <p:cNvPr id="7" name="Объект 4">
            <a:extLst>
              <a:ext uri="{FF2B5EF4-FFF2-40B4-BE49-F238E27FC236}">
                <a16:creationId xmlns:a16="http://schemas.microsoft.com/office/drawing/2014/main" id="{516D6D9F-96A8-4147-9717-8F28205BAB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88524" y="5351971"/>
            <a:ext cx="2834116" cy="702993"/>
          </a:xfrm>
          <a:prstGeom prst="rect">
            <a:avLst/>
          </a:prstGeom>
        </p:spPr>
      </p:pic>
      <p:pic>
        <p:nvPicPr>
          <p:cNvPr id="8" name="Объект 4">
            <a:extLst>
              <a:ext uri="{FF2B5EF4-FFF2-40B4-BE49-F238E27FC236}">
                <a16:creationId xmlns:a16="http://schemas.microsoft.com/office/drawing/2014/main" id="{758C1512-63A7-4F16-9F3C-81D0EA1E33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8249" y="1360227"/>
            <a:ext cx="3392319" cy="1145824"/>
          </a:xfrm>
          <a:prstGeom prst="rect">
            <a:avLst/>
          </a:prstGeom>
        </p:spPr>
      </p:pic>
      <p:pic>
        <p:nvPicPr>
          <p:cNvPr id="9" name="Объект 4">
            <a:extLst>
              <a:ext uri="{FF2B5EF4-FFF2-40B4-BE49-F238E27FC236}">
                <a16:creationId xmlns:a16="http://schemas.microsoft.com/office/drawing/2014/main" id="{78F9D0F1-5A2C-45F2-85CE-94B4255AE7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60692" y="1360227"/>
            <a:ext cx="2182521" cy="1145824"/>
          </a:xfrm>
          <a:prstGeom prst="rect">
            <a:avLst/>
          </a:prstGeom>
        </p:spPr>
      </p:pic>
      <p:pic>
        <p:nvPicPr>
          <p:cNvPr id="10" name="Объект 4">
            <a:extLst>
              <a:ext uri="{FF2B5EF4-FFF2-40B4-BE49-F238E27FC236}">
                <a16:creationId xmlns:a16="http://schemas.microsoft.com/office/drawing/2014/main" id="{7337FFB9-4601-4C94-8DDF-AE5846BE76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50" y="3054250"/>
            <a:ext cx="2834116" cy="1145824"/>
          </a:xfrm>
          <a:prstGeom prst="rect">
            <a:avLst/>
          </a:prstGeom>
        </p:spPr>
      </p:pic>
      <p:pic>
        <p:nvPicPr>
          <p:cNvPr id="13" name="Google Shape;237;p12">
            <a:extLst>
              <a:ext uri="{FF2B5EF4-FFF2-40B4-BE49-F238E27FC236}">
                <a16:creationId xmlns:a16="http://schemas.microsoft.com/office/drawing/2014/main" id="{C56F67A4-3BE2-4596-9335-C9206D0C0C5A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" b="982"/>
          <a:stretch/>
        </p:blipFill>
        <p:spPr>
          <a:xfrm>
            <a:off x="7099952" y="2902482"/>
            <a:ext cx="2364740" cy="1449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Аспект">
  <a:themeElements>
    <a:clrScheme name="Аспект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Аспект">
  <a:themeElements>
    <a:clrScheme name="Аспект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297</Words>
  <Application>Microsoft Office PowerPoint</Application>
  <PresentationFormat>Широкоэкранный</PresentationFormat>
  <Paragraphs>87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10</vt:i4>
      </vt:variant>
    </vt:vector>
  </HeadingPairs>
  <TitlesOfParts>
    <vt:vector size="20" baseType="lpstr">
      <vt:lpstr>Arial</vt:lpstr>
      <vt:lpstr>Calibri</vt:lpstr>
      <vt:lpstr>Noto Sans Symbols</vt:lpstr>
      <vt:lpstr>Symbol</vt:lpstr>
      <vt:lpstr>Times New Roman</vt:lpstr>
      <vt:lpstr>Trebuchet MS</vt:lpstr>
      <vt:lpstr>Wingdings</vt:lpstr>
      <vt:lpstr>Аспект</vt:lpstr>
      <vt:lpstr>Аспект</vt:lpstr>
      <vt:lpstr>Аспект</vt:lpstr>
      <vt:lpstr>Решение кейса СПб ГКУ «МФЦ» </vt:lpstr>
      <vt:lpstr>Состав команды</vt:lpstr>
      <vt:lpstr>КРАТКОЕ ОПИСАНИЕ КЕЙСА</vt:lpstr>
      <vt:lpstr>ВИЗУАЛЬНОЕ ОПИСАНИЕ РЕШЕНИЯ ДЛЯ ПЕРВОЙ МОДЕЛИ</vt:lpstr>
      <vt:lpstr>ВИЗУАЛЬНОЕ ОПИСАНИЕ РЕШЕНИЯ ДЛЯ ВТОРОЙ МОДЕЛИ</vt:lpstr>
      <vt:lpstr>КРАТКОЕ ОПИСАНИЕ РЕШЕНИЯ</vt:lpstr>
      <vt:lpstr>ОТВЕТ НА ВОПРОС ПОЧЕМУ?</vt:lpstr>
      <vt:lpstr>ДАЛЬНЕЙШЕЕ РАЗВИТИЕ ПРОЕКТА</vt:lpstr>
      <vt:lpstr>Использованные технологии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Решение кейса СПб ГКУ «МФЦ»</dc:title>
  <dc:subject/>
  <dc:creator>Михаил Демин</dc:creator>
  <dc:description/>
  <cp:lastModifiedBy>Михаил Демин</cp:lastModifiedBy>
  <cp:revision>4</cp:revision>
  <dcterms:created xsi:type="dcterms:W3CDTF">2023-05-20T13:41:34Z</dcterms:created>
  <dcterms:modified xsi:type="dcterms:W3CDTF">2023-08-27T06:45:04Z</dcterms:modified>
  <dc:language>ru-RU</dc:language>
</cp:coreProperties>
</file>