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Inter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3ABFC8-2940-40E3-A0F4-6B5F28E61961}">
  <a:tblStyle styleId="{6A3ABFC8-2940-40E3-A0F4-6B5F28E61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3.xml"/><Relationship Id="rId41" Type="http://schemas.openxmlformats.org/officeDocument/2006/relationships/font" Target="fonts/Inter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23091669a_0_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2023091669a_0_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023091669a_0_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23091669a_0_5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2023091669a_0_5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023091669a_0_5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3091669a_0_6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2023091669a_0_6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023091669a_0_6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23091669a_0_8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2023091669a_0_8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023091669a_0_8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23091669a_0_9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023091669a_0_9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023091669a_0_9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9234bee13_0_9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1b9234bee13_0_9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-2159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Calibri"/>
              <a:buChar char="○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b9234bee13_0_9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9234bee13_0_1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1b9234bee13_0_1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b9234bee13_0_1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9234bee13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1b9234bee13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b9234bee13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9234bee13_0_1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1b9234bee13_0_1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-2159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b9234bee13_0_1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9234bee13_0_20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1b9234bee13_0_20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b9234bee13_0_20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занятие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23091669a_0_15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2023091669a_0_15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Ставим задачу :  например, найти ошибку в коде и предложить способ ее устранения, обговариваем время выполнения и способ сдачи</a:t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testClass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Main(String[] strings)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first-number;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first-number = 10;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byte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second = 129;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double result = fist-number +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char Char = result;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.println("Print result " * Char);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.println("I found 5 mistakes or more");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023091669a_0_15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9234bee13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g1b9234bee13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Ставим задачу :  например, найти ошибку в коде и предложить способ ее устранения, обговариваем время выполнения и способ сдачи</a:t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testClass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Main(String[] strings)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first-number;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first-number = 10;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byte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second = 129;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double result = fist-number +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char Char = result;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.println("Print result " * Char);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.println("I found 5 mistakes or more");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b9234bee13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23091669a_0_12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2023091669a_0_12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Ставим задачу :  например, найти ошибку в коде и предложить способ ее устранения, обговариваем время выполнения и способ сдачи</a:t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testClass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Main(String[] strings)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first-number;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first-number = 10;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byte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second = 129;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double result = fist-number +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char Char = result;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.println("Print result " * Char);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.println("I found 5 mistakes or more");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023091669a_0_12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23091669a_0_1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2023091669a_0_1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023091669a_0_1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3091669a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2023091669a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023091669a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3091669a_0_3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2023091669a_0_3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023091669a_0_3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23091669a_0_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023091669a_0_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023091669a_0_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9234bee13_0_8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1b9234bee13_0_8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b9234bee13_0_8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23091669a_0_2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023091669a_0_2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023091669a_0_2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hyperlink" Target="https://www.stepstone.de/cv-generator/" TargetMode="External"/><Relationship Id="rId6" Type="http://schemas.openxmlformats.org/officeDocument/2006/relationships/hyperlink" Target="https://lebenslauf.ch/" TargetMode="External"/><Relationship Id="rId7" Type="http://schemas.openxmlformats.org/officeDocument/2006/relationships/hyperlink" Target="https://resume.io/" TargetMode="External"/><Relationship Id="rId8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Резюме и сопроводительные письма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8" name="Google Shape;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ЦЕНТР КАРЬЕРЫ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Education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468000" y="1127475"/>
            <a:ext cx="6702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Образование указываем в любом случае, даже не релевантное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Дата окончания обучения обязательно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Указываем курсы выборочно - только релевантные вакансии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есть какие-то достижения в технической сфере - добавить (хакатоны)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0" y="2730949"/>
            <a:ext cx="7315751" cy="14122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Skills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68000" y="1127463"/>
            <a:ext cx="5874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Любая указанная технология - то, что Вас могут спросить на собеседовании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Вы пишете, то должны разбираться в этом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Разделить на блоки: языки программирования, task manager..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Степень владения не указываем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0" y="3335225"/>
            <a:ext cx="7498901" cy="7030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Home Projects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468000" y="1127463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Название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Используемые технологии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Кликабельная ссылка на GitHub проекта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0" y="2015250"/>
            <a:ext cx="3120350" cy="28116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Experience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68000" y="1127463"/>
            <a:ext cx="5874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Любой опыт косвенно связанный с IT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Только основные места работы, если их много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Under NDA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Все пробелы в опыте должны быть объяснены (последние 5 лет)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0" y="2813623"/>
            <a:ext cx="7213924" cy="144625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Languages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468000" y="1127463"/>
            <a:ext cx="58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Честно указывать уровень языка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75" y="2498273"/>
            <a:ext cx="3623575" cy="11699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Важно!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Порядок блоков в резюме не принципиален. То, что более релевантно для должности перемещаем вперед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Soft Skills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указывать только уникальные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Хобби, семейное положение и возраст не указывать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Резюме должно быть удобно читать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68000" y="137740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Стоит ли изменять резюме в зависимости от вакансии?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2. 									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контактные данные должно содержать резюме?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3. 			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точно нельзя писать в резюме?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2" name="Google Shape;2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4" name="Google Shape;23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2495350" y="1268025"/>
            <a:ext cx="649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СОПРОВОДИТЕЛЬНОЕ ПИСЬМО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5" name="Google Shape;24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нужно знать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Сопроводительное письмо - способ подчеркнуть, почему подходите именно Вы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компания просить сопроводительное, то пишем по их рекомендациям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Максимум 2 абзаца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Мотивация, профес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иональные навыки, ваши преимущества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54" name="Google Shape;25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0" name="Google Shape;2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3" name="Google Shape;26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5" name="Google Shape;26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ОБОБЩАЮЩАЯ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4" name="Google Shape;2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6" name="Google Shape;27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1300125" y="1910117"/>
            <a:ext cx="555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Найдите ошибки в резюме, которое вы увидите на следующих слайдах и напишите преподавателю в чате.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7" name="Google Shape;287;p37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288" name="Google Shape;288;p37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290" name="Google Shape;2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/>
          <p:nvPr/>
        </p:nvSpPr>
        <p:spPr>
          <a:xfrm>
            <a:off x="1300125" y="912575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8" name="Google Shape;2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714575" y="697375"/>
            <a:ext cx="6745800" cy="40359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300125" y="1910117"/>
            <a:ext cx="55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2" name="Google Shape;302;p38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03" name="Google Shape;303;p3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125" y="952075"/>
            <a:ext cx="5753101" cy="361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714575" y="697375"/>
            <a:ext cx="6745800" cy="41094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1300125" y="1910117"/>
            <a:ext cx="55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7" name="Google Shape;317;p39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18" name="Google Shape;318;p39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20" name="Google Shape;32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360" y="952075"/>
            <a:ext cx="4859526" cy="36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0" name="Google Shape;3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2" name="Google Shape;33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8" name="Google Shape;3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9" name="Google Shape;3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735307" y="1575350"/>
            <a:ext cx="62964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Составить свое резюме, применяя рекомендации.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3" name="Google Shape;34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9" name="Google Shape;3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0" name="Google Shape;3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735300" y="1575350"/>
            <a:ext cx="59889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Ресурсы для создания красивых резюме на английском и немецком языках: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https://www.stepstone.de/cv-generator/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https://lebenslauf.ch/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https://resume.io/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54" name="Google Shape;35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0" name="Google Shape;3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4" name="Google Shape;36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 rotWithShape="1">
          <a:blip r:embed="rId6">
            <a:alphaModFix/>
          </a:blip>
          <a:srcRect b="1545" l="0" r="0" t="0"/>
          <a:stretch/>
        </p:blipFill>
        <p:spPr>
          <a:xfrm>
            <a:off x="2742888" y="1290775"/>
            <a:ext cx="3658225" cy="33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8000" y="1235250"/>
            <a:ext cx="620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413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Введение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Создание резюме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Вопросы по подблоку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Сопроводительные письма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Вопросы по подблоку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Обобщающая работа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Оставшиеся вопросы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СОЗДАНИЕ РЕЗЮМЕ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резюме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72525" y="1301339"/>
            <a:ext cx="5463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CV 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≠ Резюме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descr="preencoded.png"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0"/>
          <p:cNvGraphicFramePr/>
          <p:nvPr/>
        </p:nvGraphicFramePr>
        <p:xfrm>
          <a:off x="4725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{6A3ABFC8-2940-40E3-A0F4-6B5F28E61961}</a:tableStyleId>
              </a:tblPr>
              <a:tblGrid>
                <a:gridCol w="1264900"/>
                <a:gridCol w="2477300"/>
                <a:gridCol w="245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b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Резюме</a:t>
                      </a:r>
                      <a:endParaRPr b="1"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CV</a:t>
                      </a:r>
                      <a:endParaRPr b="1"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документа?</a:t>
                      </a:r>
                      <a:endParaRPr b="1"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Идеальный размер 1 страница, максимум 2.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</a:t>
                      </a: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только, сколько нужно. 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может достигать даже 5 страниц и более.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 чего состоит?</a:t>
                      </a:r>
                      <a:endParaRPr b="1"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Зависит от описания вакансии и ваших возможностей. В основном сюда входит контактная информация, опыт работы, навыки и образование.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 описываете всю вашу деятельность и достижения, начиная с высшего учебного заведения и заканчивая всеми вашими профессиональными достижениями.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Адаптивность?</a:t>
                      </a:r>
                      <a:endParaRPr b="1"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Резюме должно соответствовать вакансии и содержать актуальные навыки.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529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Ваше CV это история вашей карьеры и она не меняется. По мере продвижения в карьере добавляется новая информация.</a:t>
                      </a:r>
                      <a:endParaRPr sz="1000">
                        <a:solidFill>
                          <a:srgbClr val="212529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 резюме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descr="preencoded.png"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413" y="1033800"/>
            <a:ext cx="3147173" cy="40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Общие проблемы резюме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2"/>
          <p:cNvGraphicFramePr/>
          <p:nvPr/>
        </p:nvGraphicFramePr>
        <p:xfrm>
          <a:off x="468000" y="13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{6A3ABFC8-2940-40E3-A0F4-6B5F28E61961}</a:tableStyleId>
              </a:tblPr>
              <a:tblGrid>
                <a:gridCol w="3424400"/>
                <a:gridCol w="352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Проблема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Решение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Резюме в Word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Резюме в </a:t>
                      </a: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PDF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Ошибки и опечатки в резюме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Вычитать и исправить ошибки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</a:t>
                      </a: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омер телефона в формате Вашей страны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</a:t>
                      </a: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омер телефона с международным кодом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Не общепринятый домен почты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Почта с личным доменом или gmail.com</a:t>
                      </a:r>
                      <a:endParaRPr sz="1200">
                        <a:solidFill>
                          <a:srgbClr val="03030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 почте указан никнейм/прозвище</a:t>
                      </a:r>
                      <a:endParaRPr sz="1200">
                        <a:solidFill>
                          <a:srgbClr val="03030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 почте у</a:t>
                      </a: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казано настоящее имя</a:t>
                      </a:r>
                      <a:endParaRPr sz="1200">
                        <a:solidFill>
                          <a:srgbClr val="03030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Шапка резюме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68000" y="1127463"/>
            <a:ext cx="5874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Фото - если используете, то небольшое, нейтральное фото.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Допустимо написать только 1 часть двойной фамилии, не стоит указывать в резюме псевдоним.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Название должности без grade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Контакты: почта, телефон, телеграм, LinkedIn, GitHub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25" y="2533325"/>
            <a:ext cx="3611299" cy="233635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68000" y="1127463"/>
            <a:ext cx="5874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3-5 предложений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Кто я?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я ищу?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Почему компания должна нанять именно меня?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Избегать формулировок “I am”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25" y="3052398"/>
            <a:ext cx="7217849" cy="893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