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Inter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12CF6C-BF10-465B-9869-B8B4A169F921}">
  <a:tblStyle styleId="{6512CF6C-BF10-465B-9869-B8B4A169F92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 b="off" i="off"/>
      <a:tcStyle>
        <a:fill>
          <a:solidFill>
            <a:srgbClr val="FFE8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E8C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FFC000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FFC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C000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C000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Inter-regular.fntdata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Inter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proger.ru/articles/16-tricky-interview-questions/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9234bee13_0_2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b9234bee13_0_2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Подготовка к занятию, сбор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1b9234bee13_0_2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4e04abd2a_0_25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g204e04abd2a_0_25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04e04abd2a_0_25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4e04abd2a_0_37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g204e04abd2a_0_37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04e04abd2a_0_37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4e04abd2a_0_312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204e04abd2a_0_312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204e04abd2a_0_312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4e04abd2a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204e04abd2a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204e04abd2a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4e04abd2a_0_41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g204e04abd2a_0_41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04e04abd2a_0_41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4e04abd2a_0_42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204e04abd2a_0_42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04e04abd2a_0_42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4e04abd2a_0_40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g204e04abd2a_0_40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04e04abd2a_0_40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04e04abd2a_0_43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g204e04abd2a_0_43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204e04abd2a_0_43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4e04abd2a_0_44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204e04abd2a_0_44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204e04abd2a_0_44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b9234bee13_0_13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g1b9234bee13_0_13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нужно задать вопросы из списка разным студентам, называя имя/фамилию и прося включить микрофон для ответа.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b9234bee13_0_13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9234bee13_0_6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g1b9234bee13_0_6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Организационный момент, напоминаем студентам правила поведения на занятии, для комфортного обучения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b9234bee13_0_6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9234bee13_0_14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g1b9234bee13_0_14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Предлагаем студентам задать вопросы, которые остались  непонятными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1b9234bee13_0_14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b9234bee13_0_15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g1b9234bee13_0_15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b9234bee13_0_15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04e04abd2a_0_458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g204e04abd2a_0_458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204e04abd2a_0_458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04e04abd2a_0_48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g204e04abd2a_0_48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204e04abd2a_0_48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04e04abd2a_0_50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g204e04abd2a_0_50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04e04abd2a_0_50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023091669a_0_4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g2023091669a_0_4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2023091669a_0_4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23091669a_0_28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g2023091669a_0_28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2023091669a_0_28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b9234bee13_0_20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g1b9234bee13_0_20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1b9234bee13_0_20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9234bee13_0_21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g1b9234bee13_0_21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Завершаем занятие закреплением материала. Предлагаем студентам выполнить 5-10 минутную работу. Ответы можно собрать в чате или точечно спросить несколько человек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1b9234bee13_0_21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023091669a_0_15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g2023091669a_0_15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Ставим задачу :  например, найти ошибку в коде и предложить способ ее устранения, обговариваем время выполнения и способ сдачи</a:t>
            </a:r>
            <a:endParaRPr sz="1200">
              <a:solidFill>
                <a:srgbClr val="B060B0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rgbClr val="B060B0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testClass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public static void Main(String[] strings)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int first-number;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first-number = 10;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byte second;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second = 129;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double result = fist-number + second;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char Char = result;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System.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.println("Print result " * Char);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System.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.println("I found 5 mistakes or more");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2023091669a_0_15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9234bee13_0_7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1b9234bee13_0_7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студентам о том, как будет построено сегодняшнее занятие.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b9234bee13_0_7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b9234bee13_0_22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g1b9234bee13_0_22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https://tproger.ru/articles/16-tricky-interview-questions/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1b9234bee13_0_22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b9234bee13_0_24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g1b9234bee13_0_24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Отвечаем на оставшиеся после консультации вопросы студентов по изученному материалу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1b9234bee13_0_24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b9234bee13_0_25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g1b9234bee13_0_25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 предлагаем материал для самостоятельного изучения по желанию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1b9234bee13_0_25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023091669a_0_11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g2023091669a_0_11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 предлагаем материал для самостоятельного изучения по желанию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2023091669a_0_11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b9234bee13_0_57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g1b9234bee13_0_57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хвалим студентов за продуктивное занятие, можно немного проспойлерить темы следующей недели, чтобы подогреть интерес к будущим занятиям.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1b9234bee13_0_57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9234bee13_0_7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1b9234bee13_0_7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b9234bee13_0_7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4e04abd2a_0_148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g204e04abd2a_0_148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04e04abd2a_0_148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4e04abd2a_0_22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204e04abd2a_0_22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04e04abd2a_0_22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4e04abd2a_0_198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204e04abd2a_0_198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04e04abd2a_0_198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4e04abd2a_0_23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g204e04abd2a_0_23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04e04abd2a_0_23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4e04abd2a_0_17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204e04abd2a_0_17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04e04abd2a_0_17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628650" y="1369219"/>
            <a:ext cx="7886700" cy="28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7870825" y="2"/>
            <a:ext cx="638475" cy="26887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 flipH="1">
            <a:off x="92652" y="4288429"/>
            <a:ext cx="1328707" cy="855071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hyperlink" Target="https://www.glassdoor.com/index.htm" TargetMode="External"/><Relationship Id="rId6" Type="http://schemas.openxmlformats.org/officeDocument/2006/relationships/hyperlink" Target="https://il.indeed.com/?from=gnav-homepage" TargetMode="External"/><Relationship Id="rId7" Type="http://schemas.openxmlformats.org/officeDocument/2006/relationships/hyperlink" Target="https://www.linkedin.com/login/ru" TargetMode="External"/><Relationship Id="rId8" Type="http://schemas.openxmlformats.org/officeDocument/2006/relationships/hyperlink" Target="https://www.linkedin.com/login/ru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25" y="476250"/>
            <a:ext cx="21050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014933" y="1747842"/>
            <a:ext cx="5876913" cy="238122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/>
          <p:nvPr/>
        </p:nvSpPr>
        <p:spPr>
          <a:xfrm>
            <a:off x="560813" y="1030241"/>
            <a:ext cx="68589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Поиск работы. Собеседование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68" name="Google Shape;6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647088" y="523861"/>
            <a:ext cx="1986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ЦЕНТР КАРЬЕРЫ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oogle Shape;179;p25"/>
          <p:cNvCxnSpPr/>
          <p:nvPr/>
        </p:nvCxnSpPr>
        <p:spPr>
          <a:xfrm flipH="1">
            <a:off x="6127384" y="209872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0" name="Google Shape;180;p25"/>
          <p:cNvCxnSpPr/>
          <p:nvPr/>
        </p:nvCxnSpPr>
        <p:spPr>
          <a:xfrm flipH="1">
            <a:off x="6158184" y="299307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1" name="Google Shape;181;p25"/>
          <p:cNvCxnSpPr/>
          <p:nvPr/>
        </p:nvCxnSpPr>
        <p:spPr>
          <a:xfrm flipH="1">
            <a:off x="3778284" y="299307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2" name="Google Shape;182;p25"/>
          <p:cNvCxnSpPr/>
          <p:nvPr/>
        </p:nvCxnSpPr>
        <p:spPr>
          <a:xfrm flipH="1">
            <a:off x="3770584" y="209872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3" name="Google Shape;183;p25"/>
          <p:cNvCxnSpPr/>
          <p:nvPr/>
        </p:nvCxnSpPr>
        <p:spPr>
          <a:xfrm flipH="1">
            <a:off x="1398384" y="299307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4" name="Google Shape;184;p25"/>
          <p:cNvCxnSpPr/>
          <p:nvPr/>
        </p:nvCxnSpPr>
        <p:spPr>
          <a:xfrm flipH="1">
            <a:off x="1398384" y="209872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5" name="Google Shape;185;p25"/>
          <p:cNvSpPr/>
          <p:nvPr/>
        </p:nvSpPr>
        <p:spPr>
          <a:xfrm>
            <a:off x="5137375" y="2406225"/>
            <a:ext cx="19815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Создать таблицу, xls - заносить ваши отклики и ответы компаний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5152772" y="1579075"/>
            <a:ext cx="19815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Создать воронку поиска работы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5152772" y="3300575"/>
            <a:ext cx="19503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Оценка эффективности поиска работы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468000" y="486000"/>
            <a:ext cx="611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Подготовка к поиску работы</a:t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/>
          <p:nvPr/>
        </p:nvSpPr>
        <p:spPr>
          <a:xfrm>
            <a:off x="2772875" y="2406225"/>
            <a:ext cx="19815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Что для вас принципиально важно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2788272" y="1579075"/>
            <a:ext cx="19815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Сформулировать критерии поиска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2788272" y="3300575"/>
            <a:ext cx="19503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Что для вас недопустимо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392975" y="2406225"/>
            <a:ext cx="19815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Отсеивать неподходящие варианты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408372" y="1579075"/>
            <a:ext cx="19815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Определить карьерные цели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408372" y="3300575"/>
            <a:ext cx="19503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Подбирать подходящие способы поиска работы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96" name="Google Shape;196;p25"/>
          <p:cNvCxnSpPr/>
          <p:nvPr/>
        </p:nvCxnSpPr>
        <p:spPr>
          <a:xfrm flipH="1" rot="10800000">
            <a:off x="4772575" y="1879225"/>
            <a:ext cx="377400" cy="5700"/>
          </a:xfrm>
          <a:prstGeom prst="straightConnector1">
            <a:avLst/>
          </a:prstGeom>
          <a:noFill/>
          <a:ln cap="flat" cmpd="sng" w="5080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7" name="Google Shape;197;p25"/>
          <p:cNvCxnSpPr/>
          <p:nvPr/>
        </p:nvCxnSpPr>
        <p:spPr>
          <a:xfrm flipH="1" rot="10800000">
            <a:off x="2400375" y="1903000"/>
            <a:ext cx="377400" cy="5700"/>
          </a:xfrm>
          <a:prstGeom prst="straightConnector1">
            <a:avLst/>
          </a:prstGeom>
          <a:noFill/>
          <a:ln cap="flat" cmpd="sng" w="5080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26"/>
          <p:cNvCxnSpPr/>
          <p:nvPr/>
        </p:nvCxnSpPr>
        <p:spPr>
          <a:xfrm flipH="1">
            <a:off x="6127384" y="209872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4" name="Google Shape;204;p26"/>
          <p:cNvCxnSpPr/>
          <p:nvPr/>
        </p:nvCxnSpPr>
        <p:spPr>
          <a:xfrm flipH="1">
            <a:off x="6158184" y="299307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5" name="Google Shape;205;p26"/>
          <p:cNvCxnSpPr/>
          <p:nvPr/>
        </p:nvCxnSpPr>
        <p:spPr>
          <a:xfrm flipH="1">
            <a:off x="3778284" y="299307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6" name="Google Shape;206;p26"/>
          <p:cNvCxnSpPr/>
          <p:nvPr/>
        </p:nvCxnSpPr>
        <p:spPr>
          <a:xfrm flipH="1">
            <a:off x="3770584" y="209872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7" name="Google Shape;207;p26"/>
          <p:cNvCxnSpPr/>
          <p:nvPr/>
        </p:nvCxnSpPr>
        <p:spPr>
          <a:xfrm flipH="1">
            <a:off x="1398384" y="299307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8" name="Google Shape;208;p26"/>
          <p:cNvCxnSpPr/>
          <p:nvPr/>
        </p:nvCxnSpPr>
        <p:spPr>
          <a:xfrm flipH="1">
            <a:off x="1398384" y="209872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9" name="Google Shape;209;p26"/>
          <p:cNvSpPr/>
          <p:nvPr/>
        </p:nvSpPr>
        <p:spPr>
          <a:xfrm>
            <a:off x="5137375" y="2406225"/>
            <a:ext cx="19815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Создать таблицу, xls - заносить ваши отклики и ответы компаний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5152772" y="1579075"/>
            <a:ext cx="19815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Создать воронку поиска работы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5152772" y="3300575"/>
            <a:ext cx="19503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Оценка эффективности поиска работы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468000" y="486000"/>
            <a:ext cx="611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Подготовка к поиску работы</a:t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13" name="Google Shape;21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/>
          <p:nvPr/>
        </p:nvSpPr>
        <p:spPr>
          <a:xfrm>
            <a:off x="2772875" y="2406225"/>
            <a:ext cx="19815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Что для вас принципиально важно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2788272" y="1579075"/>
            <a:ext cx="19815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Сформулировать критерии поиска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2788272" y="3300575"/>
            <a:ext cx="19503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Что для вас недопустимо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392975" y="2406225"/>
            <a:ext cx="19815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Отсеивать неподходящие варианты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408372" y="1579075"/>
            <a:ext cx="19815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Определить карьерные цели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408372" y="3300575"/>
            <a:ext cx="19503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Подбирать подходящие способы поиска работы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20" name="Google Shape;220;p26"/>
          <p:cNvCxnSpPr/>
          <p:nvPr/>
        </p:nvCxnSpPr>
        <p:spPr>
          <a:xfrm flipH="1" rot="10800000">
            <a:off x="4772575" y="1879225"/>
            <a:ext cx="377400" cy="5700"/>
          </a:xfrm>
          <a:prstGeom prst="straightConnector1">
            <a:avLst/>
          </a:prstGeom>
          <a:noFill/>
          <a:ln cap="flat" cmpd="sng" w="5080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1" name="Google Shape;221;p26"/>
          <p:cNvCxnSpPr/>
          <p:nvPr/>
        </p:nvCxnSpPr>
        <p:spPr>
          <a:xfrm flipH="1" rot="10800000">
            <a:off x="2400375" y="1903000"/>
            <a:ext cx="377400" cy="5700"/>
          </a:xfrm>
          <a:prstGeom prst="straightConnector1">
            <a:avLst/>
          </a:prstGeom>
          <a:noFill/>
          <a:ln cap="flat" cmpd="sng" w="5080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2" name="Google Shape;222;p26"/>
          <p:cNvSpPr/>
          <p:nvPr/>
        </p:nvSpPr>
        <p:spPr>
          <a:xfrm>
            <a:off x="7486465" y="1236918"/>
            <a:ext cx="1332300" cy="1332300"/>
          </a:xfrm>
          <a:prstGeom prst="ellipse">
            <a:avLst/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Поиск работы</a:t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23" name="Google Shape;223;p26"/>
          <p:cNvCxnSpPr/>
          <p:nvPr/>
        </p:nvCxnSpPr>
        <p:spPr>
          <a:xfrm flipH="1" rot="10800000">
            <a:off x="7109150" y="1903000"/>
            <a:ext cx="377400" cy="5700"/>
          </a:xfrm>
          <a:prstGeom prst="straightConnector1">
            <a:avLst/>
          </a:prstGeom>
          <a:noFill/>
          <a:ln cap="flat" cmpd="sng" w="5080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9" name="Google Shape;2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3 правила поиска работы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31" name="Google Shape;23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2" name="Google Shape;232;p27"/>
          <p:cNvGraphicFramePr/>
          <p:nvPr/>
        </p:nvGraphicFramePr>
        <p:xfrm>
          <a:off x="467995" y="11860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{6512CF6C-BF10-465B-9869-B8B4A169F921}</a:tableStyleId>
              </a:tblPr>
              <a:tblGrid>
                <a:gridCol w="3421700"/>
                <a:gridCol w="2696125"/>
              </a:tblGrid>
              <a:tr h="46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Правило</a:t>
                      </a:r>
                      <a:endParaRPr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Примечание</a:t>
                      </a:r>
                      <a:endParaRPr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/>
                </a:tc>
              </a:tr>
              <a:tr h="77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Постоянно мониторить вакансии и предложения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000">
                          <a:latin typeface="Inter"/>
                          <a:ea typeface="Inter"/>
                          <a:cs typeface="Inter"/>
                          <a:sym typeface="Inter"/>
                        </a:rPr>
                        <a:t>Выделить определенное время ежедневно на поиск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/>
                </a:tc>
              </a:tr>
              <a:tr h="77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Создать релевантное резюме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Inter"/>
                          <a:ea typeface="Inter"/>
                          <a:cs typeface="Inter"/>
                          <a:sym typeface="Inter"/>
                        </a:rPr>
                        <a:t>Если резюме совпадает на 70% с вакансией = подаем резюме</a:t>
                      </a:r>
                      <a:endParaRPr sz="10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/>
                </a:tc>
              </a:tr>
              <a:tr h="77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Обеспечить максимальную представленность на рынке труда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000">
                          <a:latin typeface="Inter"/>
                          <a:ea typeface="Inter"/>
                          <a:cs typeface="Inter"/>
                          <a:sym typeface="Inter"/>
                        </a:rPr>
                        <a:t>Зарегистрироваться на всех возможных сервисах, сайтах, ресурсах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33" name="Google Shape;233;p27"/>
          <p:cNvSpPr txBox="1"/>
          <p:nvPr/>
        </p:nvSpPr>
        <p:spPr>
          <a:xfrm>
            <a:off x="468000" y="4246450"/>
            <a:ext cx="495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ter"/>
                <a:ea typeface="Inter"/>
                <a:cs typeface="Inter"/>
                <a:sym typeface="Inter"/>
              </a:rPr>
              <a:t>Поиск работы = Работа = Вовлеченность и время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9" name="Google Shape;2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Где искать работу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41" name="Google Shape;24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/>
          <p:nvPr/>
        </p:nvSpPr>
        <p:spPr>
          <a:xfrm>
            <a:off x="2275805" y="1169525"/>
            <a:ext cx="1656300" cy="1699200"/>
          </a:xfrm>
          <a:prstGeom prst="ellipse">
            <a:avLst/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Glassdoor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468000" y="1169525"/>
            <a:ext cx="1656300" cy="1699200"/>
          </a:xfrm>
          <a:prstGeom prst="ellipse">
            <a:avLst/>
          </a:prstGeom>
          <a:solidFill>
            <a:srgbClr val="F7B5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Сервисы по поиску работы</a:t>
            </a:r>
            <a:endParaRPr i="0" sz="12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4107455" y="1169525"/>
            <a:ext cx="1656300" cy="1699200"/>
          </a:xfrm>
          <a:prstGeom prst="ellipse">
            <a:avLst/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Indeed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0" name="Google Shape;2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/>
          <p:nvPr/>
        </p:nvSpPr>
        <p:spPr>
          <a:xfrm>
            <a:off x="468000" y="486000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Glassdoor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218500"/>
            <a:ext cx="6210374" cy="36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8" name="Google Shape;2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/>
          <p:nvPr/>
        </p:nvSpPr>
        <p:spPr>
          <a:xfrm>
            <a:off x="468000" y="486000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Indeed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0400"/>
            <a:ext cx="8839203" cy="2480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6" name="Google Shape;2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Где искать работу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68" name="Google Shape;26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/>
          <p:nvPr/>
        </p:nvSpPr>
        <p:spPr>
          <a:xfrm>
            <a:off x="2275805" y="1169525"/>
            <a:ext cx="1656300" cy="1699200"/>
          </a:xfrm>
          <a:prstGeom prst="ellipse">
            <a:avLst/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Glassdoor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468000" y="1169525"/>
            <a:ext cx="1656300" cy="1699200"/>
          </a:xfrm>
          <a:prstGeom prst="ellipse">
            <a:avLst/>
          </a:prstGeom>
          <a:solidFill>
            <a:srgbClr val="F7B5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Сервисы по поиску работы</a:t>
            </a:r>
            <a:endParaRPr i="0" sz="12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2275805" y="3094600"/>
            <a:ext cx="1656300" cy="1699200"/>
          </a:xfrm>
          <a:prstGeom prst="ellipse">
            <a:avLst/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LinkedIn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468000" y="3094600"/>
            <a:ext cx="1656300" cy="1699200"/>
          </a:xfrm>
          <a:prstGeom prst="ellipse">
            <a:avLst/>
          </a:prstGeom>
          <a:solidFill>
            <a:srgbClr val="F7B5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Сервисы по поиску работы</a:t>
            </a:r>
            <a:endParaRPr i="0" sz="12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4107455" y="1169525"/>
            <a:ext cx="1656300" cy="1699200"/>
          </a:xfrm>
          <a:prstGeom prst="ellipse">
            <a:avLst/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Indeed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4083605" y="3094600"/>
            <a:ext cx="1656300" cy="1699200"/>
          </a:xfrm>
          <a:prstGeom prst="ellipse">
            <a:avLst/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Telegram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0" name="Google Shape;2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/>
          <p:nvPr/>
        </p:nvSpPr>
        <p:spPr>
          <a:xfrm>
            <a:off x="468000" y="486000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LinkedIn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068000"/>
            <a:ext cx="7510703" cy="37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8" name="Google Shape;2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3"/>
          <p:cNvSpPr/>
          <p:nvPr/>
        </p:nvSpPr>
        <p:spPr>
          <a:xfrm>
            <a:off x="468000" y="486000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Telegram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165300"/>
            <a:ext cx="4059111" cy="37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6" name="Google Shape;2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7" name="Google Shape;29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4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Экспресс-опрос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68000" y="137740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1. 							</a:t>
            </a:r>
            <a:endParaRPr b="1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Какие 3 основных подготовительных этапа перед поиском работы?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2. 									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Какие 3 правила поиска работы?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 3. 									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Знаете ли вы какие-то еще ресурсы для поиска работы?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5" name="Google Shape;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7" name="Google Shape;7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375" y="704850"/>
            <a:ext cx="404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8" name="Google Shape;7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472525" y="1252100"/>
            <a:ext cx="5059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Камера должна быть включена на протяжении всего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у Вас возник вопрос в процессе 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занятия,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пожалуйста, поднимите руку и дождитесь, пока преподаватель закончит мысль и спросит Вас, также можно задать вопрос 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чате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или когда преподаватель с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кажет, что начался блок вопросов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Организационные вопросы по обучению решаются с кураторами, а не на тематических занятиях.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Вести себя уважительно и этично по отношению к остальным участникам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 время занятия будут интерактивные задания, будьте готовы включить камеру или демонстрацию экрана по просьбе преподавателя.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5" name="Google Shape;3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5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ВОПРОСЫ ПО ПОДБЛОКУ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08" name="Google Shape;30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3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10" name="Google Shape;31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6" name="Google Shape;3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6"/>
          <p:cNvSpPr/>
          <p:nvPr/>
        </p:nvSpPr>
        <p:spPr>
          <a:xfrm>
            <a:off x="2495350" y="1268025"/>
            <a:ext cx="64971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СОБЕСЕДОВАНИЕ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19" name="Google Shape;31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3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21" name="Google Shape;32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7" name="Google Shape;32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7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Подготовка к собеседованию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9" name="Google Shape;329;p37"/>
          <p:cNvSpPr/>
          <p:nvPr/>
        </p:nvSpPr>
        <p:spPr>
          <a:xfrm>
            <a:off x="499800" y="1262050"/>
            <a:ext cx="3974100" cy="6624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Содержательная подготовка</a:t>
            </a:r>
            <a:endParaRPr b="1" i="0" sz="12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4611550" y="1262025"/>
            <a:ext cx="3974100" cy="6624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Психологическая подготовка</a:t>
            </a:r>
            <a:endParaRPr b="1" i="0" sz="12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6" name="Google Shape;3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8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Подготовка к собеседованию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499800" y="1262050"/>
            <a:ext cx="3974100" cy="6624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Содержательная подготовка</a:t>
            </a:r>
            <a:endParaRPr b="1" i="0" sz="12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499800" y="2152700"/>
            <a:ext cx="3974100" cy="66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Цель: сформировать переговорную позицию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4611550" y="1262025"/>
            <a:ext cx="3974100" cy="6624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Психологическая подготовка</a:t>
            </a:r>
            <a:endParaRPr b="1" i="0" sz="12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4611250" y="2152650"/>
            <a:ext cx="3974100" cy="66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Цель: снижение уровня стресса перед собеседованием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7" name="Google Shape;3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Подготовка к собеседованию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9" name="Google Shape;349;p39"/>
          <p:cNvSpPr/>
          <p:nvPr/>
        </p:nvSpPr>
        <p:spPr>
          <a:xfrm>
            <a:off x="499800" y="1262050"/>
            <a:ext cx="3974100" cy="6624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Содержательная подготовка</a:t>
            </a:r>
            <a:endParaRPr b="1" i="0" sz="12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" name="Google Shape;350;p39"/>
          <p:cNvSpPr/>
          <p:nvPr/>
        </p:nvSpPr>
        <p:spPr>
          <a:xfrm>
            <a:off x="499800" y="2152700"/>
            <a:ext cx="3974100" cy="66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Цель: сформировать переговорную позицию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1" name="Google Shape;351;p39"/>
          <p:cNvSpPr/>
          <p:nvPr/>
        </p:nvSpPr>
        <p:spPr>
          <a:xfrm>
            <a:off x="4611550" y="3043275"/>
            <a:ext cx="3974100" cy="133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хорошо подготовиться к собеседованию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перед собеседованием нужно расслабиться</a:t>
            </a:r>
            <a:endParaRPr sz="1200"/>
          </a:p>
        </p:txBody>
      </p:sp>
      <p:sp>
        <p:nvSpPr>
          <p:cNvPr id="352" name="Google Shape;352;p39"/>
          <p:cNvSpPr/>
          <p:nvPr/>
        </p:nvSpPr>
        <p:spPr>
          <a:xfrm>
            <a:off x="4611550" y="1262025"/>
            <a:ext cx="3974100" cy="6624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Психологическая подготовка</a:t>
            </a:r>
            <a:endParaRPr b="1" i="0" sz="12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4611250" y="2152650"/>
            <a:ext cx="3974100" cy="66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Цель: снижение уровня стресса перед собеседованием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4" name="Google Shape;354;p39"/>
          <p:cNvSpPr/>
          <p:nvPr/>
        </p:nvSpPr>
        <p:spPr>
          <a:xfrm>
            <a:off x="499800" y="3043350"/>
            <a:ext cx="3974100" cy="133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узнать о компании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посмотреть выступления лидеров компании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найти знакомых”изнутри” и пообщаться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подготовка вопросов к интервьюеру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подготовка самопрезентации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60" name="Google Shape;36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0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Этапы собеседования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0"/>
          <p:cNvSpPr/>
          <p:nvPr/>
        </p:nvSpPr>
        <p:spPr>
          <a:xfrm>
            <a:off x="472525" y="1301338"/>
            <a:ext cx="54636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63" name="Google Shape;36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0"/>
          <p:cNvSpPr txBox="1"/>
          <p:nvPr/>
        </p:nvSpPr>
        <p:spPr>
          <a:xfrm>
            <a:off x="468000" y="1127475"/>
            <a:ext cx="67029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Первое впечатление: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не опаздывать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это произошло-предупредить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аккуратный внешний вид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Рассказ о себе - подготовить заранее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Закрытые вопросы (да/нет)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- быстрый скрининг кандидата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Открытые вопросы (развернутый ответ) - увидеть ход мыслей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Решение логических задач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70" name="Google Shape;37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1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Вопросы к интервьюеру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472525" y="1301338"/>
            <a:ext cx="54636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73" name="Google Shape;37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1"/>
          <p:cNvSpPr txBox="1"/>
          <p:nvPr/>
        </p:nvSpPr>
        <p:spPr>
          <a:xfrm>
            <a:off x="468000" y="1127463"/>
            <a:ext cx="587430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Собеседование - двусторонний процесс!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Пример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вопросов к интервьюеру*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Какие задачи будут стоять передо мной?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 будет выглядеть мой типичный день на этой позиции?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 выглядит онбординг? Что ожидаете по итогам онбординга?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Каких результатов ждете через 2 месяца?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Насколько большая команда? Какой уровень специалистов?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 распределяется ответственность? Какая будет у меня?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Когда будет обратная связь?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*Подготовить вопросы заранее</a:t>
            </a:r>
            <a:endParaRPr i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0" name="Google Shape;38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2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ВОПРОСЫ ПО ПОДБЛОКУ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83" name="Google Shape;38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4" name="Google Shape;384;p4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85" name="Google Shape;385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1" name="Google Shape;39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3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ОБОБЩАЮЩАЯ РАБОТА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94" name="Google Shape;39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96" name="Google Shape;39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03" name="Google Shape;4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4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300125" y="1910117"/>
            <a:ext cx="5550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Давайте подумаем, как бы вы отреагировали на спорные вопросы на собеседовании, предложите свой вариант ответа в личном чате преподавателю.</a:t>
            </a: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07" name="Google Shape;407;p44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408" name="Google Shape;408;p44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4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ЗАДАНИЕ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410" name="Google Shape;41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4"/>
          <p:cNvSpPr/>
          <p:nvPr/>
        </p:nvSpPr>
        <p:spPr>
          <a:xfrm>
            <a:off x="1300125" y="912575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Задание для закрепления: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7" name="Google Shape;8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468000" y="486000"/>
            <a:ext cx="5620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ПЛАН ЗАНЯТИЯ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68000" y="1235250"/>
            <a:ext cx="620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241300" lvl="0" marL="279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Введение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Стратегия поиска работы</a:t>
            </a:r>
            <a:endParaRPr sz="16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Вопросы по подблоку</a:t>
            </a:r>
            <a:endParaRPr sz="16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Собеседование</a:t>
            </a:r>
            <a:endParaRPr sz="16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Вопросы по подблоку</a:t>
            </a:r>
            <a:endParaRPr sz="16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Обобщающая работа</a:t>
            </a:r>
            <a:endParaRPr sz="16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Оставшиеся вопросы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778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90" name="Google Shape;9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18" name="Google Shape;41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5"/>
          <p:cNvSpPr/>
          <p:nvPr/>
        </p:nvSpPr>
        <p:spPr>
          <a:xfrm>
            <a:off x="714575" y="697375"/>
            <a:ext cx="6745800" cy="40359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1" name="Google Shape;421;p45"/>
          <p:cNvSpPr txBox="1"/>
          <p:nvPr/>
        </p:nvSpPr>
        <p:spPr>
          <a:xfrm>
            <a:off x="974600" y="986400"/>
            <a:ext cx="61905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AutoNum type="arabicPeriod"/>
            </a:pPr>
            <a:r>
              <a:rPr b="1" lang="en" sz="1200">
                <a:latin typeface="Inter"/>
                <a:ea typeface="Inter"/>
                <a:cs typeface="Inter"/>
                <a:sym typeface="Inter"/>
              </a:rPr>
              <a:t>Рассматриваете ли вы другие вакансии?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AutoNum type="alphaL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Скажу, что действительно рассматриваю другие вакансии, назову несколько компаний, в которые уже подал резюме.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AutoNum type="alphaL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Скажу, что сейчас это единственный мой вариант 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AutoNum type="arabicPeriod"/>
            </a:pPr>
            <a:r>
              <a:rPr b="1" lang="en" sz="1200">
                <a:latin typeface="Inter"/>
                <a:ea typeface="Inter"/>
                <a:cs typeface="Inter"/>
                <a:sym typeface="Inter"/>
              </a:rPr>
              <a:t>Почему вы ушли с прежнего места работы?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AutoNum type="alphaL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Скажу, что новая компания на голову выше старой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AutoNum type="alphaL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Расскажу о конфликтах, которые возникали на старом месте работы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AutoNum type="arabicPeriod"/>
            </a:pPr>
            <a:r>
              <a:rPr b="1" lang="en" sz="1200">
                <a:latin typeface="Inter"/>
                <a:ea typeface="Inter"/>
                <a:cs typeface="Inter"/>
                <a:sym typeface="Inter"/>
              </a:rPr>
              <a:t>Расскажите о своих достоинствах и недостатках?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AutoNum type="alphaL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Буду импровизировать: честно перечислю недостатки и много времени уделю достоинствам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AutoNum type="alphaL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Заранее подготовлю ответ, исходя из требований в вакансии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22" name="Google Shape;422;p45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423" name="Google Shape;423;p45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ЗАДАНИЕ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425" name="Google Shape;42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1" name="Google Shape;43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6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ОСТАВШИЕСЯ ВОПРОСЫ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34" name="Google Shape;43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4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36" name="Google Shape;436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42" name="Google Shape;4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3" name="Google Shape;44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7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5" name="Google Shape;445;p47"/>
          <p:cNvSpPr/>
          <p:nvPr/>
        </p:nvSpPr>
        <p:spPr>
          <a:xfrm>
            <a:off x="735307" y="1575350"/>
            <a:ext cx="62964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Подготовить рассказ о себе, провести подготовку к собеседованию, используя вопросы, часто встречающиеся на собеседовании.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6" name="Google Shape;446;p47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47" name="Google Shape;447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3" name="Google Shape;45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4" name="Google Shape;45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8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6" name="Google Shape;456;p48"/>
          <p:cNvSpPr/>
          <p:nvPr/>
        </p:nvSpPr>
        <p:spPr>
          <a:xfrm>
            <a:off x="735300" y="1575350"/>
            <a:ext cx="59889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Ресурсы для поиска работы: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500"/>
              <a:buFont typeface="Inter"/>
              <a:buChar char="●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Glassdoor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500"/>
              <a:buFont typeface="Inter"/>
              <a:buChar char="●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6"/>
              </a:rPr>
              <a:t>https://indeed.com/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500"/>
              <a:buFont typeface="Inter"/>
              <a:buChar char="●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7"/>
              </a:rPr>
              <a:t>https://www.linkedin.com</a:t>
            </a: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8"/>
              </a:rPr>
              <a:t>/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500"/>
              <a:buFont typeface="Inter"/>
              <a:buChar char="●"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7" name="Google Shape;457;p48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Полезные ссылки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58" name="Google Shape;458;p4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4" name="Google Shape;46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5" name="Google Shape;46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9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7" name="Google Shape;467;p49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ЗАКЛЮЧЕНИЕ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68" name="Google Shape;468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9"/>
          <p:cNvPicPr preferRelativeResize="0"/>
          <p:nvPr/>
        </p:nvPicPr>
        <p:blipFill rotWithShape="1">
          <a:blip r:embed="rId6">
            <a:alphaModFix/>
          </a:blip>
          <a:srcRect b="1545" l="0" r="0" t="0"/>
          <a:stretch/>
        </p:blipFill>
        <p:spPr>
          <a:xfrm>
            <a:off x="2742888" y="1290775"/>
            <a:ext cx="3658225" cy="334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98" name="Google Shape;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00" name="Google Shape;10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2495350" y="1268025"/>
            <a:ext cx="60771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СТРАТЕГИЯ ПОИСКА РАБОТЫ</a:t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468000" y="486000"/>
            <a:ext cx="611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Подготовка к поиску работы</a:t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408372" y="1579075"/>
            <a:ext cx="19815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Определить карьерные цели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1"/>
          <p:cNvCxnSpPr/>
          <p:nvPr/>
        </p:nvCxnSpPr>
        <p:spPr>
          <a:xfrm flipH="1">
            <a:off x="1398384" y="299307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6" name="Google Shape;116;p21"/>
          <p:cNvCxnSpPr/>
          <p:nvPr/>
        </p:nvCxnSpPr>
        <p:spPr>
          <a:xfrm flipH="1">
            <a:off x="1398384" y="209872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7" name="Google Shape;117;p21"/>
          <p:cNvSpPr/>
          <p:nvPr/>
        </p:nvSpPr>
        <p:spPr>
          <a:xfrm>
            <a:off x="468000" y="486000"/>
            <a:ext cx="611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Подготовка к поиску работы</a:t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392975" y="2406225"/>
            <a:ext cx="19815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Отсеивать неподходящие варианты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408372" y="1579075"/>
            <a:ext cx="19815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Определить карьерные цели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408372" y="3300575"/>
            <a:ext cx="19503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Подбирать подходящие способы поиска работы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22"/>
          <p:cNvCxnSpPr/>
          <p:nvPr/>
        </p:nvCxnSpPr>
        <p:spPr>
          <a:xfrm flipH="1">
            <a:off x="1398384" y="299307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" name="Google Shape;128;p22"/>
          <p:cNvCxnSpPr/>
          <p:nvPr/>
        </p:nvCxnSpPr>
        <p:spPr>
          <a:xfrm flipH="1">
            <a:off x="1398384" y="209872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9" name="Google Shape;129;p22"/>
          <p:cNvSpPr/>
          <p:nvPr/>
        </p:nvSpPr>
        <p:spPr>
          <a:xfrm>
            <a:off x="468000" y="486000"/>
            <a:ext cx="611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Подготовка к поиску работы</a:t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2788272" y="1579075"/>
            <a:ext cx="19815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Сформулировать критерии поиска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392975" y="2406225"/>
            <a:ext cx="19815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Отсеивать неподходящие варианты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408372" y="1579075"/>
            <a:ext cx="19815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Определить карьерные цели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408372" y="3300575"/>
            <a:ext cx="19503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Подбирать подходящие способы поиска работы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35" name="Google Shape;135;p22"/>
          <p:cNvCxnSpPr/>
          <p:nvPr/>
        </p:nvCxnSpPr>
        <p:spPr>
          <a:xfrm flipH="1" rot="10800000">
            <a:off x="2400375" y="1903000"/>
            <a:ext cx="377400" cy="5700"/>
          </a:xfrm>
          <a:prstGeom prst="straightConnector1">
            <a:avLst/>
          </a:prstGeom>
          <a:noFill/>
          <a:ln cap="flat" cmpd="sng" w="5080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3"/>
          <p:cNvCxnSpPr/>
          <p:nvPr/>
        </p:nvCxnSpPr>
        <p:spPr>
          <a:xfrm flipH="1">
            <a:off x="3762684" y="299307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2" name="Google Shape;142;p23"/>
          <p:cNvCxnSpPr/>
          <p:nvPr/>
        </p:nvCxnSpPr>
        <p:spPr>
          <a:xfrm flipH="1">
            <a:off x="3762684" y="209872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3" name="Google Shape;143;p23"/>
          <p:cNvCxnSpPr/>
          <p:nvPr/>
        </p:nvCxnSpPr>
        <p:spPr>
          <a:xfrm flipH="1">
            <a:off x="1398384" y="299307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4" name="Google Shape;144;p23"/>
          <p:cNvCxnSpPr/>
          <p:nvPr/>
        </p:nvCxnSpPr>
        <p:spPr>
          <a:xfrm flipH="1">
            <a:off x="1398384" y="209872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5" name="Google Shape;145;p23"/>
          <p:cNvSpPr/>
          <p:nvPr/>
        </p:nvSpPr>
        <p:spPr>
          <a:xfrm>
            <a:off x="468000" y="486000"/>
            <a:ext cx="611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Подготовка к поиску работы</a:t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2772875" y="2406225"/>
            <a:ext cx="19815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Что для вас принципиально важно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2788272" y="1579075"/>
            <a:ext cx="19815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Сформулировать критерии поиска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2788272" y="3300575"/>
            <a:ext cx="19503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Что для вас недопустимо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392975" y="2406225"/>
            <a:ext cx="19815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Отсеивать неподходящие варианты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408372" y="1579075"/>
            <a:ext cx="19815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Определить карьерные цели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408372" y="3300575"/>
            <a:ext cx="19503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Подбирать подходящие способы поиска работы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53" name="Google Shape;153;p23"/>
          <p:cNvCxnSpPr/>
          <p:nvPr/>
        </p:nvCxnSpPr>
        <p:spPr>
          <a:xfrm flipH="1" rot="10800000">
            <a:off x="2400375" y="1903000"/>
            <a:ext cx="377400" cy="5700"/>
          </a:xfrm>
          <a:prstGeom prst="straightConnector1">
            <a:avLst/>
          </a:prstGeom>
          <a:noFill/>
          <a:ln cap="flat" cmpd="sng" w="5080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4"/>
          <p:cNvCxnSpPr/>
          <p:nvPr/>
        </p:nvCxnSpPr>
        <p:spPr>
          <a:xfrm flipH="1">
            <a:off x="3778284" y="299307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0" name="Google Shape;160;p24"/>
          <p:cNvCxnSpPr/>
          <p:nvPr/>
        </p:nvCxnSpPr>
        <p:spPr>
          <a:xfrm flipH="1">
            <a:off x="3770584" y="209872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1" name="Google Shape;161;p24"/>
          <p:cNvCxnSpPr/>
          <p:nvPr/>
        </p:nvCxnSpPr>
        <p:spPr>
          <a:xfrm flipH="1">
            <a:off x="1398384" y="299307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2" name="Google Shape;162;p24"/>
          <p:cNvCxnSpPr/>
          <p:nvPr/>
        </p:nvCxnSpPr>
        <p:spPr>
          <a:xfrm flipH="1">
            <a:off x="1398384" y="2098720"/>
            <a:ext cx="1500" cy="307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3" name="Google Shape;163;p24"/>
          <p:cNvSpPr/>
          <p:nvPr/>
        </p:nvSpPr>
        <p:spPr>
          <a:xfrm>
            <a:off x="5152772" y="1579075"/>
            <a:ext cx="19815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Создать воронку поиска работы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468000" y="486000"/>
            <a:ext cx="611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Подготовка к поиску работы</a:t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/>
          <p:nvPr/>
        </p:nvSpPr>
        <p:spPr>
          <a:xfrm>
            <a:off x="2772875" y="2406225"/>
            <a:ext cx="19815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Что для вас принципиально важно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2788272" y="1579075"/>
            <a:ext cx="19815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Сформулировать критерии поиска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2788272" y="3300575"/>
            <a:ext cx="19503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Что для вас недопустимо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392975" y="2406225"/>
            <a:ext cx="19815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Отсеивать неподходящие варианты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408372" y="1579075"/>
            <a:ext cx="19815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Определить карьерные цели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408372" y="3300575"/>
            <a:ext cx="19503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Подбирать подходящие способы поиска работы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72" name="Google Shape;172;p24"/>
          <p:cNvCxnSpPr/>
          <p:nvPr/>
        </p:nvCxnSpPr>
        <p:spPr>
          <a:xfrm flipH="1" rot="10800000">
            <a:off x="4772575" y="1879225"/>
            <a:ext cx="377400" cy="5700"/>
          </a:xfrm>
          <a:prstGeom prst="straightConnector1">
            <a:avLst/>
          </a:prstGeom>
          <a:noFill/>
          <a:ln cap="flat" cmpd="sng" w="5080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3" name="Google Shape;173;p24"/>
          <p:cNvCxnSpPr/>
          <p:nvPr/>
        </p:nvCxnSpPr>
        <p:spPr>
          <a:xfrm flipH="1" rot="10800000">
            <a:off x="2400375" y="1903000"/>
            <a:ext cx="377400" cy="5700"/>
          </a:xfrm>
          <a:prstGeom prst="straightConnector1">
            <a:avLst/>
          </a:prstGeom>
          <a:noFill/>
          <a:ln cap="flat" cmpd="sng" w="5080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