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9" r:id="rId3"/>
    <p:sldId id="261" r:id="rId4"/>
    <p:sldId id="325" r:id="rId5"/>
    <p:sldId id="413" r:id="rId6"/>
    <p:sldId id="414" r:id="rId7"/>
    <p:sldId id="358" r:id="rId8"/>
    <p:sldId id="415" r:id="rId9"/>
    <p:sldId id="416" r:id="rId10"/>
    <p:sldId id="417" r:id="rId11"/>
    <p:sldId id="418" r:id="rId12"/>
    <p:sldId id="420" r:id="rId13"/>
    <p:sldId id="419" r:id="rId14"/>
    <p:sldId id="421" r:id="rId15"/>
    <p:sldId id="422" r:id="rId16"/>
    <p:sldId id="423" r:id="rId17"/>
    <p:sldId id="424" r:id="rId18"/>
    <p:sldId id="425" r:id="rId19"/>
    <p:sldId id="428" r:id="rId20"/>
    <p:sldId id="431" r:id="rId21"/>
    <p:sldId id="430" r:id="rId22"/>
    <p:sldId id="432" r:id="rId23"/>
    <p:sldId id="433" r:id="rId24"/>
    <p:sldId id="426" r:id="rId25"/>
    <p:sldId id="434" r:id="rId26"/>
    <p:sldId id="435" r:id="rId27"/>
    <p:sldId id="436" r:id="rId28"/>
    <p:sldId id="440" r:id="rId29"/>
    <p:sldId id="441" r:id="rId30"/>
    <p:sldId id="439" r:id="rId31"/>
    <p:sldId id="442" r:id="rId32"/>
    <p:sldId id="443" r:id="rId33"/>
    <p:sldId id="444" r:id="rId34"/>
    <p:sldId id="461" r:id="rId35"/>
    <p:sldId id="437" r:id="rId36"/>
    <p:sldId id="446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457" r:id="rId46"/>
    <p:sldId id="458" r:id="rId47"/>
    <p:sldId id="291" r:id="rId48"/>
    <p:sldId id="409" r:id="rId49"/>
    <p:sldId id="459" r:id="rId50"/>
    <p:sldId id="460" r:id="rId51"/>
  </p:sldIdLst>
  <p:sldSz cx="18288000" cy="10287000"/>
  <p:notesSz cx="10287000" cy="18288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Inter" panose="020B0604020202020204" charset="0"/>
      <p:regular r:id="rId57"/>
      <p:bold r:id="rId58"/>
    </p:embeddedFont>
    <p:embeddedFont>
      <p:font typeface="Roboto" panose="02000000000000000000" pitchFamily="2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5784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6" roundtripDataSignature="AMtx7mhK8T1ZguApBW0yY4mntykPqcGl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20"/>
    <a:srgbClr val="F4841E"/>
    <a:srgbClr val="ED7D31"/>
    <a:srgbClr val="F7B518"/>
    <a:srgbClr val="FFFFFF"/>
    <a:srgbClr val="F2F2F2"/>
    <a:srgbClr val="0C7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EF88E-512F-4EBC-AB44-A531E849D259}">
  <a:tblStyle styleId="{C08EF88E-512F-4EBC-AB44-A531E849D25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tcBdr/>
        <a:fill>
          <a:solidFill>
            <a:srgbClr val="FFE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00" y="84"/>
      </p:cViewPr>
      <p:guideLst>
        <p:guide orient="horz" pos="3288"/>
        <p:guide pos="5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96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252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5031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897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3009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933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2008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2041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7473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50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48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1125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575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9792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893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1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4030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6974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8205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9787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52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27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1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1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9187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8454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809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11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462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941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5964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06197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05150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833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54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2809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147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41230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97b990a13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197b990a13c_4_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197b990a13c_4_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428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8620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5564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68660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23140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1585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332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49129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637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917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031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34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085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4.png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050" y="952500"/>
            <a:ext cx="42100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029869" y="3495687"/>
            <a:ext cx="11753819" cy="476244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1121625" y="2060482"/>
            <a:ext cx="13717781" cy="507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lang="ru-RU" sz="10000" b="1" i="0" u="none" strike="noStrike" cap="none" dirty="0" err="1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Sprint</a:t>
            </a:r>
            <a:r>
              <a:rPr lang="ru-RU" sz="10000" b="1" i="0" u="none" strike="noStrike" cap="none" dirty="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-RU" sz="10000" b="1" i="0" u="none" strike="noStrike" cap="none" dirty="0" err="1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Review</a:t>
            </a:r>
            <a:r>
              <a:rPr lang="ru-RU" sz="10000" b="1" i="0" u="none" strike="noStrike" cap="none" dirty="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 и метрики в </a:t>
            </a:r>
            <a:r>
              <a:rPr lang="ru-RU" sz="10000" b="1" i="0" u="none" strike="noStrike" cap="none" dirty="0" err="1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Scrum</a:t>
            </a:r>
            <a:endParaRPr sz="10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1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59025" y="952500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 descr="preencoded.png"/>
          <p:cNvPicPr preferRelativeResize="0"/>
          <p:nvPr/>
        </p:nvPicPr>
        <p:blipFill rotWithShape="1">
          <a:blip r:embed="rId6">
            <a:alphaModFix/>
          </a:blip>
          <a:srcRect l="86424" t="31146" r="866" b="31145"/>
          <a:stretch/>
        </p:blipFill>
        <p:spPr>
          <a:xfrm>
            <a:off x="12856028" y="3644646"/>
            <a:ext cx="1510848" cy="14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1294175" y="914400"/>
            <a:ext cx="397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dirty="0">
                <a:solidFill>
                  <a:srgbClr val="FFFFFF"/>
                </a:solidFill>
                <a:latin typeface="Inter"/>
                <a:ea typeface="Inter"/>
                <a:cs typeface="Calibri"/>
                <a:sym typeface="Inter"/>
              </a:rPr>
              <a:t>ПРОЕКТНЫЙ МЕНЕДЖМЕНТ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Что учитываем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9" y="3268921"/>
            <a:ext cx="769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Тип проекта/продукта;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Формат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199870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Что учитываем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9" y="3268921"/>
            <a:ext cx="769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Тип проекта/продукта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Формат команды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0B7D4-A787-5841-DF6E-56DDC74237C1}"/>
              </a:ext>
            </a:extLst>
          </p:cNvPr>
          <p:cNvSpPr txBox="1"/>
          <p:nvPr/>
        </p:nvSpPr>
        <p:spPr>
          <a:xfrm>
            <a:off x="953999" y="4620279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Пример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87A00-11C3-7CDA-F8DC-B4962E7FDCA4}"/>
              </a:ext>
            </a:extLst>
          </p:cNvPr>
          <p:cNvSpPr txBox="1"/>
          <p:nvPr/>
        </p:nvSpPr>
        <p:spPr>
          <a:xfrm>
            <a:off x="953998" y="5318727"/>
            <a:ext cx="8445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Есть описание (сценарий), постановка по задаче.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Есть оценка в </a:t>
            </a:r>
            <a:r>
              <a:rPr lang="ru-RU" sz="2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стори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поинтах/часах.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Есть дизайн макеты.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Есть аналитические метрики.</a:t>
            </a:r>
          </a:p>
        </p:txBody>
      </p:sp>
    </p:spTree>
    <p:extLst>
      <p:ext uri="{BB962C8B-B14F-4D97-AF65-F5344CB8AC3E}">
        <p14:creationId xmlns:p14="http://schemas.microsoft.com/office/powerpoint/2010/main" val="337420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Что учитываем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9" y="3268921"/>
            <a:ext cx="769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Тип проекта/продукта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Формат команды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0B7D4-A787-5841-DF6E-56DDC74237C1}"/>
              </a:ext>
            </a:extLst>
          </p:cNvPr>
          <p:cNvSpPr txBox="1"/>
          <p:nvPr/>
        </p:nvSpPr>
        <p:spPr>
          <a:xfrm>
            <a:off x="953999" y="4620279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Пример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87A00-11C3-7CDA-F8DC-B4962E7FDCA4}"/>
              </a:ext>
            </a:extLst>
          </p:cNvPr>
          <p:cNvSpPr txBox="1"/>
          <p:nvPr/>
        </p:nvSpPr>
        <p:spPr>
          <a:xfrm>
            <a:off x="953998" y="5318727"/>
            <a:ext cx="8445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Есть описание (сценарий), постановка по задаче.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Есть оценка в </a:t>
            </a:r>
            <a:r>
              <a:rPr lang="ru-RU" sz="2400" dirty="0" err="1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стори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поинтах/часах.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Есть дизайн макеты.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Есть аналитические метрики.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04134-8DA2-A22F-1B71-9EEF5AECF6EE}"/>
              </a:ext>
            </a:extLst>
          </p:cNvPr>
          <p:cNvSpPr txBox="1"/>
          <p:nvPr/>
        </p:nvSpPr>
        <p:spPr>
          <a:xfrm>
            <a:off x="1610097" y="8433334"/>
            <a:ext cx="1222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Что стоит учитывать в </a:t>
            </a:r>
            <a:r>
              <a:rPr lang="ru-RU" sz="2000" b="1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сторях</a:t>
            </a:r>
            <a:r>
              <a:rPr lang="ru-RU" sz="20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для команд работающих на </a:t>
            </a:r>
            <a:r>
              <a:rPr lang="en-US" sz="20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API/</a:t>
            </a:r>
            <a:r>
              <a:rPr lang="ru-RU" sz="20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интеграционных проектах?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А если мы говорим о команде технической поддержки?</a:t>
            </a:r>
            <a:endParaRPr lang="en-US" sz="20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6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Что учитываем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9" y="3268921"/>
            <a:ext cx="769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Тип проекта/продукта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Формат команды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0B7D4-A787-5841-DF6E-56DDC74237C1}"/>
              </a:ext>
            </a:extLst>
          </p:cNvPr>
          <p:cNvSpPr txBox="1"/>
          <p:nvPr/>
        </p:nvSpPr>
        <p:spPr>
          <a:xfrm>
            <a:off x="953999" y="4620279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Пример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87A00-11C3-7CDA-F8DC-B4962E7FDCA4}"/>
              </a:ext>
            </a:extLst>
          </p:cNvPr>
          <p:cNvSpPr txBox="1"/>
          <p:nvPr/>
        </p:nvSpPr>
        <p:spPr>
          <a:xfrm>
            <a:off x="953999" y="5318727"/>
            <a:ext cx="5653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Есть описание (сценарий), постановка по задаче.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Есть оценка в </a:t>
            </a:r>
            <a:r>
              <a:rPr lang="ru-RU" sz="2400" dirty="0" err="1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стори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поинтах/часах.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Есть дизайн макеты.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Есть аналитические метрики.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0DAE6-C3ED-50AB-6BCF-33E7DCA434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9786" y="2677037"/>
            <a:ext cx="6505539" cy="60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2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6191" y="5305425"/>
            <a:ext cx="6781809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1429156" y="1394756"/>
            <a:ext cx="13491411" cy="7604865"/>
          </a:xfrm>
          <a:prstGeom prst="roundRect">
            <a:avLst>
              <a:gd name="adj" fmla="val 3588"/>
            </a:avLst>
          </a:prstGeom>
          <a:solidFill>
            <a:srgbClr val="FFFFFF"/>
          </a:solidFill>
          <a:ln>
            <a:noFill/>
          </a:ln>
          <a:effectLst>
            <a:outerShdw blurRad="723900" dist="38100" dir="2700000" algn="tl" rotWithShape="0">
              <a:srgbClr val="000000">
                <a:alpha val="1568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2600249" y="2814375"/>
            <a:ext cx="11099709" cy="12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56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Definition of </a:t>
            </a:r>
            <a:r>
              <a:rPr lang="en-US" sz="5600" b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Done</a:t>
            </a:r>
            <a:r>
              <a:rPr lang="en-US" sz="56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(DoD) -</a:t>
            </a:r>
            <a:endParaRPr sz="5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2246051" y="3083236"/>
            <a:ext cx="11951212" cy="12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endParaRPr sz="30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2600249" y="3911219"/>
            <a:ext cx="1178340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критерий полной готовности задачи.</a:t>
            </a:r>
            <a:endParaRPr lang="en-US" sz="28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Так же как и </a:t>
            </a:r>
            <a:r>
              <a:rPr lang="ru-RU" sz="2800" b="0" i="0" u="none" strike="noStrike" cap="none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Definition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-RU" sz="2800" b="0" i="0" u="none" strike="noStrike" cap="none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of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-RU" sz="2800" b="0" i="0" u="none" strike="noStrike" cap="none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Ready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ru-RU" sz="2800" b="1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обычно одинаков 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для всех задач в проекте. </a:t>
            </a:r>
          </a:p>
        </p:txBody>
      </p:sp>
      <p:grpSp>
        <p:nvGrpSpPr>
          <p:cNvPr id="175" name="Google Shape;175;p22"/>
          <p:cNvGrpSpPr/>
          <p:nvPr/>
        </p:nvGrpSpPr>
        <p:grpSpPr>
          <a:xfrm>
            <a:off x="6801930" y="1083225"/>
            <a:ext cx="2916120" cy="579298"/>
            <a:chOff x="6556450" y="1100561"/>
            <a:chExt cx="2916120" cy="579298"/>
          </a:xfrm>
        </p:grpSpPr>
        <p:sp>
          <p:nvSpPr>
            <p:cNvPr id="176" name="Google Shape;176;p22"/>
            <p:cNvSpPr/>
            <p:nvPr/>
          </p:nvSpPr>
          <p:spPr>
            <a:xfrm>
              <a:off x="6556450" y="1156485"/>
              <a:ext cx="2839453" cy="52337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6633070" y="1100561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ПОЛЕЗНО ЗНАТЬ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2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7758" y="656369"/>
            <a:ext cx="1257300" cy="124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75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Что учитываем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9" y="3268921"/>
            <a:ext cx="769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Тип проекта/продукта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Формат команды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0B7D4-A787-5841-DF6E-56DDC74237C1}"/>
              </a:ext>
            </a:extLst>
          </p:cNvPr>
          <p:cNvSpPr txBox="1"/>
          <p:nvPr/>
        </p:nvSpPr>
        <p:spPr>
          <a:xfrm>
            <a:off x="953999" y="4620279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Пример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87A00-11C3-7CDA-F8DC-B4962E7FDCA4}"/>
              </a:ext>
            </a:extLst>
          </p:cNvPr>
          <p:cNvSpPr txBox="1"/>
          <p:nvPr/>
        </p:nvSpPr>
        <p:spPr>
          <a:xfrm>
            <a:off x="953998" y="5318727"/>
            <a:ext cx="13665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Код проверен</a:t>
            </a:r>
            <a:r>
              <a:rPr lang="en-US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тестировщиком.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Код поставляется с автоматическими тестами на всех соответствующих уровнях.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Код был либо запрограммирован в паре, либо прошел проверку кода (</a:t>
            </a:r>
            <a:r>
              <a:rPr lang="ru-RU" sz="2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Code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review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Реализованая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функция была описана в документации для конечного пользователя.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Код успешно прошел деплой и</a:t>
            </a:r>
            <a:r>
              <a:rPr lang="en-US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протестирован на </a:t>
            </a:r>
            <a:r>
              <a:rPr lang="ru-RU" sz="2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продакшене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959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Что учитываем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9" y="3268921"/>
            <a:ext cx="769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Тип проекта/продукта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Формат команды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0B7D4-A787-5841-DF6E-56DDC74237C1}"/>
              </a:ext>
            </a:extLst>
          </p:cNvPr>
          <p:cNvSpPr txBox="1"/>
          <p:nvPr/>
        </p:nvSpPr>
        <p:spPr>
          <a:xfrm>
            <a:off x="953999" y="4620279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Пример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87A00-11C3-7CDA-F8DC-B4962E7FDCA4}"/>
              </a:ext>
            </a:extLst>
          </p:cNvPr>
          <p:cNvSpPr txBox="1"/>
          <p:nvPr/>
        </p:nvSpPr>
        <p:spPr>
          <a:xfrm>
            <a:off x="953998" y="5318727"/>
            <a:ext cx="13328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Код проверен</a:t>
            </a:r>
            <a:r>
              <a:rPr lang="en-US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тестировщиком.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Код поставляется с автоматическими тестами на всех соответствующих уровнях.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Код был либо запрограммирован в паре, либо прошел проверку кода (</a:t>
            </a:r>
            <a:r>
              <a:rPr lang="ru-RU" sz="2400" dirty="0" err="1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Code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ru-RU" sz="2400" dirty="0" err="1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review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Реализованая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функция была описана в документации для конечного пользователя.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Код успешно прошел деплой и</a:t>
            </a:r>
            <a:r>
              <a:rPr lang="en-US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протестирован на </a:t>
            </a:r>
            <a:r>
              <a:rPr lang="ru-RU" sz="2400" dirty="0" err="1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продакшене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04A8A-A4B2-23E9-CFB4-DA69AA329572}"/>
              </a:ext>
            </a:extLst>
          </p:cNvPr>
          <p:cNvSpPr txBox="1"/>
          <p:nvPr/>
        </p:nvSpPr>
        <p:spPr>
          <a:xfrm>
            <a:off x="1610097" y="8433334"/>
            <a:ext cx="1222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Что стоит учитывать в </a:t>
            </a:r>
            <a:r>
              <a:rPr lang="ru-RU" sz="2000" b="1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сторях</a:t>
            </a:r>
            <a:r>
              <a:rPr lang="ru-RU" sz="20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для команд работающих на </a:t>
            </a:r>
            <a:r>
              <a:rPr lang="en-US" sz="20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API/</a:t>
            </a:r>
            <a:r>
              <a:rPr lang="ru-RU" sz="20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интеграционных проектах?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А если мы говорим о команде технической поддержки?</a:t>
            </a:r>
            <a:endParaRPr lang="en-US" sz="20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1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Что учитываем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9" y="3268921"/>
            <a:ext cx="769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Тип проекта/продукта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Формат команды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0B7D4-A787-5841-DF6E-56DDC74237C1}"/>
              </a:ext>
            </a:extLst>
          </p:cNvPr>
          <p:cNvSpPr txBox="1"/>
          <p:nvPr/>
        </p:nvSpPr>
        <p:spPr>
          <a:xfrm>
            <a:off x="953999" y="4620279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Пример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87A00-11C3-7CDA-F8DC-B4962E7FDCA4}"/>
              </a:ext>
            </a:extLst>
          </p:cNvPr>
          <p:cNvSpPr txBox="1"/>
          <p:nvPr/>
        </p:nvSpPr>
        <p:spPr>
          <a:xfrm>
            <a:off x="953999" y="5318727"/>
            <a:ext cx="5653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Код проверен</a:t>
            </a:r>
            <a:r>
              <a:rPr lang="en-US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тестировщиком.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Код поставляется с автоматическими тестами на всех соответствующих уровнях.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Код был либо запрограммирован в паре, либо прошел проверку кода (</a:t>
            </a:r>
            <a:r>
              <a:rPr lang="ru-RU" sz="2400" dirty="0" err="1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Code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ru-RU" sz="2400" dirty="0" err="1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review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Реализованая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функция была описана в документации для конечного пользователя.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Код успешно прошел деплой и</a:t>
            </a:r>
            <a:r>
              <a:rPr lang="en-US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протестирован на </a:t>
            </a:r>
            <a:r>
              <a:rPr lang="ru-RU" sz="2400" dirty="0" err="1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продакшене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 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6A76FE-2E5B-1FE0-51D9-B95CBDB0E095}"/>
              </a:ext>
            </a:extLst>
          </p:cNvPr>
          <p:cNvGrpSpPr/>
          <p:nvPr/>
        </p:nvGrpSpPr>
        <p:grpSpPr>
          <a:xfrm>
            <a:off x="7721599" y="3684419"/>
            <a:ext cx="6767600" cy="4060560"/>
            <a:chOff x="7832305" y="3690452"/>
            <a:chExt cx="6767600" cy="406056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56E55C-FC7A-053D-5787-F77951192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32305" y="3690452"/>
              <a:ext cx="6767600" cy="4060560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83CE4B-30A0-1F07-3C63-AAB3362CB8B5}"/>
                </a:ext>
              </a:extLst>
            </p:cNvPr>
            <p:cNvSpPr/>
            <p:nvPr/>
          </p:nvSpPr>
          <p:spPr>
            <a:xfrm>
              <a:off x="8878452" y="3956144"/>
              <a:ext cx="1989845" cy="830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</a:rPr>
                <a:t>Дом готов на 90%, можно заезжать!</a:t>
              </a:r>
              <a:endParaRPr lang="en-US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47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6191" y="5305425"/>
            <a:ext cx="6781809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1429156" y="1394756"/>
            <a:ext cx="13491411" cy="7604865"/>
          </a:xfrm>
          <a:prstGeom prst="roundRect">
            <a:avLst>
              <a:gd name="adj" fmla="val 3588"/>
            </a:avLst>
          </a:prstGeom>
          <a:solidFill>
            <a:srgbClr val="FFFFFF"/>
          </a:solidFill>
          <a:ln>
            <a:noFill/>
          </a:ln>
          <a:effectLst>
            <a:outerShdw blurRad="723900" dist="38100" dir="2700000" algn="tl" rotWithShape="0">
              <a:srgbClr val="000000">
                <a:alpha val="1568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2600249" y="2814375"/>
            <a:ext cx="11099709" cy="12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56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Acceptance Criteria (AC) -</a:t>
            </a:r>
            <a:endParaRPr sz="5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2246051" y="3083236"/>
            <a:ext cx="11951212" cy="12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endParaRPr sz="30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2600249" y="3911219"/>
            <a:ext cx="11783408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Inter"/>
                <a:ea typeface="Inter"/>
                <a:cs typeface="Inter"/>
                <a:sym typeface="Inter"/>
              </a:rPr>
              <a:t>у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словия, которым должны соответствовать функция или система, для того, чтобы быть принятыми пользователем, заказчиком или другим уполномоченным лицом.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В отличии от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DoD 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и </a:t>
            </a:r>
            <a:r>
              <a:rPr lang="en-US" sz="2800" dirty="0" err="1">
                <a:latin typeface="Inter"/>
                <a:ea typeface="Inter"/>
                <a:cs typeface="Inter"/>
                <a:sym typeface="Inter"/>
              </a:rPr>
              <a:t>DoR</a:t>
            </a:r>
            <a:r>
              <a:rPr lang="en-US" sz="2800" dirty="0"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ru-RU" sz="2800" dirty="0">
                <a:latin typeface="Inter"/>
                <a:ea typeface="Inter"/>
                <a:cs typeface="Inter"/>
                <a:sym typeface="Inter"/>
              </a:rPr>
              <a:t>требования </a:t>
            </a:r>
            <a:r>
              <a:rPr lang="ru-RU" sz="2800" b="1" dirty="0">
                <a:latin typeface="Inter"/>
                <a:ea typeface="Inter"/>
                <a:cs typeface="Inter"/>
                <a:sym typeface="Inter"/>
              </a:rPr>
              <a:t>индивидуальны</a:t>
            </a:r>
            <a:r>
              <a:rPr lang="ru-RU" sz="2800" dirty="0">
                <a:latin typeface="Inter"/>
                <a:ea typeface="Inter"/>
                <a:cs typeface="Inter"/>
                <a:sym typeface="Inter"/>
              </a:rPr>
              <a:t> для каждой юзер </a:t>
            </a:r>
            <a:r>
              <a:rPr lang="ru-RU" sz="2800" dirty="0" err="1">
                <a:latin typeface="Inter"/>
                <a:ea typeface="Inter"/>
                <a:cs typeface="Inter"/>
                <a:sym typeface="Inter"/>
              </a:rPr>
              <a:t>стори</a:t>
            </a:r>
            <a:r>
              <a:rPr lang="ru-RU" sz="2800" dirty="0">
                <a:latin typeface="Inter"/>
                <a:ea typeface="Inter"/>
                <a:cs typeface="Inter"/>
                <a:sym typeface="Inter"/>
              </a:rPr>
              <a:t>.</a:t>
            </a:r>
            <a:endParaRPr lang="ru-RU" sz="28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75" name="Google Shape;175;p22"/>
          <p:cNvGrpSpPr/>
          <p:nvPr/>
        </p:nvGrpSpPr>
        <p:grpSpPr>
          <a:xfrm>
            <a:off x="6801930" y="1083225"/>
            <a:ext cx="2916120" cy="579298"/>
            <a:chOff x="6556450" y="1100561"/>
            <a:chExt cx="2916120" cy="579298"/>
          </a:xfrm>
        </p:grpSpPr>
        <p:sp>
          <p:nvSpPr>
            <p:cNvPr id="176" name="Google Shape;176;p22"/>
            <p:cNvSpPr/>
            <p:nvPr/>
          </p:nvSpPr>
          <p:spPr>
            <a:xfrm>
              <a:off x="6556450" y="1156485"/>
              <a:ext cx="2839453" cy="52337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6633070" y="1100561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ПОЛЕЗНО ЗНАТЬ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2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7758" y="656369"/>
            <a:ext cx="1257300" cy="124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357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Формат написания (сценарий)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8" y="3268921"/>
            <a:ext cx="10312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37420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Дано: 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какой-то аспект, связанный с поведением пользователя;</a:t>
            </a:r>
          </a:p>
          <a:p>
            <a:r>
              <a:rPr lang="ru-RU" sz="2400" b="1" dirty="0">
                <a:solidFill>
                  <a:srgbClr val="F37420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Когда: 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пользователь выполняет определенное действие;</a:t>
            </a:r>
          </a:p>
          <a:p>
            <a:r>
              <a:rPr lang="ru-RU" sz="2400" b="1" dirty="0">
                <a:solidFill>
                  <a:srgbClr val="F37420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Тогда: 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происходит определенный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319432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"/>
          <p:cNvSpPr/>
          <p:nvPr/>
        </p:nvSpPr>
        <p:spPr>
          <a:xfrm>
            <a:off x="936000" y="972000"/>
            <a:ext cx="11239958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ПЛАН ЗАНЯТИЯ</a:t>
            </a:r>
            <a:endParaRPr sz="6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72908E-1119-9E3E-9BE6-3674C2FB7AD4}"/>
              </a:ext>
            </a:extLst>
          </p:cNvPr>
          <p:cNvSpPr txBox="1"/>
          <p:nvPr/>
        </p:nvSpPr>
        <p:spPr>
          <a:xfrm>
            <a:off x="936001" y="2425438"/>
            <a:ext cx="10809686" cy="29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200" dirty="0"/>
              <a:t>Проверка задач –</a:t>
            </a:r>
            <a:r>
              <a:rPr lang="en-US" sz="3200" dirty="0"/>
              <a:t> </a:t>
            </a:r>
            <a:r>
              <a:rPr lang="en-US" sz="3200" dirty="0" err="1"/>
              <a:t>DoR</a:t>
            </a:r>
            <a:r>
              <a:rPr lang="en-US" sz="3200" dirty="0"/>
              <a:t>/DoD</a:t>
            </a:r>
            <a:r>
              <a:rPr lang="ru-RU" sz="3200" dirty="0"/>
              <a:t>/</a:t>
            </a:r>
            <a:r>
              <a:rPr lang="en-US" sz="3200" dirty="0"/>
              <a:t>AC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Sprint Review – </a:t>
            </a:r>
            <a:r>
              <a:rPr lang="ru-RU" sz="3200" dirty="0"/>
              <a:t>описание, цели события и роли участников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200" dirty="0"/>
              <a:t>Как измеряется эффективность команды в </a:t>
            </a:r>
            <a:r>
              <a:rPr lang="en-US" sz="3200" dirty="0"/>
              <a:t>Scrum</a:t>
            </a:r>
            <a:endParaRPr lang="ru-RU" sz="32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24F3039-2CBF-F1DC-EE89-AEAE64E0A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1290" y="7403971"/>
            <a:ext cx="2233744" cy="22337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Формат написания (сценарий)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8" y="3268921"/>
            <a:ext cx="14407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37420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Дано: 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на балансе клиента 100 долларов;</a:t>
            </a:r>
          </a:p>
          <a:p>
            <a:r>
              <a:rPr lang="ru-RU" sz="2400" b="1" dirty="0">
                <a:solidFill>
                  <a:srgbClr val="F37420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Когда: 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пользователь хочет купить майку за 120 долларов;</a:t>
            </a:r>
          </a:p>
          <a:p>
            <a:r>
              <a:rPr lang="ru-RU" sz="2400" b="1" dirty="0">
                <a:solidFill>
                  <a:srgbClr val="F37420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Тогда: 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клиенту приходит визуальная нотификация о недостаточном балансе на счету.</a:t>
            </a:r>
          </a:p>
        </p:txBody>
      </p:sp>
    </p:spTree>
    <p:extLst>
      <p:ext uri="{BB962C8B-B14F-4D97-AF65-F5344CB8AC3E}">
        <p14:creationId xmlns:p14="http://schemas.microsoft.com/office/powerpoint/2010/main" val="230199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Формат написания (сценарий)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8" y="3268921"/>
            <a:ext cx="10312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Дано: 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какой-то аспект, связанный с поведением пользователя;</a:t>
            </a:r>
          </a:p>
          <a:p>
            <a:r>
              <a:rPr lang="ru-RU" sz="24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Когда: 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пользователь выполняет определенное действие;</a:t>
            </a:r>
          </a:p>
          <a:p>
            <a:r>
              <a:rPr lang="ru-RU" sz="24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Тогда: 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происходит определенный результат.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D17E9-3325-93A8-721A-06738E065BB5}"/>
              </a:ext>
            </a:extLst>
          </p:cNvPr>
          <p:cNvSpPr txBox="1"/>
          <p:nvPr/>
        </p:nvSpPr>
        <p:spPr>
          <a:xfrm>
            <a:off x="953999" y="5038530"/>
            <a:ext cx="882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Формат написания (правила работы системы)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44013-FD2D-47C1-FA49-66D49492BBC0}"/>
              </a:ext>
            </a:extLst>
          </p:cNvPr>
          <p:cNvSpPr txBox="1"/>
          <p:nvPr/>
        </p:nvSpPr>
        <p:spPr>
          <a:xfrm>
            <a:off x="953998" y="5817751"/>
            <a:ext cx="8888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Простой список «правил» о том, как функция/часть системы должна выглядеть / работать.</a:t>
            </a:r>
          </a:p>
        </p:txBody>
      </p:sp>
    </p:spTree>
    <p:extLst>
      <p:ext uri="{BB962C8B-B14F-4D97-AF65-F5344CB8AC3E}">
        <p14:creationId xmlns:p14="http://schemas.microsoft.com/office/powerpoint/2010/main" val="13229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Формат написания (сценарий)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8" y="3268921"/>
            <a:ext cx="10312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Дано: 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какой-то аспект, связанный с поведением пользователя;</a:t>
            </a:r>
          </a:p>
          <a:p>
            <a:r>
              <a:rPr lang="ru-RU" sz="24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Когда: 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пользователь выполняет определенное действие;</a:t>
            </a:r>
          </a:p>
          <a:p>
            <a:r>
              <a:rPr lang="ru-RU" sz="24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Тогда: 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происходит определенный результат.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D17E9-3325-93A8-721A-06738E065BB5}"/>
              </a:ext>
            </a:extLst>
          </p:cNvPr>
          <p:cNvSpPr txBox="1"/>
          <p:nvPr/>
        </p:nvSpPr>
        <p:spPr>
          <a:xfrm>
            <a:off x="953999" y="5038530"/>
            <a:ext cx="882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Формат написания (правила работы системы)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44013-FD2D-47C1-FA49-66D49492BBC0}"/>
              </a:ext>
            </a:extLst>
          </p:cNvPr>
          <p:cNvSpPr txBox="1"/>
          <p:nvPr/>
        </p:nvSpPr>
        <p:spPr>
          <a:xfrm>
            <a:off x="953998" y="5817751"/>
            <a:ext cx="8888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Простой список «правил» о том, как функция/часть системы должна выглядеть / работать.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764D4-F0C2-34D9-742F-628D70BDD6EB}"/>
              </a:ext>
            </a:extLst>
          </p:cNvPr>
          <p:cNvSpPr txBox="1"/>
          <p:nvPr/>
        </p:nvSpPr>
        <p:spPr>
          <a:xfrm>
            <a:off x="953998" y="7188115"/>
            <a:ext cx="10639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Новая страница соответствует макетам из </a:t>
            </a:r>
            <a:r>
              <a:rPr lang="en-US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Figma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(</a:t>
            </a:r>
            <a:r>
              <a:rPr lang="en-US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pixel-perfect)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Система должна отображать разные страницы в зависимости от типа пользователя (клиент/админ).</a:t>
            </a:r>
            <a:endParaRPr lang="en-US" sz="2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Для клиента – сценарий 1, для админа – сценарий 2.</a:t>
            </a:r>
          </a:p>
        </p:txBody>
      </p:sp>
    </p:spTree>
    <p:extLst>
      <p:ext uri="{BB962C8B-B14F-4D97-AF65-F5344CB8AC3E}">
        <p14:creationId xmlns:p14="http://schemas.microsoft.com/office/powerpoint/2010/main" val="1702433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Формат написания (сценарий)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8" y="3268921"/>
            <a:ext cx="10312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Дано: 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какой-то аспект, связанный с поведением пользователя;</a:t>
            </a:r>
          </a:p>
          <a:p>
            <a:r>
              <a:rPr lang="ru-RU" sz="24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Когда: 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пользователь выполняет определенное действие;</a:t>
            </a:r>
          </a:p>
          <a:p>
            <a:r>
              <a:rPr lang="ru-RU" sz="24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Тогда: </a:t>
            </a: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происходит определенный результат.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D17E9-3325-93A8-721A-06738E065BB5}"/>
              </a:ext>
            </a:extLst>
          </p:cNvPr>
          <p:cNvSpPr txBox="1"/>
          <p:nvPr/>
        </p:nvSpPr>
        <p:spPr>
          <a:xfrm>
            <a:off x="953999" y="5038530"/>
            <a:ext cx="882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Формат написания (правила работы системы)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44013-FD2D-47C1-FA49-66D49492BBC0}"/>
              </a:ext>
            </a:extLst>
          </p:cNvPr>
          <p:cNvSpPr txBox="1"/>
          <p:nvPr/>
        </p:nvSpPr>
        <p:spPr>
          <a:xfrm>
            <a:off x="953998" y="5817751"/>
            <a:ext cx="8888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Простой список «правил» о том, как функция/часть системы должна выглядеть / работать.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4CA6C-6169-AA34-4686-79450DCD1764}"/>
              </a:ext>
            </a:extLst>
          </p:cNvPr>
          <p:cNvSpPr txBox="1"/>
          <p:nvPr/>
        </p:nvSpPr>
        <p:spPr>
          <a:xfrm>
            <a:off x="953998" y="6942674"/>
            <a:ext cx="882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На практике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43D85-990C-19F2-498E-6020F0DFC408}"/>
              </a:ext>
            </a:extLst>
          </p:cNvPr>
          <p:cNvSpPr txBox="1"/>
          <p:nvPr/>
        </p:nvSpPr>
        <p:spPr>
          <a:xfrm>
            <a:off x="964711" y="7722284"/>
            <a:ext cx="8888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Чаще всего пишут сценариями (так проще для понимания);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Очень разнится от команды! к команде (даже в рамках одной компании)</a:t>
            </a:r>
            <a:r>
              <a:rPr lang="en-US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Главное – функционал должен </a:t>
            </a:r>
            <a:r>
              <a:rPr lang="ru-RU" sz="24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выполнять задачи пользователя!!!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A05B56-7D1D-E92F-2EC3-D2699028DD2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864" r="32462"/>
          <a:stretch/>
        </p:blipFill>
        <p:spPr>
          <a:xfrm>
            <a:off x="10461170" y="6879772"/>
            <a:ext cx="3033613" cy="301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22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/>
          <p:nvPr/>
        </p:nvSpPr>
        <p:spPr>
          <a:xfrm>
            <a:off x="4990699" y="2536027"/>
            <a:ext cx="11612880" cy="459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ru-RU" sz="8600" b="1" i="0" u="none" strike="noStrike" cap="none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Sprint</a:t>
            </a:r>
            <a:r>
              <a:rPr lang="ru-RU" sz="8600" b="1" i="0" u="none" strike="noStrike" cap="none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-RU" sz="8600" b="1" i="0" u="none" strike="noStrike" cap="none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Review</a:t>
            </a:r>
            <a:r>
              <a:rPr lang="ru-RU" sz="8600" b="1" i="0" u="none" strike="noStrike" cap="none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– описание, цели события и роли участников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1542196" y="1684324"/>
            <a:ext cx="4204651" cy="3785652"/>
          </a:xfrm>
          <a:prstGeom prst="rect">
            <a:avLst/>
          </a:prstGeom>
          <a:noFill/>
          <a:ln>
            <a:noFill/>
          </a:ln>
          <a:effectLst>
            <a:outerShdw dist="292100" dir="2700000" algn="t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0" b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sz="24000" b="1" i="0" u="none" strike="noStrike" cap="none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8" name="Google Shape;78;p1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06191" y="5305425"/>
            <a:ext cx="6781809" cy="498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3"/>
          <p:cNvCxnSpPr/>
          <p:nvPr/>
        </p:nvCxnSpPr>
        <p:spPr>
          <a:xfrm>
            <a:off x="4219074" y="0"/>
            <a:ext cx="0" cy="5422232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0" name="Google Shape;80;p1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93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936000" y="972000"/>
            <a:ext cx="12230100" cy="116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ru-RU" sz="5600" b="1" dirty="0">
                <a:solidFill>
                  <a:srgbClr val="030303"/>
                </a:solidFill>
                <a:latin typeface="Inter"/>
                <a:ea typeface="Inter"/>
                <a:cs typeface="Calibri"/>
                <a:sym typeface="Inter"/>
              </a:rPr>
              <a:t>Сделали все задачи…</a:t>
            </a:r>
            <a:endParaRPr sz="5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072907-ED47-02C8-BA03-FCF6E8107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515" y="5788769"/>
            <a:ext cx="5282743" cy="3526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6F6307-4CE3-87D2-54A0-A6682D1295E7}"/>
              </a:ext>
            </a:extLst>
          </p:cNvPr>
          <p:cNvSpPr txBox="1"/>
          <p:nvPr/>
        </p:nvSpPr>
        <p:spPr>
          <a:xfrm>
            <a:off x="4427057" y="9466033"/>
            <a:ext cx="1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Вася</a:t>
            </a:r>
            <a:endParaRPr lang="en-US" sz="32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4F43F-6620-408F-311D-E7FEDC6A7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6228" y="1734044"/>
            <a:ext cx="5172571" cy="5172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FA188-2B03-665C-5EB8-ED1208E55672}"/>
              </a:ext>
            </a:extLst>
          </p:cNvPr>
          <p:cNvSpPr txBox="1"/>
          <p:nvPr/>
        </p:nvSpPr>
        <p:spPr>
          <a:xfrm>
            <a:off x="13011676" y="2995713"/>
            <a:ext cx="2941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Блин Вася, прости, больше такого не повторится!</a:t>
            </a:r>
          </a:p>
          <a:p>
            <a:pPr algn="ctr"/>
            <a:endParaRPr lang="ru-RU" sz="20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ctr"/>
            <a:r>
              <a:rPr lang="ru-RU" sz="20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Теперь точно знаю что я хочу!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D1BA6-B90A-C30B-1516-6E3C5DDAC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486" y="5021880"/>
            <a:ext cx="4656310" cy="4656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4BF4D1-03D4-2C6D-419C-CEEFF212B4BA}"/>
              </a:ext>
            </a:extLst>
          </p:cNvPr>
          <p:cNvSpPr txBox="1"/>
          <p:nvPr/>
        </p:nvSpPr>
        <p:spPr>
          <a:xfrm>
            <a:off x="9194376" y="8886448"/>
            <a:ext cx="2310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Аналитик</a:t>
            </a:r>
            <a:endParaRPr lang="en-US" sz="32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94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936000" y="972000"/>
            <a:ext cx="12230100" cy="116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ru-RU" sz="5600" b="1" dirty="0">
                <a:solidFill>
                  <a:srgbClr val="030303"/>
                </a:solidFill>
                <a:latin typeface="Inter"/>
                <a:ea typeface="Inter"/>
                <a:cs typeface="Calibri"/>
                <a:sym typeface="Inter"/>
              </a:rPr>
              <a:t>Теперь проверим!</a:t>
            </a:r>
            <a:endParaRPr sz="5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072907-ED47-02C8-BA03-FCF6E8107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922" y="6988585"/>
            <a:ext cx="3566742" cy="238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6F6307-4CE3-87D2-54A0-A6682D1295E7}"/>
              </a:ext>
            </a:extLst>
          </p:cNvPr>
          <p:cNvSpPr txBox="1"/>
          <p:nvPr/>
        </p:nvSpPr>
        <p:spPr>
          <a:xfrm>
            <a:off x="2195486" y="9466033"/>
            <a:ext cx="180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Вася</a:t>
            </a:r>
            <a:endParaRPr lang="en-US" sz="24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D1BA6-B90A-C30B-1516-6E3C5DDAC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587" y="6790955"/>
            <a:ext cx="2942258" cy="2942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4BF4D1-03D4-2C6D-419C-CEEFF212B4BA}"/>
              </a:ext>
            </a:extLst>
          </p:cNvPr>
          <p:cNvSpPr txBox="1"/>
          <p:nvPr/>
        </p:nvSpPr>
        <p:spPr>
          <a:xfrm>
            <a:off x="5520451" y="9466033"/>
            <a:ext cx="231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Аналитик</a:t>
            </a:r>
            <a:endParaRPr lang="en-US" sz="24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354D-CB5E-272B-C5DF-E495ED307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418" y="7000630"/>
            <a:ext cx="2652356" cy="2652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5AD81C-3285-67DF-F8F2-5FC68F022798}"/>
              </a:ext>
            </a:extLst>
          </p:cNvPr>
          <p:cNvSpPr txBox="1"/>
          <p:nvPr/>
        </p:nvSpPr>
        <p:spPr>
          <a:xfrm>
            <a:off x="9348747" y="9342921"/>
            <a:ext cx="2400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Scrum</a:t>
            </a:r>
            <a:endParaRPr lang="ru-RU" sz="24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ctr"/>
            <a:r>
              <a:rPr lang="ru-RU" sz="24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мастер</a:t>
            </a:r>
            <a:r>
              <a:rPr lang="en-US" sz="24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endParaRPr lang="ru-RU" sz="24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9E25E0-0624-1C12-35B1-AFF0A39755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22257" flipH="1">
            <a:off x="4921729" y="2602613"/>
            <a:ext cx="5057224" cy="39752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9C7BB-D6E9-AA4B-1E37-BAC88D0EF852}"/>
              </a:ext>
            </a:extLst>
          </p:cNvPr>
          <p:cNvSpPr txBox="1"/>
          <p:nvPr/>
        </p:nvSpPr>
        <p:spPr>
          <a:xfrm>
            <a:off x="6154160" y="3704232"/>
            <a:ext cx="2942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Пора сделать спринт </a:t>
            </a:r>
            <a:r>
              <a:rPr lang="ru-RU" sz="2800" b="1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ревью</a:t>
            </a:r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031D30-64E7-0750-4D22-95F04182E0F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0660" b="22408"/>
          <a:stretch/>
        </p:blipFill>
        <p:spPr>
          <a:xfrm>
            <a:off x="12592341" y="7093951"/>
            <a:ext cx="2506033" cy="2170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390FC8-589B-49D5-8D4E-D211645C76B0}"/>
              </a:ext>
            </a:extLst>
          </p:cNvPr>
          <p:cNvSpPr txBox="1"/>
          <p:nvPr/>
        </p:nvSpPr>
        <p:spPr>
          <a:xfrm>
            <a:off x="12698347" y="9315000"/>
            <a:ext cx="2400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Владелец продукта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228603-EB97-EF08-B345-79B2BDD00E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213491">
            <a:off x="13424577" y="2822416"/>
            <a:ext cx="4220656" cy="39752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876ABD-1385-5016-C6A7-1C8D6C86F425}"/>
              </a:ext>
            </a:extLst>
          </p:cNvPr>
          <p:cNvSpPr txBox="1"/>
          <p:nvPr/>
        </p:nvSpPr>
        <p:spPr>
          <a:xfrm>
            <a:off x="14307561" y="4113202"/>
            <a:ext cx="2942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Посмотрим что сделано…</a:t>
            </a:r>
          </a:p>
        </p:txBody>
      </p:sp>
    </p:spTree>
    <p:extLst>
      <p:ext uri="{BB962C8B-B14F-4D97-AF65-F5344CB8AC3E}">
        <p14:creationId xmlns:p14="http://schemas.microsoft.com/office/powerpoint/2010/main" val="2978249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6191" y="5305425"/>
            <a:ext cx="6781809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1429156" y="1394756"/>
            <a:ext cx="13491411" cy="7604865"/>
          </a:xfrm>
          <a:prstGeom prst="roundRect">
            <a:avLst>
              <a:gd name="adj" fmla="val 3588"/>
            </a:avLst>
          </a:prstGeom>
          <a:solidFill>
            <a:srgbClr val="FFFFFF"/>
          </a:solidFill>
          <a:ln>
            <a:noFill/>
          </a:ln>
          <a:effectLst>
            <a:outerShdw blurRad="723900" dist="38100" dir="2700000" algn="tl" rotWithShape="0">
              <a:srgbClr val="000000">
                <a:alpha val="1568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2600249" y="2814375"/>
            <a:ext cx="11099709" cy="12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56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Sprint Review </a:t>
            </a:r>
            <a:r>
              <a:rPr lang="ru-RU" sz="56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-</a:t>
            </a:r>
            <a:endParaRPr lang="en-US" sz="5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2246051" y="3083236"/>
            <a:ext cx="11951212" cy="12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endParaRPr sz="30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2600249" y="3911219"/>
            <a:ext cx="11597014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встреча в конце спринта (короткого интервала разработки продукта), на которой команда представляет заинтересованным лицам промежуточный результат работы, чтобы получить обратную связь.</a:t>
            </a:r>
          </a:p>
        </p:txBody>
      </p:sp>
      <p:grpSp>
        <p:nvGrpSpPr>
          <p:cNvPr id="175" name="Google Shape;175;p22"/>
          <p:cNvGrpSpPr/>
          <p:nvPr/>
        </p:nvGrpSpPr>
        <p:grpSpPr>
          <a:xfrm>
            <a:off x="6801930" y="1083225"/>
            <a:ext cx="2916120" cy="579298"/>
            <a:chOff x="6556450" y="1100561"/>
            <a:chExt cx="2916120" cy="579298"/>
          </a:xfrm>
        </p:grpSpPr>
        <p:sp>
          <p:nvSpPr>
            <p:cNvPr id="176" name="Google Shape;176;p22"/>
            <p:cNvSpPr/>
            <p:nvPr/>
          </p:nvSpPr>
          <p:spPr>
            <a:xfrm>
              <a:off x="6556450" y="1156485"/>
              <a:ext cx="2839453" cy="52337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6633070" y="1100561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ПОЛЕЗНО ЗНАТЬ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2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7758" y="656369"/>
            <a:ext cx="125730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4;p22">
            <a:extLst>
              <a:ext uri="{FF2B5EF4-FFF2-40B4-BE49-F238E27FC236}">
                <a16:creationId xmlns:a16="http://schemas.microsoft.com/office/drawing/2014/main" id="{E08095C3-AF50-32D5-3666-3D659E425224}"/>
              </a:ext>
            </a:extLst>
          </p:cNvPr>
          <p:cNvSpPr txBox="1"/>
          <p:nvPr/>
        </p:nvSpPr>
        <p:spPr>
          <a:xfrm>
            <a:off x="2600249" y="6967948"/>
            <a:ext cx="9058351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Если кратко, </a:t>
            </a:r>
            <a:r>
              <a:rPr lang="ru-RU" sz="280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мы хотим понять достигли ли мы </a:t>
            </a:r>
            <a:r>
              <a:rPr lang="ru-RU" sz="2800" b="1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цели нашего спринта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583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Что проверяем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8" y="3268921"/>
            <a:ext cx="10312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Реализованные и нереализованные задачи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Соответствие план/факта (цель перед спринтом/результат)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Как разработанный функционал работает в нашем ПО</a:t>
            </a:r>
          </a:p>
        </p:txBody>
      </p:sp>
    </p:spTree>
    <p:extLst>
      <p:ext uri="{BB962C8B-B14F-4D97-AF65-F5344CB8AC3E}">
        <p14:creationId xmlns:p14="http://schemas.microsoft.com/office/powerpoint/2010/main" val="73320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67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Что</a:t>
            </a:r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проверяем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8" y="3268921"/>
            <a:ext cx="10312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Реализованные и нереализованные задачи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Соответствие план/факта (цель перед спринтом/результат)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Как разработанный функционал работает в нашем ПО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D17E9-3325-93A8-721A-06738E065BB5}"/>
              </a:ext>
            </a:extLst>
          </p:cNvPr>
          <p:cNvSpPr txBox="1"/>
          <p:nvPr/>
        </p:nvSpPr>
        <p:spPr>
          <a:xfrm>
            <a:off x="953998" y="5424561"/>
            <a:ext cx="882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Форматы проведения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764D4-F0C2-34D9-742F-628D70BDD6EB}"/>
              </a:ext>
            </a:extLst>
          </p:cNvPr>
          <p:cNvSpPr txBox="1"/>
          <p:nvPr/>
        </p:nvSpPr>
        <p:spPr>
          <a:xfrm>
            <a:off x="953998" y="6101117"/>
            <a:ext cx="82281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Владелец продукта/проектный менеджер/аналитик проходится по юзер </a:t>
            </a:r>
            <a:r>
              <a:rPr lang="ru-RU" sz="2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сторям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, обсуждает статус с командой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Команда сама презентует свои результаты – каждый участник отвечает за свои результаты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Команда и её </a:t>
            </a:r>
            <a:r>
              <a:rPr lang="ru-RU" sz="2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представитель_ца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делают демонстрацию нового функционала заинтересованным лицам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6AA86-30A3-266B-7183-8494EE278E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711" r="22033"/>
          <a:stretch/>
        </p:blipFill>
        <p:spPr>
          <a:xfrm>
            <a:off x="9949543" y="5401606"/>
            <a:ext cx="4343400" cy="48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1542196" y="1684324"/>
            <a:ext cx="4204651" cy="3785652"/>
          </a:xfrm>
          <a:prstGeom prst="rect">
            <a:avLst/>
          </a:prstGeom>
          <a:noFill/>
          <a:ln>
            <a:noFill/>
          </a:ln>
          <a:effectLst>
            <a:outerShdw dist="292100" dir="2700000" algn="t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0" b="1" i="0" u="none" strike="noStrike" cap="none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sz="24000" b="1" i="0" u="none" strike="noStrike" cap="none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8" name="Google Shape;78;p1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06191" y="5305425"/>
            <a:ext cx="6781809" cy="498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3"/>
          <p:cNvCxnSpPr/>
          <p:nvPr/>
        </p:nvCxnSpPr>
        <p:spPr>
          <a:xfrm>
            <a:off x="4219074" y="0"/>
            <a:ext cx="0" cy="5422232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0" name="Google Shape;80;p1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/>
          <p:nvPr/>
        </p:nvSpPr>
        <p:spPr>
          <a:xfrm>
            <a:off x="4990699" y="2536027"/>
            <a:ext cx="11612880" cy="459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ru-RU" sz="8600" b="1" i="0" u="none" strike="noStrike" cap="none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Проверка задач – </a:t>
            </a:r>
            <a:r>
              <a:rPr lang="en-US" sz="8600" b="1" i="0" u="none" strike="noStrike" cap="none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DoR</a:t>
            </a:r>
            <a:r>
              <a:rPr lang="en-US" sz="8600" b="1" i="0" u="none" strike="noStrike" cap="none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/DoD/AC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1542196" y="1684324"/>
            <a:ext cx="4204651" cy="3785652"/>
          </a:xfrm>
          <a:prstGeom prst="rect">
            <a:avLst/>
          </a:prstGeom>
          <a:noFill/>
          <a:ln>
            <a:noFill/>
          </a:ln>
          <a:effectLst>
            <a:outerShdw dist="292100" dir="2700000" algn="tl" rotWithShape="0">
              <a:schemeClr val="accent4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0" b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sz="24000" b="1" i="0" u="none" strike="noStrike" cap="none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8" name="Google Shape;78;p1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06191" y="5305425"/>
            <a:ext cx="6781809" cy="498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3"/>
          <p:cNvCxnSpPr/>
          <p:nvPr/>
        </p:nvCxnSpPr>
        <p:spPr>
          <a:xfrm>
            <a:off x="4219074" y="0"/>
            <a:ext cx="0" cy="5422232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0" name="Google Shape;80;p1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/>
          <p:nvPr/>
        </p:nvSpPr>
        <p:spPr>
          <a:xfrm>
            <a:off x="4990699" y="2536027"/>
            <a:ext cx="11612880" cy="459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ru-RU" sz="8600" b="1" i="0" u="none" strike="noStrike" cap="none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Как измеряется эффективность команды в </a:t>
            </a:r>
            <a:r>
              <a:rPr lang="ru-RU" sz="8600" b="1" i="0" u="none" strike="noStrike" cap="none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Scrum</a:t>
            </a:r>
            <a:endParaRPr lang="ru-RU" sz="8600" b="1" i="0" u="none" strike="noStrike" cap="none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994307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936000" y="972000"/>
            <a:ext cx="12230100" cy="116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ru-RU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Какие вопросы стоят перед командой</a:t>
            </a:r>
            <a:endParaRPr sz="5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5F567-FCCA-00F2-A5A2-0B3CD80D14C7}"/>
              </a:ext>
            </a:extLst>
          </p:cNvPr>
          <p:cNvSpPr txBox="1"/>
          <p:nvPr/>
        </p:nvSpPr>
        <p:spPr>
          <a:xfrm>
            <a:off x="936000" y="3680666"/>
            <a:ext cx="109294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ru-RU" sz="40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Как оценить эффективность команды?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endParaRPr lang="ru-RU" sz="400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4508AA-43B0-E943-EB41-D772630A2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3265" y="6297521"/>
            <a:ext cx="54356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08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936000" y="972000"/>
            <a:ext cx="12230100" cy="116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ru-RU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Какие вопросы стоят перед командой</a:t>
            </a:r>
            <a:endParaRPr sz="5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5F567-FCCA-00F2-A5A2-0B3CD80D14C7}"/>
              </a:ext>
            </a:extLst>
          </p:cNvPr>
          <p:cNvSpPr txBox="1"/>
          <p:nvPr/>
        </p:nvSpPr>
        <p:spPr>
          <a:xfrm>
            <a:off x="936000" y="3680666"/>
            <a:ext cx="1092942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ru-RU" sz="400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Как оценить эффективность команды?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endParaRPr lang="ru-RU" sz="400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ru-RU" sz="40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Как оценить эффективность индивидуального участника команды?</a:t>
            </a:r>
            <a:endParaRPr lang="en-US" sz="400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4508AA-43B0-E943-EB41-D772630A2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3265" y="6297521"/>
            <a:ext cx="54356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32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936000" y="972000"/>
            <a:ext cx="12230100" cy="116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ru-RU" sz="5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Какие вопросы стоят перед командой</a:t>
            </a:r>
            <a:endParaRPr sz="5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5F567-FCCA-00F2-A5A2-0B3CD80D14C7}"/>
              </a:ext>
            </a:extLst>
          </p:cNvPr>
          <p:cNvSpPr txBox="1"/>
          <p:nvPr/>
        </p:nvSpPr>
        <p:spPr>
          <a:xfrm>
            <a:off x="936000" y="3680666"/>
            <a:ext cx="1092942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ru-RU" sz="400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Как оценить эффективность команды?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endParaRPr lang="ru-RU" sz="4000" i="0" dirty="0">
              <a:solidFill>
                <a:schemeClr val="tx2"/>
              </a:solidFill>
              <a:effectLst/>
              <a:latin typeface="Roboto" panose="02000000000000000000" pitchFamily="2" charset="0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ru-RU" sz="400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Как оценить эффективность индивидуального участника команды?</a:t>
            </a:r>
            <a:endParaRPr lang="en-US" sz="4000" i="0" dirty="0">
              <a:solidFill>
                <a:schemeClr val="tx2"/>
              </a:solidFill>
              <a:effectLst/>
              <a:latin typeface="Roboto" panose="02000000000000000000" pitchFamily="2" charset="0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endParaRPr lang="ru-RU" sz="40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ru-RU" sz="40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Как оценить эффективность проекта/продукта?</a:t>
            </a:r>
            <a:endParaRPr lang="en-US" sz="400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4508AA-43B0-E943-EB41-D772630A2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3265" y="6297521"/>
            <a:ext cx="54356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77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888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Как мы можем оценить результаты команды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8" y="3268921"/>
            <a:ext cx="1031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целеполагание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анализ выполняемых и выполненных задач </a:t>
            </a:r>
          </a:p>
        </p:txBody>
      </p:sp>
    </p:spTree>
    <p:extLst>
      <p:ext uri="{BB962C8B-B14F-4D97-AF65-F5344CB8AC3E}">
        <p14:creationId xmlns:p14="http://schemas.microsoft.com/office/powerpoint/2010/main" val="27404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888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Как мы можем оценить результаты команды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8" y="3268921"/>
            <a:ext cx="1031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целеполагание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анализ выполняемых и выполненных задач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D17E9-3325-93A8-721A-06738E065BB5}"/>
              </a:ext>
            </a:extLst>
          </p:cNvPr>
          <p:cNvSpPr txBox="1"/>
          <p:nvPr/>
        </p:nvSpPr>
        <p:spPr>
          <a:xfrm>
            <a:off x="953999" y="4507598"/>
            <a:ext cx="882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Варианты анализа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44013-FD2D-47C1-FA49-66D49492BBC0}"/>
              </a:ext>
            </a:extLst>
          </p:cNvPr>
          <p:cNvSpPr txBox="1"/>
          <p:nvPr/>
        </p:nvSpPr>
        <p:spPr>
          <a:xfrm>
            <a:off x="953998" y="5128850"/>
            <a:ext cx="888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Burndown Chart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(диаграмма сгорания задач)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764D4-F0C2-34D9-742F-628D70BDD6EB}"/>
              </a:ext>
            </a:extLst>
          </p:cNvPr>
          <p:cNvSpPr txBox="1"/>
          <p:nvPr/>
        </p:nvSpPr>
        <p:spPr>
          <a:xfrm>
            <a:off x="953998" y="5861264"/>
            <a:ext cx="72647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Синим на диаграмме сгорания отмечена идеальная линия выполнения задач, на которую и следует опираться.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Красным отмечена реальная история выполнения задач.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По шкале Y отмечают количество запланированных баллов (в данном случае), идеальные часы, количество задач и так далее.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По шкале X отмечают количество дней до окончания </a:t>
            </a:r>
            <a:r>
              <a:rPr lang="ru-RU" sz="2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Sprint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8343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888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Как мы можем оценить результаты команды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8" y="3268921"/>
            <a:ext cx="1031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целеполагание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анализ выполняемых и выполненных задач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D17E9-3325-93A8-721A-06738E065BB5}"/>
              </a:ext>
            </a:extLst>
          </p:cNvPr>
          <p:cNvSpPr txBox="1"/>
          <p:nvPr/>
        </p:nvSpPr>
        <p:spPr>
          <a:xfrm>
            <a:off x="953999" y="4507598"/>
            <a:ext cx="882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Варианты анализа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44013-FD2D-47C1-FA49-66D49492BBC0}"/>
              </a:ext>
            </a:extLst>
          </p:cNvPr>
          <p:cNvSpPr txBox="1"/>
          <p:nvPr/>
        </p:nvSpPr>
        <p:spPr>
          <a:xfrm>
            <a:off x="953998" y="5128850"/>
            <a:ext cx="888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Burndown Chart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(диаграмма сгорания задач)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764D4-F0C2-34D9-742F-628D70BDD6EB}"/>
              </a:ext>
            </a:extLst>
          </p:cNvPr>
          <p:cNvSpPr txBox="1"/>
          <p:nvPr/>
        </p:nvSpPr>
        <p:spPr>
          <a:xfrm>
            <a:off x="953998" y="5861264"/>
            <a:ext cx="72647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Синим на диаграмме сгорания отмечена идеальная линия выполнения задач, на которую и следует опираться.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Красным отмечена реальная история выполнения задач.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По шкале Y отмечают количество запланированных баллов (в данном случае), идеальные часы, количество задач и так далее.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По шкале X отмечают количество дней до окончания </a:t>
            </a:r>
            <a:r>
              <a:rPr lang="ru-RU" sz="2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Sprint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7A7DED-35BB-F657-F4E1-B3DBEF9B1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0" y="6059750"/>
            <a:ext cx="5595683" cy="399691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0C44C57-EE67-D541-874F-A609E73EF944}"/>
              </a:ext>
            </a:extLst>
          </p:cNvPr>
          <p:cNvGrpSpPr/>
          <p:nvPr/>
        </p:nvGrpSpPr>
        <p:grpSpPr>
          <a:xfrm>
            <a:off x="9455816" y="5387639"/>
            <a:ext cx="4210050" cy="571500"/>
            <a:chOff x="9182100" y="5387639"/>
            <a:chExt cx="4210050" cy="571500"/>
          </a:xfrm>
        </p:grpSpPr>
        <p:pic>
          <p:nvPicPr>
            <p:cNvPr id="11" name="Google Shape;12;p1">
              <a:extLst>
                <a:ext uri="{FF2B5EF4-FFF2-40B4-BE49-F238E27FC236}">
                  <a16:creationId xmlns:a16="http://schemas.microsoft.com/office/drawing/2014/main" id="{46297A40-50FB-0B9E-25EE-27FB9F3C31C6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182100" y="5425739"/>
              <a:ext cx="4210050" cy="53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7;p1">
              <a:extLst>
                <a:ext uri="{FF2B5EF4-FFF2-40B4-BE49-F238E27FC236}">
                  <a16:creationId xmlns:a16="http://schemas.microsoft.com/office/drawing/2014/main" id="{1ECEE760-EB4F-146B-9EE6-BE48AE01B419}"/>
                </a:ext>
              </a:extLst>
            </p:cNvPr>
            <p:cNvSpPr/>
            <p:nvPr/>
          </p:nvSpPr>
          <p:spPr>
            <a:xfrm>
              <a:off x="9300225" y="5387639"/>
              <a:ext cx="397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dirty="0">
                  <a:solidFill>
                    <a:srgbClr val="FFFFFF"/>
                  </a:solidFill>
                  <a:latin typeface="Inter"/>
                  <a:ea typeface="Inter"/>
                  <a:cs typeface="Calibri"/>
                  <a:sym typeface="Inter"/>
                </a:rPr>
                <a:t>Идеальный график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24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888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Как мы можем оценить результаты команды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8" y="3268921"/>
            <a:ext cx="1031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целеполагание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анализ выполняемых и выполненных задач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D17E9-3325-93A8-721A-06738E065BB5}"/>
              </a:ext>
            </a:extLst>
          </p:cNvPr>
          <p:cNvSpPr txBox="1"/>
          <p:nvPr/>
        </p:nvSpPr>
        <p:spPr>
          <a:xfrm>
            <a:off x="953999" y="4507598"/>
            <a:ext cx="882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Варианты анализа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44013-FD2D-47C1-FA49-66D49492BBC0}"/>
              </a:ext>
            </a:extLst>
          </p:cNvPr>
          <p:cNvSpPr txBox="1"/>
          <p:nvPr/>
        </p:nvSpPr>
        <p:spPr>
          <a:xfrm>
            <a:off x="953998" y="5128850"/>
            <a:ext cx="888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Burndown Chart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(диаграмма сгорания задач)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764D4-F0C2-34D9-742F-628D70BDD6EB}"/>
              </a:ext>
            </a:extLst>
          </p:cNvPr>
          <p:cNvSpPr txBox="1"/>
          <p:nvPr/>
        </p:nvSpPr>
        <p:spPr>
          <a:xfrm>
            <a:off x="953998" y="5861264"/>
            <a:ext cx="72647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Синим на диаграмме сгорания отмечена идеальная линия выполнения задач, на которую и следует опираться.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Красным отмечена реальная история выполнения задач.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По шкале Y отмечают количество запланированных баллов (в данном случае), идеальные часы, количество задач и так далее.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По шкале X отмечают количество дней до окончания </a:t>
            </a:r>
            <a:r>
              <a:rPr lang="ru-RU" sz="2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Sprint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C44C57-EE67-D541-874F-A609E73EF944}"/>
              </a:ext>
            </a:extLst>
          </p:cNvPr>
          <p:cNvGrpSpPr/>
          <p:nvPr/>
        </p:nvGrpSpPr>
        <p:grpSpPr>
          <a:xfrm>
            <a:off x="9455816" y="5387639"/>
            <a:ext cx="4210050" cy="571500"/>
            <a:chOff x="9182100" y="5387639"/>
            <a:chExt cx="4210050" cy="571500"/>
          </a:xfrm>
        </p:grpSpPr>
        <p:pic>
          <p:nvPicPr>
            <p:cNvPr id="11" name="Google Shape;12;p1">
              <a:extLst>
                <a:ext uri="{FF2B5EF4-FFF2-40B4-BE49-F238E27FC236}">
                  <a16:creationId xmlns:a16="http://schemas.microsoft.com/office/drawing/2014/main" id="{46297A40-50FB-0B9E-25EE-27FB9F3C31C6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182100" y="5425739"/>
              <a:ext cx="4210050" cy="53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7;p1">
              <a:extLst>
                <a:ext uri="{FF2B5EF4-FFF2-40B4-BE49-F238E27FC236}">
                  <a16:creationId xmlns:a16="http://schemas.microsoft.com/office/drawing/2014/main" id="{1ECEE760-EB4F-146B-9EE6-BE48AE01B419}"/>
                </a:ext>
              </a:extLst>
            </p:cNvPr>
            <p:cNvSpPr/>
            <p:nvPr/>
          </p:nvSpPr>
          <p:spPr>
            <a:xfrm>
              <a:off x="9300225" y="5387639"/>
              <a:ext cx="397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dirty="0">
                  <a:solidFill>
                    <a:srgbClr val="FFFFFF"/>
                  </a:solidFill>
                  <a:latin typeface="Inter"/>
                  <a:ea typeface="Inter"/>
                  <a:cs typeface="Calibri"/>
                  <a:sym typeface="Inter"/>
                </a:rPr>
                <a:t>Не ведем учет во время спринта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9FB0D80-C351-2FC4-7EEA-B2D7541A1F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000" y="5997239"/>
            <a:ext cx="5595682" cy="399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79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888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Как мы можем оценить результаты команды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8" y="3268921"/>
            <a:ext cx="1031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целеполагание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анализ выполняемых и выполненных задач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D17E9-3325-93A8-721A-06738E065BB5}"/>
              </a:ext>
            </a:extLst>
          </p:cNvPr>
          <p:cNvSpPr txBox="1"/>
          <p:nvPr/>
        </p:nvSpPr>
        <p:spPr>
          <a:xfrm>
            <a:off x="953999" y="4507598"/>
            <a:ext cx="882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Варианты анализа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44013-FD2D-47C1-FA49-66D49492BBC0}"/>
              </a:ext>
            </a:extLst>
          </p:cNvPr>
          <p:cNvSpPr txBox="1"/>
          <p:nvPr/>
        </p:nvSpPr>
        <p:spPr>
          <a:xfrm>
            <a:off x="953998" y="5128850"/>
            <a:ext cx="888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Burndown Chart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(диаграмма сгорания задач)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764D4-F0C2-34D9-742F-628D70BDD6EB}"/>
              </a:ext>
            </a:extLst>
          </p:cNvPr>
          <p:cNvSpPr txBox="1"/>
          <p:nvPr/>
        </p:nvSpPr>
        <p:spPr>
          <a:xfrm>
            <a:off x="953998" y="5861264"/>
            <a:ext cx="72647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Синим на диаграмме сгорания отмечена идеальная линия выполнения задач, на которую и следует опираться.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Красным отмечена реальная история выполнения задач.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По шкале Y отмечают количество запланированных баллов (в данном случае), идеальные часы, количество задач и так далее.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По шкале X отмечают количество дней до окончания </a:t>
            </a:r>
            <a:r>
              <a:rPr lang="ru-RU" sz="2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Sprint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C44C57-EE67-D541-874F-A609E73EF944}"/>
              </a:ext>
            </a:extLst>
          </p:cNvPr>
          <p:cNvGrpSpPr/>
          <p:nvPr/>
        </p:nvGrpSpPr>
        <p:grpSpPr>
          <a:xfrm>
            <a:off x="9455816" y="5387639"/>
            <a:ext cx="4210050" cy="571500"/>
            <a:chOff x="9182100" y="5387639"/>
            <a:chExt cx="4210050" cy="571500"/>
          </a:xfrm>
        </p:grpSpPr>
        <p:pic>
          <p:nvPicPr>
            <p:cNvPr id="11" name="Google Shape;12;p1">
              <a:extLst>
                <a:ext uri="{FF2B5EF4-FFF2-40B4-BE49-F238E27FC236}">
                  <a16:creationId xmlns:a16="http://schemas.microsoft.com/office/drawing/2014/main" id="{46297A40-50FB-0B9E-25EE-27FB9F3C31C6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182100" y="5425739"/>
              <a:ext cx="4210050" cy="53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7;p1">
              <a:extLst>
                <a:ext uri="{FF2B5EF4-FFF2-40B4-BE49-F238E27FC236}">
                  <a16:creationId xmlns:a16="http://schemas.microsoft.com/office/drawing/2014/main" id="{1ECEE760-EB4F-146B-9EE6-BE48AE01B419}"/>
                </a:ext>
              </a:extLst>
            </p:cNvPr>
            <p:cNvSpPr/>
            <p:nvPr/>
          </p:nvSpPr>
          <p:spPr>
            <a:xfrm>
              <a:off x="9300225" y="5387639"/>
              <a:ext cx="397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dirty="0">
                  <a:solidFill>
                    <a:srgbClr val="FFFFFF"/>
                  </a:solidFill>
                  <a:latin typeface="Inter"/>
                  <a:ea typeface="Inter"/>
                  <a:cs typeface="Calibri"/>
                  <a:sym typeface="Inter"/>
                </a:rPr>
                <a:t>Догнали походу спринта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09AD13-81F2-6816-9EA7-EC9B7E0D1D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4826" y="6141728"/>
            <a:ext cx="5292030" cy="37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78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888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Как мы можем оценить результаты команды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8" y="3268921"/>
            <a:ext cx="1031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целеполагание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анализ выполняемых и выполненных задач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D17E9-3325-93A8-721A-06738E065BB5}"/>
              </a:ext>
            </a:extLst>
          </p:cNvPr>
          <p:cNvSpPr txBox="1"/>
          <p:nvPr/>
        </p:nvSpPr>
        <p:spPr>
          <a:xfrm>
            <a:off x="953999" y="4507598"/>
            <a:ext cx="882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Варианты анализа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44013-FD2D-47C1-FA49-66D49492BBC0}"/>
              </a:ext>
            </a:extLst>
          </p:cNvPr>
          <p:cNvSpPr txBox="1"/>
          <p:nvPr/>
        </p:nvSpPr>
        <p:spPr>
          <a:xfrm>
            <a:off x="953998" y="5128850"/>
            <a:ext cx="888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Burndown Chart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(диаграмма сгорания задач)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764D4-F0C2-34D9-742F-628D70BDD6EB}"/>
              </a:ext>
            </a:extLst>
          </p:cNvPr>
          <p:cNvSpPr txBox="1"/>
          <p:nvPr/>
        </p:nvSpPr>
        <p:spPr>
          <a:xfrm>
            <a:off x="953998" y="5861264"/>
            <a:ext cx="72647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Синим на диаграмме сгорания отмечена идеальная линия выполнения задач, на которую и следует опираться.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Красным отмечена реальная история выполнения задач.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По шкале Y отмечают количество запланированных баллов (в данном случае), идеальные часы, количество задач и так далее.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По шкале X отмечают количество дней до окончания </a:t>
            </a:r>
            <a:r>
              <a:rPr lang="ru-RU" sz="2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Sprint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C44C57-EE67-D541-874F-A609E73EF944}"/>
              </a:ext>
            </a:extLst>
          </p:cNvPr>
          <p:cNvGrpSpPr/>
          <p:nvPr/>
        </p:nvGrpSpPr>
        <p:grpSpPr>
          <a:xfrm>
            <a:off x="9455816" y="5387639"/>
            <a:ext cx="4210050" cy="571500"/>
            <a:chOff x="9182100" y="5387639"/>
            <a:chExt cx="4210050" cy="571500"/>
          </a:xfrm>
        </p:grpSpPr>
        <p:pic>
          <p:nvPicPr>
            <p:cNvPr id="11" name="Google Shape;12;p1">
              <a:extLst>
                <a:ext uri="{FF2B5EF4-FFF2-40B4-BE49-F238E27FC236}">
                  <a16:creationId xmlns:a16="http://schemas.microsoft.com/office/drawing/2014/main" id="{46297A40-50FB-0B9E-25EE-27FB9F3C31C6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182100" y="5425739"/>
              <a:ext cx="4210050" cy="53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7;p1">
              <a:extLst>
                <a:ext uri="{FF2B5EF4-FFF2-40B4-BE49-F238E27FC236}">
                  <a16:creationId xmlns:a16="http://schemas.microsoft.com/office/drawing/2014/main" id="{1ECEE760-EB4F-146B-9EE6-BE48AE01B419}"/>
                </a:ext>
              </a:extLst>
            </p:cNvPr>
            <p:cNvSpPr/>
            <p:nvPr/>
          </p:nvSpPr>
          <p:spPr>
            <a:xfrm>
              <a:off x="9300225" y="5387639"/>
              <a:ext cx="397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dirty="0">
                  <a:solidFill>
                    <a:srgbClr val="FFFFFF"/>
                  </a:solidFill>
                  <a:latin typeface="Inter"/>
                  <a:ea typeface="Inter"/>
                  <a:cs typeface="Calibri"/>
                  <a:sym typeface="Inter"/>
                </a:rPr>
                <a:t>Наиболее реалистичный график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90B5831-6F6F-95E7-6DB3-12075C14DA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8423" y="6256028"/>
            <a:ext cx="4944836" cy="353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5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936000" y="972000"/>
            <a:ext cx="12230100" cy="116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ru-RU" sz="5600" b="1" dirty="0">
                <a:solidFill>
                  <a:srgbClr val="030303"/>
                </a:solidFill>
                <a:latin typeface="Inter"/>
                <a:ea typeface="Inter"/>
                <a:cs typeface="Calibri"/>
                <a:sym typeface="Inter"/>
              </a:rPr>
              <a:t>Во время спринта…</a:t>
            </a:r>
            <a:endParaRPr sz="5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072907-ED47-02C8-BA03-FCF6E8107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515" y="3380384"/>
            <a:ext cx="5282743" cy="3526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6F6307-4CE3-87D2-54A0-A6682D1295E7}"/>
              </a:ext>
            </a:extLst>
          </p:cNvPr>
          <p:cNvSpPr txBox="1"/>
          <p:nvPr/>
        </p:nvSpPr>
        <p:spPr>
          <a:xfrm>
            <a:off x="4427057" y="7057648"/>
            <a:ext cx="1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Вася</a:t>
            </a:r>
            <a:endParaRPr lang="en-US" sz="32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4F43F-6620-408F-311D-E7FEDC6A7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6228" y="1734044"/>
            <a:ext cx="5172571" cy="5172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FA188-2B03-665C-5EB8-ED1208E55672}"/>
              </a:ext>
            </a:extLst>
          </p:cNvPr>
          <p:cNvSpPr txBox="1"/>
          <p:nvPr/>
        </p:nvSpPr>
        <p:spPr>
          <a:xfrm>
            <a:off x="12733756" y="3153158"/>
            <a:ext cx="34975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Вася, привет!</a:t>
            </a:r>
          </a:p>
          <a:p>
            <a:pPr algn="ctr"/>
            <a:br>
              <a:rPr lang="ru-RU" sz="20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</a:br>
            <a:r>
              <a:rPr lang="ru-RU" sz="20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Ты перевел задачу в статус готово, но она еще не сделана!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D1BA6-B90A-C30B-1516-6E3C5DDAC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486" y="5021880"/>
            <a:ext cx="4656310" cy="4656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4BF4D1-03D4-2C6D-419C-CEEFF212B4BA}"/>
              </a:ext>
            </a:extLst>
          </p:cNvPr>
          <p:cNvSpPr txBox="1"/>
          <p:nvPr/>
        </p:nvSpPr>
        <p:spPr>
          <a:xfrm>
            <a:off x="9194376" y="8886448"/>
            <a:ext cx="2310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Аналитик</a:t>
            </a:r>
            <a:endParaRPr lang="en-US" sz="32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390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8888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Как мы можем оценить индивидуальные результаты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8" y="3710256"/>
            <a:ext cx="1031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целеполагание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анализ выполняемых и выполненных задач </a:t>
            </a:r>
          </a:p>
        </p:txBody>
      </p:sp>
    </p:spTree>
    <p:extLst>
      <p:ext uri="{BB962C8B-B14F-4D97-AF65-F5344CB8AC3E}">
        <p14:creationId xmlns:p14="http://schemas.microsoft.com/office/powerpoint/2010/main" val="3609450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8888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Как мы можем оценить индивидуальные результаты</a:t>
            </a:r>
            <a:endParaRPr lang="en-US" sz="2800" b="1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8" y="3710256"/>
            <a:ext cx="1031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целеполагание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анализ выполняемых и выполненных задач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D17E9-3325-93A8-721A-06738E065BB5}"/>
              </a:ext>
            </a:extLst>
          </p:cNvPr>
          <p:cNvSpPr txBox="1"/>
          <p:nvPr/>
        </p:nvSpPr>
        <p:spPr>
          <a:xfrm>
            <a:off x="953998" y="5020838"/>
            <a:ext cx="882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Варианты анализа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764D4-F0C2-34D9-742F-628D70BDD6EB}"/>
              </a:ext>
            </a:extLst>
          </p:cNvPr>
          <p:cNvSpPr txBox="1"/>
          <p:nvPr/>
        </p:nvSpPr>
        <p:spPr>
          <a:xfrm>
            <a:off x="953998" y="5731141"/>
            <a:ext cx="7264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Попадание в оценки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Скорость задач от спринта к спринту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Качество задач (код-</a:t>
            </a:r>
            <a:r>
              <a:rPr lang="ru-RU" sz="2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ревью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Количество брака (кол-во багов)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E0892-4B62-C312-434C-330FFC3F1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9729" y="6330289"/>
            <a:ext cx="6680511" cy="37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50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8888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Как мы можем оценить результаты проекта/продукта</a:t>
            </a:r>
            <a:r>
              <a:rPr lang="en-US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8" y="3710256"/>
            <a:ext cx="1031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целеполагание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обратную связь от ключевых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72027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197b990a13c_4_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0611" y="0"/>
            <a:ext cx="3577387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197b990a13c_4_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99456" y="3808288"/>
            <a:ext cx="8888544" cy="64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197b990a13c_4_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1409700"/>
            <a:ext cx="809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97b990a13c_4_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97b990a13c_4_5"/>
          <p:cNvSpPr/>
          <p:nvPr/>
        </p:nvSpPr>
        <p:spPr>
          <a:xfrm>
            <a:off x="954000" y="972000"/>
            <a:ext cx="12075625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sz="6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0F9C5-3150-820D-11AA-65EFD19109B8}"/>
              </a:ext>
            </a:extLst>
          </p:cNvPr>
          <p:cNvSpPr txBox="1"/>
          <p:nvPr/>
        </p:nvSpPr>
        <p:spPr>
          <a:xfrm>
            <a:off x="953999" y="2489700"/>
            <a:ext cx="8888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Как мы можем оценить результаты проекта/продукта</a:t>
            </a:r>
            <a:r>
              <a:rPr lang="en-US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10EB-6C11-637E-4398-6D1A4EF93086}"/>
              </a:ext>
            </a:extLst>
          </p:cNvPr>
          <p:cNvSpPr txBox="1"/>
          <p:nvPr/>
        </p:nvSpPr>
        <p:spPr>
          <a:xfrm>
            <a:off x="953998" y="3710256"/>
            <a:ext cx="1031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целеполагание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Через обратную связь от ключевых пользователей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D154D9-1D9B-82D0-7518-97FBECA2384A}"/>
              </a:ext>
            </a:extLst>
          </p:cNvPr>
          <p:cNvSpPr txBox="1"/>
          <p:nvPr/>
        </p:nvSpPr>
        <p:spPr>
          <a:xfrm>
            <a:off x="953998" y="5020838"/>
            <a:ext cx="882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Варианты анализа</a:t>
            </a:r>
            <a:endParaRPr lang="en-US" sz="28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84B54-66FC-BEC1-3264-89131F484AE1}"/>
              </a:ext>
            </a:extLst>
          </p:cNvPr>
          <p:cNvSpPr txBox="1"/>
          <p:nvPr/>
        </p:nvSpPr>
        <p:spPr>
          <a:xfrm>
            <a:off x="953998" y="5731141"/>
            <a:ext cx="72647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Здесь начинаем с понимания области (внутренний/внешний проект), тип продукта (</a:t>
            </a:r>
            <a:r>
              <a:rPr lang="en-US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B2B, B2C,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Подбираем необходимые метрики.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Применимые практически в любых ситуациях – </a:t>
            </a:r>
            <a:r>
              <a:rPr lang="en-US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Net Promoter Score, Time to Market, Return on Investment</a:t>
            </a:r>
            <a:endParaRPr lang="ru-RU" sz="2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222DE-6EE4-C277-E03B-F11CCBAC04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2498" y="5020838"/>
            <a:ext cx="5928430" cy="49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33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936000" y="972000"/>
            <a:ext cx="12230100" cy="116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ru-RU" sz="5600" b="1" dirty="0">
                <a:solidFill>
                  <a:srgbClr val="030303"/>
                </a:solidFill>
                <a:latin typeface="Inter"/>
                <a:ea typeface="Inter"/>
                <a:cs typeface="Calibri"/>
                <a:sym typeface="Inter"/>
              </a:rPr>
              <a:t>Что это значит для Васи</a:t>
            </a:r>
            <a:endParaRPr sz="5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73FE947-EF58-8FAF-B628-22E500AB61DA}"/>
              </a:ext>
            </a:extLst>
          </p:cNvPr>
          <p:cNvSpPr/>
          <p:nvPr/>
        </p:nvSpPr>
        <p:spPr>
          <a:xfrm>
            <a:off x="950408" y="2376742"/>
            <a:ext cx="6647821" cy="95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sym typeface="Inter"/>
              </a:rPr>
              <a:t>Название сценария: </a:t>
            </a:r>
            <a:endParaRPr lang="en-US" sz="20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sym typeface="Inter"/>
            </a:endParaRPr>
          </a:p>
          <a:p>
            <a:r>
              <a:rPr lang="ru-RU" sz="1800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sym typeface="Inter"/>
              </a:rPr>
              <a:t>Добавление товара в корзину  </a:t>
            </a:r>
            <a:endParaRPr lang="ru-RU" sz="2000" b="1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sym typeface="Inter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06C81E-5B26-BC8C-6033-EBA7474D9FC7}"/>
              </a:ext>
            </a:extLst>
          </p:cNvPr>
          <p:cNvSpPr/>
          <p:nvPr/>
        </p:nvSpPr>
        <p:spPr>
          <a:xfrm>
            <a:off x="9144000" y="2374812"/>
            <a:ext cx="6647821" cy="95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sym typeface="Inter"/>
              </a:rPr>
              <a:t>Условие:</a:t>
            </a:r>
          </a:p>
          <a:p>
            <a:r>
              <a:rPr lang="ru-RU" sz="2000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sym typeface="Inter"/>
              </a:rPr>
              <a:t>Пользователь находится на странице “Товары”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893F61-620F-18CB-82DA-4CD5E1806D87}"/>
              </a:ext>
            </a:extLst>
          </p:cNvPr>
          <p:cNvGrpSpPr/>
          <p:nvPr/>
        </p:nvGrpSpPr>
        <p:grpSpPr>
          <a:xfrm>
            <a:off x="1277199" y="3327169"/>
            <a:ext cx="15222104" cy="4875476"/>
            <a:chOff x="1277199" y="3327169"/>
            <a:chExt cx="15222104" cy="487547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9959CB7-E61C-9084-7149-2048998F8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7199" y="3825477"/>
              <a:ext cx="5453173" cy="36399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A67870-5D04-354A-89DC-09B14C8860A3}"/>
                </a:ext>
              </a:extLst>
            </p:cNvPr>
            <p:cNvSpPr txBox="1"/>
            <p:nvPr/>
          </p:nvSpPr>
          <p:spPr>
            <a:xfrm>
              <a:off x="3100185" y="7617870"/>
              <a:ext cx="180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b="1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</a:rPr>
                <a:t>Вася</a:t>
              </a:r>
              <a:endParaRPr lang="en-US" sz="32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E11D09-B5BB-7DB8-BFB6-A7AACF0AB53F}"/>
                </a:ext>
              </a:extLst>
            </p:cNvPr>
            <p:cNvSpPr txBox="1"/>
            <p:nvPr/>
          </p:nvSpPr>
          <p:spPr>
            <a:xfrm>
              <a:off x="7340977" y="3327169"/>
              <a:ext cx="9158326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85"/>
                <a:buFont typeface="Arial" panose="020B0604020202020204" pitchFamily="34" charset="0"/>
                <a:buChar char="•"/>
              </a:pPr>
              <a:r>
                <a:rPr lang="ru-RU" sz="2800" i="0" u="none" strike="noStrike" cap="none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Понимание метрик команды дает понимание её </a:t>
              </a:r>
              <a:r>
                <a:rPr lang="ru-RU" sz="2800" b="1" i="0" u="none" strike="noStrike" cap="none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динамики </a:t>
              </a:r>
              <a:r>
                <a:rPr lang="ru-RU" sz="2800" i="0" u="none" strike="noStrike" cap="none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– что в ней хорошо и что в ней плохо. Позволяет обезопасить себя от </a:t>
              </a:r>
              <a:r>
                <a:rPr lang="ru-RU" sz="2800" b="1" i="0" u="none" strike="noStrike" cap="none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излишней</a:t>
              </a:r>
              <a:r>
                <a:rPr lang="ru-RU" sz="2800" i="0" u="none" strike="noStrike" cap="none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 индивидуальной ответственности. </a:t>
              </a: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85"/>
                <a:buFont typeface="Arial" panose="020B0604020202020204" pitchFamily="34" charset="0"/>
                <a:buChar char="•"/>
              </a:pPr>
              <a:endPara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943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936000" y="972000"/>
            <a:ext cx="12230100" cy="116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ru-RU" sz="5600" b="1" dirty="0">
                <a:solidFill>
                  <a:srgbClr val="030303"/>
                </a:solidFill>
                <a:latin typeface="Inter"/>
                <a:ea typeface="Inter"/>
                <a:cs typeface="Calibri"/>
                <a:sym typeface="Inter"/>
              </a:rPr>
              <a:t>Что это значит для Васи</a:t>
            </a:r>
            <a:endParaRPr sz="5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73FE947-EF58-8FAF-B628-22E500AB61DA}"/>
              </a:ext>
            </a:extLst>
          </p:cNvPr>
          <p:cNvSpPr/>
          <p:nvPr/>
        </p:nvSpPr>
        <p:spPr>
          <a:xfrm>
            <a:off x="950408" y="2376742"/>
            <a:ext cx="6647821" cy="95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sym typeface="Inter"/>
              </a:rPr>
              <a:t>Название сценария: </a:t>
            </a:r>
            <a:endParaRPr lang="en-US" sz="20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sym typeface="Inter"/>
            </a:endParaRPr>
          </a:p>
          <a:p>
            <a:r>
              <a:rPr lang="ru-RU" sz="1800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sym typeface="Inter"/>
              </a:rPr>
              <a:t>Добавление товара в корзину  </a:t>
            </a:r>
            <a:endParaRPr lang="ru-RU" sz="2000" b="1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sym typeface="Inter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06C81E-5B26-BC8C-6033-EBA7474D9FC7}"/>
              </a:ext>
            </a:extLst>
          </p:cNvPr>
          <p:cNvSpPr/>
          <p:nvPr/>
        </p:nvSpPr>
        <p:spPr>
          <a:xfrm>
            <a:off x="9144000" y="2374812"/>
            <a:ext cx="6647821" cy="95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sym typeface="Inter"/>
              </a:rPr>
              <a:t>Условие:</a:t>
            </a:r>
          </a:p>
          <a:p>
            <a:r>
              <a:rPr lang="ru-RU" sz="2000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sym typeface="Inter"/>
              </a:rPr>
              <a:t>Пользователь находится на странице “Товары”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893F61-620F-18CB-82DA-4CD5E1806D87}"/>
              </a:ext>
            </a:extLst>
          </p:cNvPr>
          <p:cNvGrpSpPr/>
          <p:nvPr/>
        </p:nvGrpSpPr>
        <p:grpSpPr>
          <a:xfrm>
            <a:off x="1277199" y="3327169"/>
            <a:ext cx="15222104" cy="4875476"/>
            <a:chOff x="1277199" y="3327169"/>
            <a:chExt cx="15222104" cy="487547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9959CB7-E61C-9084-7149-2048998F8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7199" y="3825477"/>
              <a:ext cx="5453173" cy="36399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A67870-5D04-354A-89DC-09B14C8860A3}"/>
                </a:ext>
              </a:extLst>
            </p:cNvPr>
            <p:cNvSpPr txBox="1"/>
            <p:nvPr/>
          </p:nvSpPr>
          <p:spPr>
            <a:xfrm>
              <a:off x="3100185" y="7617870"/>
              <a:ext cx="180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b="1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</a:rPr>
                <a:t>Вася</a:t>
              </a:r>
              <a:endParaRPr lang="en-US" sz="32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E11D09-B5BB-7DB8-BFB6-A7AACF0AB53F}"/>
                </a:ext>
              </a:extLst>
            </p:cNvPr>
            <p:cNvSpPr txBox="1"/>
            <p:nvPr/>
          </p:nvSpPr>
          <p:spPr>
            <a:xfrm>
              <a:off x="7340977" y="3327169"/>
              <a:ext cx="9158326" cy="44012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85"/>
                <a:buFont typeface="Arial" panose="020B0604020202020204" pitchFamily="34" charset="0"/>
                <a:buChar char="•"/>
              </a:pPr>
              <a:r>
                <a:rPr lang="ru-RU" sz="2800" i="0" u="none" strike="noStrike" cap="none" dirty="0">
                  <a:solidFill>
                    <a:schemeClr val="tx2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Понимание метрик команды дает понимание её </a:t>
              </a:r>
              <a:r>
                <a:rPr lang="ru-RU" sz="2800" b="1" i="0" u="none" strike="noStrike" cap="none" dirty="0">
                  <a:solidFill>
                    <a:schemeClr val="tx2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динамики </a:t>
              </a:r>
              <a:r>
                <a:rPr lang="ru-RU" sz="2800" i="0" u="none" strike="noStrike" cap="none" dirty="0">
                  <a:solidFill>
                    <a:schemeClr val="tx2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– что в ней хорошо и что в ней плохо. Позволяет обезопасить себя от </a:t>
              </a:r>
              <a:r>
                <a:rPr lang="ru-RU" sz="2800" b="1" i="0" u="none" strike="noStrike" cap="none" dirty="0">
                  <a:solidFill>
                    <a:schemeClr val="tx2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излишней</a:t>
              </a:r>
              <a:r>
                <a:rPr lang="ru-RU" sz="2800" i="0" u="none" strike="noStrike" cap="none" dirty="0">
                  <a:solidFill>
                    <a:schemeClr val="tx2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 индивидуальной ответственности. </a:t>
              </a: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85"/>
                <a:buFont typeface="Arial" panose="020B0604020202020204" pitchFamily="34" charset="0"/>
                <a:buChar char="•"/>
              </a:pPr>
              <a:endParaRPr lang="ru-RU" sz="28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85"/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Понимание личных показателей позволяет правильно оценивать </a:t>
              </a:r>
              <a:r>
                <a:rPr lang="ru-RU" sz="2800" b="1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сильные и слабые </a:t>
              </a:r>
              <a:r>
                <a:rPr lang="ru-RU" sz="2800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стороны, и помогает сфокусироваться на </a:t>
              </a:r>
              <a:r>
                <a:rPr lang="ru-RU" sz="2800" b="1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нужных зонах развития</a:t>
              </a:r>
              <a:r>
                <a:rPr lang="ru-RU" sz="2800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.</a:t>
              </a: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85"/>
                <a:buFont typeface="Arial" panose="020B0604020202020204" pitchFamily="34" charset="0"/>
                <a:buChar char="•"/>
              </a:pPr>
              <a:endParaRPr lang="ru-RU" sz="2800" i="0" u="none" strike="noStrike" cap="none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10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936000" y="972000"/>
            <a:ext cx="12230100" cy="116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ru-RU" sz="5600" b="1" dirty="0">
                <a:solidFill>
                  <a:srgbClr val="030303"/>
                </a:solidFill>
                <a:latin typeface="Inter"/>
                <a:ea typeface="Inter"/>
                <a:cs typeface="Calibri"/>
                <a:sym typeface="Inter"/>
              </a:rPr>
              <a:t>Что это значит для Васи</a:t>
            </a:r>
            <a:endParaRPr sz="5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73FE947-EF58-8FAF-B628-22E500AB61DA}"/>
              </a:ext>
            </a:extLst>
          </p:cNvPr>
          <p:cNvSpPr/>
          <p:nvPr/>
        </p:nvSpPr>
        <p:spPr>
          <a:xfrm>
            <a:off x="950408" y="2376742"/>
            <a:ext cx="6647821" cy="95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sym typeface="Inter"/>
              </a:rPr>
              <a:t>Название сценария: </a:t>
            </a:r>
            <a:endParaRPr lang="en-US" sz="20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sym typeface="Inter"/>
            </a:endParaRPr>
          </a:p>
          <a:p>
            <a:r>
              <a:rPr lang="ru-RU" sz="1800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sym typeface="Inter"/>
              </a:rPr>
              <a:t>Добавление товара в корзину  </a:t>
            </a:r>
            <a:endParaRPr lang="ru-RU" sz="2000" b="1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  <a:sym typeface="Inter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06C81E-5B26-BC8C-6033-EBA7474D9FC7}"/>
              </a:ext>
            </a:extLst>
          </p:cNvPr>
          <p:cNvSpPr/>
          <p:nvPr/>
        </p:nvSpPr>
        <p:spPr>
          <a:xfrm>
            <a:off x="9144000" y="2374812"/>
            <a:ext cx="6647821" cy="95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sym typeface="Inter"/>
              </a:rPr>
              <a:t>Условие:</a:t>
            </a:r>
          </a:p>
          <a:p>
            <a:r>
              <a:rPr lang="ru-RU" sz="2000" b="1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sym typeface="Inter"/>
              </a:rPr>
              <a:t>Пользователь находится на странице “Товары”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893F61-620F-18CB-82DA-4CD5E1806D87}"/>
              </a:ext>
            </a:extLst>
          </p:cNvPr>
          <p:cNvGrpSpPr/>
          <p:nvPr/>
        </p:nvGrpSpPr>
        <p:grpSpPr>
          <a:xfrm>
            <a:off x="1277199" y="3327169"/>
            <a:ext cx="15222104" cy="5693866"/>
            <a:chOff x="1277199" y="3327169"/>
            <a:chExt cx="15222104" cy="569386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9959CB7-E61C-9084-7149-2048998F8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7199" y="3825477"/>
              <a:ext cx="5453173" cy="36399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A67870-5D04-354A-89DC-09B14C8860A3}"/>
                </a:ext>
              </a:extLst>
            </p:cNvPr>
            <p:cNvSpPr txBox="1"/>
            <p:nvPr/>
          </p:nvSpPr>
          <p:spPr>
            <a:xfrm>
              <a:off x="3100185" y="7617870"/>
              <a:ext cx="180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b="1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</a:rPr>
                <a:t>Вася</a:t>
              </a:r>
              <a:endParaRPr lang="en-US" sz="32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E11D09-B5BB-7DB8-BFB6-A7AACF0AB53F}"/>
                </a:ext>
              </a:extLst>
            </p:cNvPr>
            <p:cNvSpPr txBox="1"/>
            <p:nvPr/>
          </p:nvSpPr>
          <p:spPr>
            <a:xfrm>
              <a:off x="7340977" y="3327169"/>
              <a:ext cx="9158326" cy="56938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85"/>
                <a:buFont typeface="Arial" panose="020B0604020202020204" pitchFamily="34" charset="0"/>
                <a:buChar char="•"/>
              </a:pPr>
              <a:r>
                <a:rPr lang="ru-RU" sz="2800" i="0" u="none" strike="noStrike" cap="none" dirty="0">
                  <a:solidFill>
                    <a:schemeClr val="tx2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Понимание метрик команды дает понимание её </a:t>
              </a:r>
              <a:r>
                <a:rPr lang="ru-RU" sz="2800" b="1" i="0" u="none" strike="noStrike" cap="none" dirty="0">
                  <a:solidFill>
                    <a:schemeClr val="tx2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динамики </a:t>
              </a:r>
              <a:r>
                <a:rPr lang="ru-RU" sz="2800" i="0" u="none" strike="noStrike" cap="none" dirty="0">
                  <a:solidFill>
                    <a:schemeClr val="tx2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– что в ней хорошо и что в ней плохо. Позволяет обезопасить себя от </a:t>
              </a:r>
              <a:r>
                <a:rPr lang="ru-RU" sz="2800" b="1" i="0" u="none" strike="noStrike" cap="none" dirty="0">
                  <a:solidFill>
                    <a:schemeClr val="tx2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излишней</a:t>
              </a:r>
              <a:r>
                <a:rPr lang="ru-RU" sz="2800" i="0" u="none" strike="noStrike" cap="none" dirty="0">
                  <a:solidFill>
                    <a:schemeClr val="tx2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 индивидуальной ответственности. </a:t>
              </a: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85"/>
                <a:buFont typeface="Arial" panose="020B0604020202020204" pitchFamily="34" charset="0"/>
                <a:buChar char="•"/>
              </a:pPr>
              <a:endParaRPr lang="ru-RU" sz="28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85"/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chemeClr val="tx2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Понимание личных показателей позволяет правильно оценивать </a:t>
              </a:r>
              <a:r>
                <a:rPr lang="ru-RU" sz="2800" b="1" dirty="0">
                  <a:solidFill>
                    <a:schemeClr val="tx2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сильные и слабые </a:t>
              </a:r>
              <a:r>
                <a:rPr lang="ru-RU" sz="2800" dirty="0">
                  <a:solidFill>
                    <a:schemeClr val="tx2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стороны, и помогает сфокусироваться на </a:t>
              </a:r>
              <a:r>
                <a:rPr lang="ru-RU" sz="2800" b="1" dirty="0">
                  <a:solidFill>
                    <a:schemeClr val="tx2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нужных зонах развития</a:t>
              </a:r>
              <a:r>
                <a:rPr lang="ru-RU" sz="2800" dirty="0">
                  <a:solidFill>
                    <a:schemeClr val="tx2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.</a:t>
              </a: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85"/>
                <a:buFont typeface="Arial" panose="020B0604020202020204" pitchFamily="34" charset="0"/>
                <a:buChar char="•"/>
              </a:pPr>
              <a:endParaRPr lang="ru-RU" sz="2800" i="0" u="none" strike="noStrike" cap="none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85"/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Метрики проекта и продукта позволяет оценить эффективность бизнеса, и </a:t>
              </a:r>
              <a:r>
                <a:rPr lang="ru-RU" sz="2800" b="1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коррелирует</a:t>
              </a:r>
              <a:r>
                <a:rPr lang="ru-RU" sz="2800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  <a:cs typeface="Calibri"/>
                  <a:sym typeface="Calibri"/>
                </a:rPr>
                <a:t> с вашей карьерной траекторией. </a:t>
              </a:r>
              <a:endParaRPr lang="ru-RU" sz="2800" i="0" u="none" strike="noStrike" cap="none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671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8287998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06191" y="5305425"/>
            <a:ext cx="6781809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0"/>
          <p:cNvSpPr/>
          <p:nvPr/>
        </p:nvSpPr>
        <p:spPr>
          <a:xfrm>
            <a:off x="627298" y="381585"/>
            <a:ext cx="17126130" cy="9523828"/>
          </a:xfrm>
          <a:prstGeom prst="roundRect">
            <a:avLst>
              <a:gd name="adj" fmla="val 3588"/>
            </a:avLst>
          </a:prstGeom>
          <a:solidFill>
            <a:schemeClr val="lt1"/>
          </a:solidFill>
          <a:ln>
            <a:noFill/>
          </a:ln>
          <a:effectLst>
            <a:outerShdw blurRad="381000" dist="127000" dir="2700000" algn="tl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0" name="Google Shape;330;p10"/>
          <p:cNvSpPr/>
          <p:nvPr/>
        </p:nvSpPr>
        <p:spPr>
          <a:xfrm>
            <a:off x="1470572" y="3150669"/>
            <a:ext cx="15077528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ru-RU" sz="3000" b="0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Внедрение и </a:t>
            </a:r>
            <a:r>
              <a:rPr lang="ru-RU" sz="30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соблюдение </a:t>
            </a:r>
            <a:r>
              <a:rPr lang="ru-RU" sz="3000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методик приемки задач сложный процесс, главное что бы был хоть какой-то процесс в команде.</a:t>
            </a:r>
            <a:r>
              <a:rPr lang="ru-RU" sz="30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endParaRPr lang="ru-RU" sz="3000" dirty="0">
              <a:solidFill>
                <a:srgbClr val="030303"/>
              </a:solidFill>
              <a:latin typeface="Inter"/>
              <a:ea typeface="Inter"/>
              <a:cs typeface="Calibri"/>
              <a:sym typeface="Inter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1470572" y="1417569"/>
            <a:ext cx="12230100" cy="116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 </a:t>
            </a:r>
            <a:r>
              <a:rPr lang="en-US" sz="6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ЗАКЛЮЧЕНИЕ</a:t>
            </a:r>
            <a:endParaRPr sz="6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10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70222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54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8287998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06191" y="5305425"/>
            <a:ext cx="6781809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0"/>
          <p:cNvSpPr/>
          <p:nvPr/>
        </p:nvSpPr>
        <p:spPr>
          <a:xfrm>
            <a:off x="627298" y="381585"/>
            <a:ext cx="17126130" cy="9523828"/>
          </a:xfrm>
          <a:prstGeom prst="roundRect">
            <a:avLst>
              <a:gd name="adj" fmla="val 3588"/>
            </a:avLst>
          </a:prstGeom>
          <a:solidFill>
            <a:schemeClr val="lt1"/>
          </a:solidFill>
          <a:ln>
            <a:noFill/>
          </a:ln>
          <a:effectLst>
            <a:outerShdw blurRad="381000" dist="127000" dir="2700000" algn="tl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0" name="Google Shape;330;p10"/>
          <p:cNvSpPr/>
          <p:nvPr/>
        </p:nvSpPr>
        <p:spPr>
          <a:xfrm>
            <a:off x="1470572" y="3150669"/>
            <a:ext cx="15077528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ru-RU" sz="3000" i="0" u="none" strike="noStrike" cap="none" dirty="0">
                <a:solidFill>
                  <a:schemeClr val="tx2"/>
                </a:solidFill>
                <a:latin typeface="Inter"/>
                <a:ea typeface="Inter"/>
                <a:cs typeface="Inter"/>
                <a:sym typeface="Inter"/>
              </a:rPr>
              <a:t>Внедрение и соблюдение методик приемки задач сложный процесс, главное что бы был хоть какой-то процесс в команде. 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 вновь, главное - результат для конечного пользователя, только для этого и нужны </a:t>
            </a:r>
            <a:r>
              <a:rPr lang="ru-RU" sz="3000" b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критерии понимания задач.</a:t>
            </a:r>
            <a:endParaRPr lang="ru-RU" sz="3000" b="1" i="0" u="none" strike="noStrike" cap="none" dirty="0">
              <a:solidFill>
                <a:srgbClr val="F4841E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endParaRPr lang="ru-RU" sz="3000" dirty="0">
              <a:solidFill>
                <a:srgbClr val="030303"/>
              </a:solidFill>
              <a:latin typeface="Inter"/>
              <a:ea typeface="Inter"/>
              <a:cs typeface="Calibri"/>
              <a:sym typeface="Inter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1470572" y="1417569"/>
            <a:ext cx="12230100" cy="116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 </a:t>
            </a:r>
            <a:r>
              <a:rPr lang="en-US" sz="6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ЗАКЛЮЧЕНИЕ</a:t>
            </a:r>
            <a:endParaRPr sz="6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10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70222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13497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8287998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06191" y="5305425"/>
            <a:ext cx="6781809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0"/>
          <p:cNvSpPr/>
          <p:nvPr/>
        </p:nvSpPr>
        <p:spPr>
          <a:xfrm>
            <a:off x="627298" y="381585"/>
            <a:ext cx="17126130" cy="9523828"/>
          </a:xfrm>
          <a:prstGeom prst="roundRect">
            <a:avLst>
              <a:gd name="adj" fmla="val 3588"/>
            </a:avLst>
          </a:prstGeom>
          <a:solidFill>
            <a:schemeClr val="lt1"/>
          </a:solidFill>
          <a:ln>
            <a:noFill/>
          </a:ln>
          <a:effectLst>
            <a:outerShdw blurRad="381000" dist="127000" dir="2700000" algn="tl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0" name="Google Shape;330;p10"/>
          <p:cNvSpPr/>
          <p:nvPr/>
        </p:nvSpPr>
        <p:spPr>
          <a:xfrm>
            <a:off x="1470572" y="3150669"/>
            <a:ext cx="15077528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ru-RU" sz="3000" i="0" u="none" strike="noStrike" cap="none" dirty="0">
                <a:solidFill>
                  <a:schemeClr val="tx2"/>
                </a:solidFill>
                <a:latin typeface="Inter"/>
                <a:ea typeface="Inter"/>
                <a:cs typeface="Inter"/>
                <a:sym typeface="Inter"/>
              </a:rPr>
              <a:t>Внедрение и соблюдение методик приемки задач сложный процесс, главное что бы был хоть какой-то процесс в команде. 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chemeClr val="tx2"/>
                </a:solidFill>
                <a:latin typeface="Inter"/>
                <a:ea typeface="Inter"/>
                <a:cs typeface="Inter"/>
                <a:sym typeface="Inter"/>
              </a:rPr>
              <a:t>И вновь, главное - результат для конечного пользователя, только для этого и нужны критерии понимания задач.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Обсуждение спринта важное мероприятие – это и возможность </a:t>
            </a:r>
            <a:r>
              <a:rPr lang="ru-RU" sz="3000" b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проявить себя</a:t>
            </a:r>
            <a:r>
              <a:rPr lang="ru-RU" sz="3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, и возможность понять что происходит </a:t>
            </a:r>
            <a:r>
              <a:rPr lang="ru-RU" sz="3000" b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команде и бизнесе</a:t>
            </a:r>
            <a:r>
              <a:rPr lang="ru-RU" sz="3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lang="ru-RU" sz="3000" i="0" u="none" strike="noStrike" cap="none" dirty="0">
              <a:solidFill>
                <a:srgbClr val="F4841E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endParaRPr lang="ru-RU" sz="3000" dirty="0">
              <a:solidFill>
                <a:srgbClr val="030303"/>
              </a:solidFill>
              <a:latin typeface="Inter"/>
              <a:ea typeface="Inter"/>
              <a:cs typeface="Calibri"/>
              <a:sym typeface="Inter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1470572" y="1417569"/>
            <a:ext cx="12230100" cy="116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 </a:t>
            </a:r>
            <a:r>
              <a:rPr lang="en-US" sz="6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ЗАКЛЮЧЕНИЕ</a:t>
            </a:r>
            <a:endParaRPr sz="6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10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70222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11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936000" y="972000"/>
            <a:ext cx="12230100" cy="116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ru-RU" sz="5600" b="1" dirty="0">
                <a:solidFill>
                  <a:srgbClr val="030303"/>
                </a:solidFill>
                <a:latin typeface="Inter"/>
                <a:ea typeface="Inter"/>
                <a:cs typeface="Calibri"/>
                <a:sym typeface="Inter"/>
              </a:rPr>
              <a:t>Во время спринта…</a:t>
            </a:r>
            <a:endParaRPr sz="5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072907-ED47-02C8-BA03-FCF6E8107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515" y="5788769"/>
            <a:ext cx="5282743" cy="3526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6F6307-4CE3-87D2-54A0-A6682D1295E7}"/>
              </a:ext>
            </a:extLst>
          </p:cNvPr>
          <p:cNvSpPr txBox="1"/>
          <p:nvPr/>
        </p:nvSpPr>
        <p:spPr>
          <a:xfrm>
            <a:off x="4427057" y="9466033"/>
            <a:ext cx="1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Вася</a:t>
            </a:r>
            <a:endParaRPr lang="en-US" sz="32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4F43F-6620-408F-311D-E7FEDC6A7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6228" y="1734044"/>
            <a:ext cx="5172571" cy="5172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FA188-2B03-665C-5EB8-ED1208E55672}"/>
              </a:ext>
            </a:extLst>
          </p:cNvPr>
          <p:cNvSpPr txBox="1"/>
          <p:nvPr/>
        </p:nvSpPr>
        <p:spPr>
          <a:xfrm>
            <a:off x="12733756" y="3153158"/>
            <a:ext cx="34975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Вася, привет!</a:t>
            </a:r>
          </a:p>
          <a:p>
            <a:pPr algn="ctr"/>
            <a:br>
              <a:rPr lang="ru-RU" sz="20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</a:br>
            <a:r>
              <a:rPr lang="ru-RU" sz="20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Ты перевел задачу в статус готово, но она еще не сделана!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D1BA6-B90A-C30B-1516-6E3C5DDAC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486" y="5021880"/>
            <a:ext cx="4656310" cy="4656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4BF4D1-03D4-2C6D-419C-CEEFF212B4BA}"/>
              </a:ext>
            </a:extLst>
          </p:cNvPr>
          <p:cNvSpPr txBox="1"/>
          <p:nvPr/>
        </p:nvSpPr>
        <p:spPr>
          <a:xfrm>
            <a:off x="9194376" y="8886448"/>
            <a:ext cx="2310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Аналитик</a:t>
            </a:r>
            <a:endParaRPr lang="en-US" sz="32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6348A0-78F4-B483-4277-B587E23D0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27255" y="2455829"/>
            <a:ext cx="3880519" cy="37289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33F0CA-AA2B-3602-4612-DC1886C3733C}"/>
              </a:ext>
            </a:extLst>
          </p:cNvPr>
          <p:cNvSpPr txBox="1"/>
          <p:nvPr/>
        </p:nvSpPr>
        <p:spPr>
          <a:xfrm>
            <a:off x="1407560" y="3614468"/>
            <a:ext cx="2519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Но я же сделал все как в описании…</a:t>
            </a:r>
          </a:p>
        </p:txBody>
      </p:sp>
    </p:spTree>
    <p:extLst>
      <p:ext uri="{BB962C8B-B14F-4D97-AF65-F5344CB8AC3E}">
        <p14:creationId xmlns:p14="http://schemas.microsoft.com/office/powerpoint/2010/main" val="19052719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8287998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06191" y="5305425"/>
            <a:ext cx="6781809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0"/>
          <p:cNvSpPr/>
          <p:nvPr/>
        </p:nvSpPr>
        <p:spPr>
          <a:xfrm>
            <a:off x="627298" y="381585"/>
            <a:ext cx="17126130" cy="9523828"/>
          </a:xfrm>
          <a:prstGeom prst="roundRect">
            <a:avLst>
              <a:gd name="adj" fmla="val 3588"/>
            </a:avLst>
          </a:prstGeom>
          <a:solidFill>
            <a:schemeClr val="lt1"/>
          </a:solidFill>
          <a:ln>
            <a:noFill/>
          </a:ln>
          <a:effectLst>
            <a:outerShdw blurRad="381000" dist="127000" dir="2700000" algn="tl" rotWithShape="0">
              <a:srgbClr val="7F7F7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0" name="Google Shape;330;p10"/>
          <p:cNvSpPr/>
          <p:nvPr/>
        </p:nvSpPr>
        <p:spPr>
          <a:xfrm>
            <a:off x="1470572" y="3150669"/>
            <a:ext cx="15077528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ru-RU" sz="3000" i="0" u="none" strike="noStrike" cap="none" dirty="0">
                <a:solidFill>
                  <a:schemeClr val="tx2"/>
                </a:solidFill>
                <a:latin typeface="Inter"/>
                <a:ea typeface="Inter"/>
                <a:cs typeface="Inter"/>
                <a:sym typeface="Inter"/>
              </a:rPr>
              <a:t>Внедрение и соблюдение методик приемки задач сложный процесс, главное что бы был хоть какой-то процесс в команде. 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chemeClr val="tx2"/>
                </a:solidFill>
                <a:latin typeface="Inter"/>
                <a:ea typeface="Inter"/>
                <a:cs typeface="Inter"/>
                <a:sym typeface="Inter"/>
              </a:rPr>
              <a:t>И вновь, главное - результат для конечного пользователя, только для этого и нужны критерии понимания задач.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chemeClr val="tx2"/>
                </a:solidFill>
                <a:latin typeface="Inter"/>
                <a:ea typeface="Inter"/>
                <a:cs typeface="Inter"/>
                <a:sym typeface="Inter"/>
              </a:rPr>
              <a:t>Обсуждение спринта важное мероприятие – это и возможность проявить себя, и возможность понять что происходит в команде и бизнесе.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ru-RU" sz="3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Следите за метриками командами и бизнеса – это хорошие индикаторы для понимания </a:t>
            </a:r>
            <a:r>
              <a:rPr lang="ru-RU" sz="3000" b="1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потенциальных карьерных возможностей</a:t>
            </a:r>
            <a:r>
              <a:rPr lang="ru-RU" sz="3000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lang="ru-RU" sz="3000" i="0" u="none" strike="noStrike" cap="none" dirty="0">
              <a:solidFill>
                <a:srgbClr val="F4841E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endParaRPr lang="ru-RU" sz="3000" dirty="0">
              <a:solidFill>
                <a:srgbClr val="030303"/>
              </a:solidFill>
              <a:latin typeface="Inter"/>
              <a:ea typeface="Inter"/>
              <a:cs typeface="Calibri"/>
              <a:sym typeface="Inter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1470572" y="1417569"/>
            <a:ext cx="12230100" cy="116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6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 </a:t>
            </a:r>
            <a:r>
              <a:rPr lang="en-US" sz="6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ЗАКЛЮЧЕНИЕ</a:t>
            </a:r>
            <a:endParaRPr sz="6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10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70222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99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936000" y="972000"/>
            <a:ext cx="12230100" cy="116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ru-RU" sz="5600" b="1" dirty="0">
                <a:solidFill>
                  <a:srgbClr val="030303"/>
                </a:solidFill>
                <a:latin typeface="Inter"/>
                <a:ea typeface="Inter"/>
                <a:cs typeface="Calibri"/>
                <a:sym typeface="Inter"/>
              </a:rPr>
              <a:t>Во время спринта…</a:t>
            </a:r>
            <a:endParaRPr sz="5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072907-ED47-02C8-BA03-FCF6E8107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515" y="5788769"/>
            <a:ext cx="5282743" cy="3526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6F6307-4CE3-87D2-54A0-A6682D1295E7}"/>
              </a:ext>
            </a:extLst>
          </p:cNvPr>
          <p:cNvSpPr txBox="1"/>
          <p:nvPr/>
        </p:nvSpPr>
        <p:spPr>
          <a:xfrm>
            <a:off x="4427057" y="9466033"/>
            <a:ext cx="1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Вася</a:t>
            </a:r>
            <a:endParaRPr lang="en-US" sz="32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4F43F-6620-408F-311D-E7FEDC6A7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6228" y="1734044"/>
            <a:ext cx="5172571" cy="5172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FA188-2B03-665C-5EB8-ED1208E55672}"/>
              </a:ext>
            </a:extLst>
          </p:cNvPr>
          <p:cNvSpPr txBox="1"/>
          <p:nvPr/>
        </p:nvSpPr>
        <p:spPr>
          <a:xfrm>
            <a:off x="12733756" y="3153158"/>
            <a:ext cx="34975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Вася, привет!</a:t>
            </a:r>
          </a:p>
          <a:p>
            <a:pPr algn="ctr"/>
            <a:br>
              <a:rPr lang="ru-RU" sz="20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</a:br>
            <a:r>
              <a:rPr lang="ru-RU" sz="20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Ты перевел задачу в статус готово, но она еще не сделана!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D1BA6-B90A-C30B-1516-6E3C5DDAC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486" y="5021880"/>
            <a:ext cx="4656310" cy="4656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4BF4D1-03D4-2C6D-419C-CEEFF212B4BA}"/>
              </a:ext>
            </a:extLst>
          </p:cNvPr>
          <p:cNvSpPr txBox="1"/>
          <p:nvPr/>
        </p:nvSpPr>
        <p:spPr>
          <a:xfrm>
            <a:off x="9194376" y="8886448"/>
            <a:ext cx="2310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Аналитик</a:t>
            </a:r>
            <a:endParaRPr lang="en-US" sz="32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6348A0-78F4-B483-4277-B587E23D0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27255" y="2455829"/>
            <a:ext cx="3880519" cy="37289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33F0CA-AA2B-3602-4612-DC1886C3733C}"/>
              </a:ext>
            </a:extLst>
          </p:cNvPr>
          <p:cNvSpPr txBox="1"/>
          <p:nvPr/>
        </p:nvSpPr>
        <p:spPr>
          <a:xfrm>
            <a:off x="1407560" y="3614468"/>
            <a:ext cx="2519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Но я же сделал все как в описании…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9A7B1-7770-DAD6-3104-13B26BF13BCF}"/>
              </a:ext>
            </a:extLst>
          </p:cNvPr>
          <p:cNvSpPr txBox="1"/>
          <p:nvPr/>
        </p:nvSpPr>
        <p:spPr>
          <a:xfrm>
            <a:off x="6234257" y="3384136"/>
            <a:ext cx="2111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4841E"/>
                </a:solidFill>
                <a:latin typeface="Inter" panose="020B0604020202020204" charset="0"/>
                <a:ea typeface="Inter" panose="020B0604020202020204" charset="0"/>
              </a:rPr>
              <a:t>Вопрос:</a:t>
            </a:r>
            <a:endParaRPr lang="en-US" sz="3200" b="1" dirty="0">
              <a:solidFill>
                <a:srgbClr val="F4841E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BFD6F-482D-D75B-681A-ADE55304A70A}"/>
              </a:ext>
            </a:extLst>
          </p:cNvPr>
          <p:cNvSpPr txBox="1"/>
          <p:nvPr/>
        </p:nvSpPr>
        <p:spPr>
          <a:xfrm>
            <a:off x="6234257" y="3957742"/>
            <a:ext cx="354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Кто не прав?</a:t>
            </a:r>
            <a:endParaRPr lang="en-US" sz="32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9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936000" y="972000"/>
            <a:ext cx="12230100" cy="116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ru-RU" sz="5600" b="1" dirty="0">
                <a:solidFill>
                  <a:srgbClr val="030303"/>
                </a:solidFill>
                <a:latin typeface="Inter"/>
                <a:ea typeface="Inter"/>
                <a:cs typeface="Calibri"/>
                <a:sym typeface="Inter"/>
              </a:rPr>
              <a:t>Разберем задачу</a:t>
            </a:r>
            <a:endParaRPr sz="5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072907-ED47-02C8-BA03-FCF6E8107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00" y="3816682"/>
            <a:ext cx="4506246" cy="3007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6F6307-4CE3-87D2-54A0-A6682D1295E7}"/>
              </a:ext>
            </a:extLst>
          </p:cNvPr>
          <p:cNvSpPr txBox="1"/>
          <p:nvPr/>
        </p:nvSpPr>
        <p:spPr>
          <a:xfrm>
            <a:off x="2285523" y="7097644"/>
            <a:ext cx="1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Вася</a:t>
            </a:r>
            <a:endParaRPr lang="en-US" sz="32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Google Shape;291;p6">
            <a:extLst>
              <a:ext uri="{FF2B5EF4-FFF2-40B4-BE49-F238E27FC236}">
                <a16:creationId xmlns:a16="http://schemas.microsoft.com/office/drawing/2014/main" id="{98F23E54-9A0C-7AB6-E3C4-CA6A2B388227}"/>
              </a:ext>
            </a:extLst>
          </p:cNvPr>
          <p:cNvSpPr/>
          <p:nvPr/>
        </p:nvSpPr>
        <p:spPr>
          <a:xfrm>
            <a:off x="7358743" y="2416630"/>
            <a:ext cx="9133114" cy="239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5"/>
            </a:pPr>
            <a:r>
              <a:rPr lang="ru-RU" sz="3200" b="1" dirty="0">
                <a:solidFill>
                  <a:srgbClr val="F37420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Inter"/>
              </a:rPr>
              <a:t>Бриф по задаче: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5"/>
            </a:pPr>
            <a:endParaRPr lang="ru-RU" sz="2400" b="1" i="0" u="none" strike="noStrike" cap="none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5"/>
            </a:pPr>
            <a:r>
              <a:rPr lang="ru-RU" sz="2400" b="1" i="0" u="none" strike="noStrike" cap="none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rPr>
              <a:t>“Как пользователь приложения, я хочу видеть товары (майки с мемами котов) на ленте маркетплейса и я хочу иметь большую красную кнопку «Добавить в корзину», чтобы после заказать майку которая мне понравилась.”</a:t>
            </a:r>
          </a:p>
        </p:txBody>
      </p:sp>
    </p:spTree>
    <p:extLst>
      <p:ext uri="{BB962C8B-B14F-4D97-AF65-F5344CB8AC3E}">
        <p14:creationId xmlns:p14="http://schemas.microsoft.com/office/powerpoint/2010/main" val="320390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936000" y="972000"/>
            <a:ext cx="12230100" cy="116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ru-RU" sz="5600" b="1" dirty="0">
                <a:solidFill>
                  <a:srgbClr val="030303"/>
                </a:solidFill>
                <a:latin typeface="Inter"/>
                <a:ea typeface="Inter"/>
                <a:cs typeface="Calibri"/>
                <a:sym typeface="Inter"/>
              </a:rPr>
              <a:t>Разберем задачу</a:t>
            </a:r>
            <a:endParaRPr sz="5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072907-ED47-02C8-BA03-FCF6E8107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00" y="3816682"/>
            <a:ext cx="4506246" cy="3007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6F6307-4CE3-87D2-54A0-A6682D1295E7}"/>
              </a:ext>
            </a:extLst>
          </p:cNvPr>
          <p:cNvSpPr txBox="1"/>
          <p:nvPr/>
        </p:nvSpPr>
        <p:spPr>
          <a:xfrm>
            <a:off x="2285523" y="7097644"/>
            <a:ext cx="1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Вася</a:t>
            </a:r>
            <a:endParaRPr lang="en-US" sz="3200" b="1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Google Shape;291;p6">
            <a:extLst>
              <a:ext uri="{FF2B5EF4-FFF2-40B4-BE49-F238E27FC236}">
                <a16:creationId xmlns:a16="http://schemas.microsoft.com/office/drawing/2014/main" id="{98F23E54-9A0C-7AB6-E3C4-CA6A2B388227}"/>
              </a:ext>
            </a:extLst>
          </p:cNvPr>
          <p:cNvSpPr/>
          <p:nvPr/>
        </p:nvSpPr>
        <p:spPr>
          <a:xfrm>
            <a:off x="7358743" y="2416630"/>
            <a:ext cx="9133114" cy="239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5"/>
            </a:pPr>
            <a:r>
              <a:rPr lang="ru-RU" sz="3200" b="1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Inter"/>
              </a:rPr>
              <a:t>Бриф по задаче: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5"/>
            </a:pPr>
            <a:endParaRPr lang="ru-RU" sz="2400" b="1" i="0" u="none" strike="noStrike" cap="none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5"/>
            </a:pPr>
            <a:r>
              <a:rPr lang="ru-RU" sz="2400" b="1" i="0" u="none" strike="noStrike" cap="none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rPr>
              <a:t>“Как пользователь приложения, я хочу видеть товары (майки с мемами котов) на ленте маркетплейса и я хочу иметь большую красную кнопку «Добавить в корзину», чтобы после заказать майку которая мне понравилась.”</a:t>
            </a:r>
          </a:p>
        </p:txBody>
      </p:sp>
      <p:sp>
        <p:nvSpPr>
          <p:cNvPr id="2" name="Google Shape;291;p6">
            <a:extLst>
              <a:ext uri="{FF2B5EF4-FFF2-40B4-BE49-F238E27FC236}">
                <a16:creationId xmlns:a16="http://schemas.microsoft.com/office/drawing/2014/main" id="{55257BE4-3F15-53EA-66C4-5BEFE30E4AB9}"/>
              </a:ext>
            </a:extLst>
          </p:cNvPr>
          <p:cNvSpPr/>
          <p:nvPr/>
        </p:nvSpPr>
        <p:spPr>
          <a:xfrm>
            <a:off x="7358743" y="5320640"/>
            <a:ext cx="9133114" cy="436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5"/>
            </a:pPr>
            <a:r>
              <a:rPr lang="ru-RU" sz="3200" b="1" dirty="0">
                <a:solidFill>
                  <a:srgbClr val="F37420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Inter"/>
              </a:rPr>
              <a:t>Однако…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5"/>
            </a:pPr>
            <a:endParaRPr lang="ru-RU" sz="2400" b="1" i="0" u="none" strike="noStrike" cap="none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5"/>
              <a:buFont typeface="Arial" panose="020B0604020202020204" pitchFamily="34" charset="0"/>
              <a:buChar char="•"/>
            </a:pPr>
            <a:r>
              <a:rPr lang="ru-RU" sz="2400" i="0" u="none" strike="noStrike" cap="none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rPr>
              <a:t>А был ли сценарий у задачи?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rPr>
              <a:t> Он реализован?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5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rPr>
              <a:t>А задача получила оценку по времени/</a:t>
            </a:r>
            <a:r>
              <a:rPr lang="ru-RU" sz="24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rPr>
              <a:t>стори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rPr>
              <a:t> поинтам?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5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rPr>
              <a:t>Знаем ли мы её приоритет?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5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rPr>
              <a:t>А задачу уже протестировали? Успешно?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5"/>
              <a:buFont typeface="Arial" panose="020B0604020202020204" pitchFamily="34" charset="0"/>
              <a:buChar char="•"/>
            </a:pPr>
            <a:r>
              <a:rPr lang="ru-RU" sz="2400" i="0" u="none" strike="noStrike" cap="none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rPr>
              <a:t>А юнит тесты писали?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5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rPr>
              <a:t>А документацию на задачу?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5"/>
              <a:buFont typeface="Arial" panose="020B0604020202020204" pitchFamily="34" charset="0"/>
              <a:buChar char="•"/>
            </a:pPr>
            <a:r>
              <a:rPr lang="ru-RU" sz="2400" i="0" u="none" strike="noStrike" cap="none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rPr>
              <a:t>А </a:t>
            </a:r>
            <a:r>
              <a:rPr lang="ru-RU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Calibri"/>
                <a:sym typeface="Calibri"/>
              </a:rPr>
              <a:t>конечные пользователи использовали функционал? Были ли отзывы?</a:t>
            </a:r>
          </a:p>
        </p:txBody>
      </p:sp>
    </p:spTree>
    <p:extLst>
      <p:ext uri="{BB962C8B-B14F-4D97-AF65-F5344CB8AC3E}">
        <p14:creationId xmlns:p14="http://schemas.microsoft.com/office/powerpoint/2010/main" val="38258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6191" y="5305425"/>
            <a:ext cx="6781809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1429156" y="1394756"/>
            <a:ext cx="13491411" cy="7604865"/>
          </a:xfrm>
          <a:prstGeom prst="roundRect">
            <a:avLst>
              <a:gd name="adj" fmla="val 3588"/>
            </a:avLst>
          </a:prstGeom>
          <a:solidFill>
            <a:srgbClr val="FFFFFF"/>
          </a:solidFill>
          <a:ln>
            <a:noFill/>
          </a:ln>
          <a:effectLst>
            <a:outerShdw blurRad="723900" dist="38100" dir="2700000" algn="tl" rotWithShape="0">
              <a:srgbClr val="000000">
                <a:alpha val="1568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2600249" y="2814375"/>
            <a:ext cx="11099709" cy="12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r>
              <a:rPr lang="en-US" sz="56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Definition of Ready (</a:t>
            </a:r>
            <a:r>
              <a:rPr lang="en-US" sz="5600" b="1" i="0" u="none" strike="noStrike" cap="none" dirty="0" err="1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DoR</a:t>
            </a:r>
            <a:r>
              <a:rPr lang="en-US" sz="5600" b="1" i="0" u="none" strike="noStrike" cap="none" dirty="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) -</a:t>
            </a:r>
            <a:endParaRPr sz="5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2246051" y="3083236"/>
            <a:ext cx="11951212" cy="12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25"/>
              <a:buFont typeface="Arial"/>
              <a:buNone/>
            </a:pPr>
            <a:endParaRPr sz="30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2600249" y="3911219"/>
            <a:ext cx="11783408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критерий готовности задачи к тому, чтобы взять ее в работу (добавить в </a:t>
            </a:r>
            <a:r>
              <a:rPr lang="ru-RU" sz="2800" b="0" i="0" u="none" strike="noStrike" cap="none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бэклог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Как правило, </a:t>
            </a:r>
            <a:r>
              <a:rPr lang="ru-RU" sz="2800" b="0" i="0" u="none" strike="noStrike" cap="none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Definition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-RU" sz="2800" b="0" i="0" u="none" strike="noStrike" cap="none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of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-RU" sz="2800" b="0" i="0" u="none" strike="noStrike" cap="none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Ready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ru-RU" sz="2800" b="1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будет одинаковым 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для всех задач в проекте. </a:t>
            </a:r>
          </a:p>
        </p:txBody>
      </p:sp>
      <p:grpSp>
        <p:nvGrpSpPr>
          <p:cNvPr id="175" name="Google Shape;175;p22"/>
          <p:cNvGrpSpPr/>
          <p:nvPr/>
        </p:nvGrpSpPr>
        <p:grpSpPr>
          <a:xfrm>
            <a:off x="6801930" y="1083225"/>
            <a:ext cx="2916120" cy="579298"/>
            <a:chOff x="6556450" y="1100561"/>
            <a:chExt cx="2916120" cy="579298"/>
          </a:xfrm>
        </p:grpSpPr>
        <p:sp>
          <p:nvSpPr>
            <p:cNvPr id="176" name="Google Shape;176;p22"/>
            <p:cNvSpPr/>
            <p:nvPr/>
          </p:nvSpPr>
          <p:spPr>
            <a:xfrm>
              <a:off x="6556450" y="1156485"/>
              <a:ext cx="2839453" cy="52337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6633070" y="1100561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ПОЛЕЗНО ЗНАТЬ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2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1065" y="930994"/>
            <a:ext cx="2276477" cy="9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7758" y="656369"/>
            <a:ext cx="1257300" cy="124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682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2306</Words>
  <Application>Microsoft Office PowerPoint</Application>
  <PresentationFormat>Custom</PresentationFormat>
  <Paragraphs>388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Inter</vt:lpstr>
      <vt:lpstr>Calibri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PptxGenJS</dc:creator>
  <cp:lastModifiedBy>Sergey Begishev</cp:lastModifiedBy>
  <cp:revision>65</cp:revision>
  <dcterms:created xsi:type="dcterms:W3CDTF">2022-11-15T10:50:05Z</dcterms:created>
  <dcterms:modified xsi:type="dcterms:W3CDTF">2023-01-30T21:02:50Z</dcterms:modified>
</cp:coreProperties>
</file>