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7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22.01.2018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86034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22.01.2018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511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22.01.2018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906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22.01.2018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670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22.01.2018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501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22.01.2018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73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22.01.2018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15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22.01.2018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944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22.01.2018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168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22.01.2018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5047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22.01.2018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657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670B6-17E9-42AF-9D91-86B995B7E615}" type="datetimeFigureOut">
              <a:rPr lang="uk-UA" smtClean="0"/>
              <a:t>22.01.2018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C1CFF-67AF-42A8-B8F4-7D361F4CD1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099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Глушко Михаил Владимирович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Максим Верес</a:t>
            </a:r>
          </a:p>
          <a:p>
            <a:pPr algn="r"/>
            <a:r>
              <a:rPr lang="ru-RU" dirty="0" smtClean="0"/>
              <a:t>Александр Галкин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05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r>
              <a:rPr lang="en-US" dirty="0" smtClean="0"/>
              <a:t>3/3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model/entity</a:t>
            </a:r>
            <a:r>
              <a:rPr lang="en-US" dirty="0" smtClean="0"/>
              <a:t> - </a:t>
            </a:r>
            <a:r>
              <a:rPr lang="ru-RU" dirty="0" smtClean="0"/>
              <a:t>хранение</a:t>
            </a:r>
            <a:r>
              <a:rPr lang="uk-UA" dirty="0" smtClean="0"/>
              <a:t> </a:t>
            </a:r>
            <a:r>
              <a:rPr lang="ru-RU" dirty="0" smtClean="0"/>
              <a:t>информации</a:t>
            </a:r>
            <a:r>
              <a:rPr lang="uk-UA" dirty="0" smtClean="0"/>
              <a:t> о</a:t>
            </a:r>
            <a:r>
              <a:rPr lang="en-US" dirty="0" smtClean="0"/>
              <a:t> </a:t>
            </a:r>
            <a:r>
              <a:rPr lang="ru-RU" dirty="0" smtClean="0"/>
              <a:t>сущностях</a:t>
            </a:r>
            <a:r>
              <a:rPr lang="uk-UA" dirty="0" smtClean="0"/>
              <a:t> </a:t>
            </a:r>
            <a:r>
              <a:rPr lang="ru-RU" dirty="0" smtClean="0"/>
              <a:t>предметной</a:t>
            </a:r>
            <a:r>
              <a:rPr lang="uk-UA" dirty="0" smtClean="0"/>
              <a:t> </a:t>
            </a:r>
            <a:r>
              <a:rPr lang="ru-RU" dirty="0" smtClean="0"/>
              <a:t>области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model/</a:t>
            </a:r>
            <a:r>
              <a:rPr lang="en-US" dirty="0" err="1" smtClean="0">
                <a:solidFill>
                  <a:srgbClr val="FF0000"/>
                </a:solidFill>
              </a:rPr>
              <a:t>dao</a:t>
            </a:r>
            <a:r>
              <a:rPr lang="en-US" dirty="0" smtClean="0"/>
              <a:t> – </a:t>
            </a:r>
            <a:r>
              <a:rPr lang="ru-RU" dirty="0" smtClean="0"/>
              <a:t>работа</a:t>
            </a:r>
            <a:r>
              <a:rPr lang="uk-UA" dirty="0" smtClean="0"/>
              <a:t> с БД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ervices</a:t>
            </a:r>
            <a:r>
              <a:rPr lang="en-US" dirty="0" smtClean="0"/>
              <a:t> – </a:t>
            </a:r>
            <a:r>
              <a:rPr lang="ru-RU" dirty="0" smtClean="0"/>
              <a:t>бизнес-логика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servlets</a:t>
            </a:r>
            <a:r>
              <a:rPr lang="en-US" dirty="0" smtClean="0"/>
              <a:t> – </a:t>
            </a:r>
            <a:r>
              <a:rPr lang="ru-RU" dirty="0" smtClean="0"/>
              <a:t>прием</a:t>
            </a:r>
            <a:r>
              <a:rPr lang="uk-UA" dirty="0" smtClean="0"/>
              <a:t> </a:t>
            </a:r>
            <a:r>
              <a:rPr lang="ru-RU" dirty="0" smtClean="0"/>
              <a:t>запросов</a:t>
            </a:r>
            <a:r>
              <a:rPr lang="uk-UA" dirty="0" smtClean="0"/>
              <a:t> и </a:t>
            </a:r>
            <a:r>
              <a:rPr lang="ru-RU" dirty="0" smtClean="0"/>
              <a:t>вызов</a:t>
            </a:r>
            <a:r>
              <a:rPr lang="uk-UA" dirty="0" smtClean="0"/>
              <a:t> </a:t>
            </a:r>
            <a:r>
              <a:rPr lang="ru-RU" dirty="0" smtClean="0"/>
              <a:t>команд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commands</a:t>
            </a:r>
            <a:r>
              <a:rPr lang="en-US" dirty="0" smtClean="0"/>
              <a:t> – </a:t>
            </a:r>
            <a:r>
              <a:rPr lang="ru-RU" dirty="0" smtClean="0"/>
              <a:t>обработка</a:t>
            </a:r>
            <a:r>
              <a:rPr lang="uk-UA" dirty="0" smtClean="0"/>
              <a:t> </a:t>
            </a:r>
            <a:r>
              <a:rPr lang="ru-RU" dirty="0" smtClean="0"/>
              <a:t>поступивших</a:t>
            </a:r>
            <a:r>
              <a:rPr lang="uk-UA" dirty="0" smtClean="0"/>
              <a:t> </a:t>
            </a:r>
            <a:r>
              <a:rPr lang="ru-RU" dirty="0" smtClean="0"/>
              <a:t>запросов</a:t>
            </a:r>
          </a:p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webapp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 </a:t>
            </a:r>
            <a:r>
              <a:rPr lang="ru-RU" dirty="0" smtClean="0"/>
              <a:t>взаимодействие с пользователем</a:t>
            </a:r>
          </a:p>
          <a:p>
            <a:pPr algn="just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55393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Развертывание 1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uk-UA" dirty="0" smtClean="0"/>
              <a:t>Установить </a:t>
            </a:r>
            <a:r>
              <a:rPr lang="en-US" dirty="0" smtClean="0"/>
              <a:t>Apache Tomcat</a:t>
            </a:r>
          </a:p>
          <a:p>
            <a:r>
              <a:rPr lang="en-US" dirty="0" smtClean="0"/>
              <a:t>2. </a:t>
            </a:r>
            <a:r>
              <a:rPr lang="ru-RU" dirty="0" smtClean="0"/>
              <a:t>Установить базу данных </a:t>
            </a:r>
            <a:r>
              <a:rPr lang="en-US" dirty="0" smtClean="0"/>
              <a:t>MySQL</a:t>
            </a:r>
            <a:endParaRPr lang="uk-UA" dirty="0" smtClean="0"/>
          </a:p>
          <a:p>
            <a:r>
              <a:rPr lang="en-US" dirty="0" smtClean="0"/>
              <a:t>3</a:t>
            </a:r>
            <a:r>
              <a:rPr lang="ru-RU" dirty="0" smtClean="0"/>
              <a:t>. Создать</a:t>
            </a:r>
            <a:r>
              <a:rPr lang="uk-UA" dirty="0" smtClean="0"/>
              <a:t> </a:t>
            </a:r>
            <a:r>
              <a:rPr lang="ru-RU" dirty="0" smtClean="0"/>
              <a:t>схему </a:t>
            </a:r>
            <a:r>
              <a:rPr lang="en-US" dirty="0" err="1" smtClean="0"/>
              <a:t>repair_agency</a:t>
            </a:r>
            <a:endParaRPr lang="en-US" dirty="0" smtClean="0"/>
          </a:p>
          <a:p>
            <a:r>
              <a:rPr lang="en-US" dirty="0" smtClean="0"/>
              <a:t>4. </a:t>
            </a:r>
            <a:r>
              <a:rPr lang="ru-RU" dirty="0" smtClean="0"/>
              <a:t>Создать</a:t>
            </a:r>
            <a:r>
              <a:rPr lang="uk-UA" dirty="0" smtClean="0"/>
              <a:t> </a:t>
            </a:r>
            <a:r>
              <a:rPr lang="ru-RU" dirty="0" smtClean="0"/>
              <a:t>таблицы </a:t>
            </a:r>
            <a:r>
              <a:rPr lang="en-US" dirty="0" smtClean="0"/>
              <a:t>resources\scripts\</a:t>
            </a:r>
            <a:r>
              <a:rPr lang="en-US" dirty="0" err="1" smtClean="0"/>
              <a:t>repair_agency_create_tables.sql</a:t>
            </a:r>
            <a:endParaRPr lang="ru-RU" dirty="0" smtClean="0"/>
          </a:p>
          <a:p>
            <a:pPr algn="just"/>
            <a:r>
              <a:rPr lang="ru-RU" dirty="0" smtClean="0"/>
              <a:t>4. Настроить параметры соединения в файле </a:t>
            </a:r>
            <a:r>
              <a:rPr lang="en-US" dirty="0" err="1"/>
              <a:t>webapp</a:t>
            </a:r>
            <a:r>
              <a:rPr lang="en-US" dirty="0"/>
              <a:t>\META-INF\context.xml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8149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Развертывание 2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/>
              <a:t>5</a:t>
            </a:r>
            <a:r>
              <a:rPr lang="en-US" dirty="0" smtClean="0"/>
              <a:t>. </a:t>
            </a:r>
            <a:r>
              <a:rPr lang="uk-UA" dirty="0" smtClean="0"/>
              <a:t>При </a:t>
            </a:r>
            <a:r>
              <a:rPr lang="ru-RU" dirty="0" smtClean="0"/>
              <a:t>необходимости</a:t>
            </a:r>
            <a:r>
              <a:rPr lang="uk-UA" dirty="0" smtClean="0"/>
              <a:t> внести</a:t>
            </a:r>
            <a:r>
              <a:rPr lang="ru-RU" dirty="0" smtClean="0"/>
              <a:t> изменения в </a:t>
            </a:r>
            <a:r>
              <a:rPr lang="en-US" dirty="0" smtClean="0"/>
              <a:t>pom.xml </a:t>
            </a:r>
            <a:r>
              <a:rPr lang="ru-RU" dirty="0" smtClean="0"/>
              <a:t>секцию</a:t>
            </a:r>
            <a:r>
              <a:rPr lang="en-US" dirty="0" smtClean="0"/>
              <a:t> build-plugins-plugin-configuration </a:t>
            </a:r>
            <a:r>
              <a:rPr lang="ru-RU" dirty="0" smtClean="0"/>
              <a:t>в части настроек доступа а серверу</a:t>
            </a:r>
          </a:p>
          <a:p>
            <a:pPr algn="just"/>
            <a:r>
              <a:rPr lang="ru-RU" dirty="0" smtClean="0"/>
              <a:t>6. С консоли выполнить </a:t>
            </a:r>
            <a:r>
              <a:rPr lang="en-US" dirty="0" err="1" smtClean="0"/>
              <a:t>mvn</a:t>
            </a:r>
            <a:r>
              <a:rPr lang="en-US" dirty="0"/>
              <a:t> -</a:t>
            </a:r>
            <a:r>
              <a:rPr lang="en-US" dirty="0" err="1"/>
              <a:t>Pprod</a:t>
            </a:r>
            <a:r>
              <a:rPr lang="en-US" dirty="0"/>
              <a:t> </a:t>
            </a:r>
            <a:r>
              <a:rPr lang="en-US" dirty="0" smtClean="0"/>
              <a:t>tomcat7:deploy</a:t>
            </a:r>
          </a:p>
          <a:p>
            <a:r>
              <a:rPr lang="ru-RU" dirty="0" smtClean="0"/>
              <a:t>7.</a:t>
            </a:r>
            <a:r>
              <a:rPr lang="en-US" dirty="0" smtClean="0"/>
              <a:t> </a:t>
            </a:r>
            <a:r>
              <a:rPr lang="ru-RU" dirty="0" smtClean="0"/>
              <a:t>В браузере набрать </a:t>
            </a:r>
            <a:r>
              <a:rPr lang="en-US" dirty="0" smtClean="0"/>
              <a:t>http://localhost:8080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72474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Тестовые пользователи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admin </a:t>
            </a:r>
            <a:r>
              <a:rPr lang="en-US" dirty="0" err="1" smtClean="0"/>
              <a:t>P@ssw</a:t>
            </a:r>
            <a:r>
              <a:rPr lang="uk-UA" dirty="0" smtClean="0"/>
              <a:t>0</a:t>
            </a:r>
            <a:r>
              <a:rPr lang="en-US" dirty="0" err="1" smtClean="0"/>
              <a:t>rd</a:t>
            </a:r>
            <a:r>
              <a:rPr lang="en-US" dirty="0" smtClean="0"/>
              <a:t> - </a:t>
            </a:r>
            <a:r>
              <a:rPr lang="ru-RU" dirty="0" smtClean="0"/>
              <a:t>Администратор</a:t>
            </a:r>
          </a:p>
          <a:p>
            <a:pPr algn="just"/>
            <a:r>
              <a:rPr lang="en-US" dirty="0" smtClean="0"/>
              <a:t>manager P@ssw0rd - </a:t>
            </a:r>
            <a:r>
              <a:rPr lang="uk-UA" dirty="0" smtClean="0"/>
              <a:t>менеджер</a:t>
            </a:r>
            <a:endParaRPr lang="en-US" dirty="0" smtClean="0"/>
          </a:p>
          <a:p>
            <a:pPr algn="just"/>
            <a:r>
              <a:rPr lang="en-US" dirty="0" smtClean="0"/>
              <a:t>master P@ssw0rd -</a:t>
            </a:r>
            <a:r>
              <a:rPr lang="uk-UA" dirty="0" smtClean="0"/>
              <a:t> </a:t>
            </a:r>
            <a:r>
              <a:rPr lang="ru-RU" dirty="0" smtClean="0"/>
              <a:t>мастер</a:t>
            </a:r>
          </a:p>
          <a:p>
            <a:pPr algn="just"/>
            <a:r>
              <a:rPr lang="en-US" dirty="0" smtClean="0"/>
              <a:t>customer P@ssw0rd - </a:t>
            </a:r>
            <a:r>
              <a:rPr lang="ru-RU" dirty="0" smtClean="0"/>
              <a:t>клиент</a:t>
            </a:r>
          </a:p>
        </p:txBody>
      </p:sp>
    </p:spTree>
    <p:extLst>
      <p:ext uri="{BB962C8B-B14F-4D97-AF65-F5344CB8AC3E}">
        <p14:creationId xmlns:p14="http://schemas.microsoft.com/office/powerpoint/2010/main" val="3544108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Технологии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JSP + JSTL</a:t>
            </a:r>
          </a:p>
          <a:p>
            <a:r>
              <a:rPr lang="en-US" sz="2800" dirty="0" smtClean="0"/>
              <a:t>Servlets</a:t>
            </a:r>
          </a:p>
          <a:p>
            <a:r>
              <a:rPr lang="en-US" sz="2800" dirty="0" smtClean="0"/>
              <a:t>JDBC</a:t>
            </a:r>
            <a:r>
              <a:rPr lang="ru-RU" sz="2800" dirty="0" smtClean="0"/>
              <a:t>, </a:t>
            </a:r>
            <a:r>
              <a:rPr lang="en-US" sz="2800" dirty="0" err="1" smtClean="0"/>
              <a:t>mysql</a:t>
            </a:r>
            <a:r>
              <a:rPr lang="en-US" sz="2800" dirty="0" smtClean="0"/>
              <a:t>, h2</a:t>
            </a:r>
          </a:p>
          <a:p>
            <a:r>
              <a:rPr lang="en-US" sz="2800" dirty="0" smtClean="0"/>
              <a:t>Log4J</a:t>
            </a:r>
          </a:p>
          <a:p>
            <a:r>
              <a:rPr lang="en-US" sz="2800" dirty="0" smtClean="0"/>
              <a:t>JUnit, </a:t>
            </a:r>
            <a:r>
              <a:rPr lang="en-US" sz="2800" dirty="0" err="1" smtClean="0"/>
              <a:t>Mockito</a:t>
            </a:r>
            <a:endParaRPr lang="en-US" sz="2800" dirty="0" smtClean="0"/>
          </a:p>
          <a:p>
            <a:r>
              <a:rPr lang="en-US" sz="2800" dirty="0" smtClean="0"/>
              <a:t>Mail</a:t>
            </a:r>
          </a:p>
          <a:p>
            <a:r>
              <a:rPr lang="en-US" sz="2800" dirty="0" smtClean="0"/>
              <a:t>Apache commons </a:t>
            </a:r>
            <a:r>
              <a:rPr lang="en-US" sz="2800" dirty="0" err="1" smtClean="0"/>
              <a:t>dbcp</a:t>
            </a:r>
            <a:r>
              <a:rPr lang="en-US" sz="2800" dirty="0" smtClean="0"/>
              <a:t>, </a:t>
            </a:r>
            <a:r>
              <a:rPr lang="ru-RU" sz="2800" dirty="0" smtClean="0"/>
              <a:t> </a:t>
            </a:r>
            <a:r>
              <a:rPr lang="en-US" sz="2800" dirty="0" smtClean="0"/>
              <a:t>codec</a:t>
            </a:r>
          </a:p>
          <a:p>
            <a:r>
              <a:rPr lang="ru-RU" sz="2800" dirty="0" smtClean="0"/>
              <a:t>Собственные исключения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34940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PROJECT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	Система </a:t>
            </a:r>
            <a:r>
              <a:rPr lang="ru-RU" b="1" dirty="0"/>
              <a:t>Ремонтное</a:t>
            </a:r>
            <a:r>
              <a:rPr lang="ru-RU" dirty="0"/>
              <a:t> </a:t>
            </a:r>
            <a:r>
              <a:rPr lang="ru-RU" b="1" dirty="0" smtClean="0"/>
              <a:t>Агентство</a:t>
            </a:r>
            <a:r>
              <a:rPr lang="ru-RU" dirty="0" smtClean="0"/>
              <a:t>. </a:t>
            </a:r>
            <a:r>
              <a:rPr lang="ru-RU" b="1" dirty="0"/>
              <a:t>Пользователь</a:t>
            </a:r>
            <a:r>
              <a:rPr lang="ru-RU" dirty="0"/>
              <a:t> может создать заявку на ремонт изделия. </a:t>
            </a:r>
            <a:r>
              <a:rPr lang="ru-RU" b="1" dirty="0"/>
              <a:t>Менеджер</a:t>
            </a:r>
            <a:r>
              <a:rPr lang="ru-RU" dirty="0"/>
              <a:t> может принять заявку указав цену, либо отклонить заявку, указав причину. </a:t>
            </a:r>
            <a:r>
              <a:rPr lang="ru-RU" b="1" dirty="0"/>
              <a:t>Мастер</a:t>
            </a:r>
            <a:r>
              <a:rPr lang="ru-RU" dirty="0"/>
              <a:t> может выполнить принятую </a:t>
            </a:r>
            <a:r>
              <a:rPr lang="ru-RU" b="1" dirty="0"/>
              <a:t>Менеджером</a:t>
            </a:r>
            <a:r>
              <a:rPr lang="ru-RU" dirty="0"/>
              <a:t> заявку. </a:t>
            </a:r>
            <a:r>
              <a:rPr lang="ru-RU" b="1" dirty="0"/>
              <a:t>Пользователь</a:t>
            </a:r>
            <a:r>
              <a:rPr lang="ru-RU" dirty="0"/>
              <a:t> может оставить </a:t>
            </a:r>
            <a:r>
              <a:rPr lang="ru-RU" b="1" dirty="0"/>
              <a:t>Отзыв</a:t>
            </a:r>
            <a:r>
              <a:rPr lang="ru-RU" dirty="0"/>
              <a:t> о выполненных работах</a:t>
            </a:r>
            <a:r>
              <a:rPr lang="ru-RU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0672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</a:t>
            </a:r>
            <a:r>
              <a:rPr lang="ru-RU" dirty="0" smtClean="0"/>
              <a:t>требования</a:t>
            </a:r>
            <a:r>
              <a:rPr lang="en-US" dirty="0" smtClean="0"/>
              <a:t> 1/4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ru-RU" sz="12800" b="1" dirty="0"/>
              <a:t>Необходимо построить веб-приложение, поддерживающую следующую функциональность:</a:t>
            </a:r>
            <a:endParaRPr lang="uk-UA" sz="12800" dirty="0"/>
          </a:p>
          <a:p>
            <a:pPr lvl="0" algn="just"/>
            <a:r>
              <a:rPr lang="ru-RU" sz="12800" dirty="0"/>
              <a:t>На основе сущностей предметной области создать </a:t>
            </a:r>
            <a:r>
              <a:rPr lang="ru-RU" sz="12800" b="1" dirty="0"/>
              <a:t>классы</a:t>
            </a:r>
            <a:r>
              <a:rPr lang="ru-RU" sz="12800" dirty="0"/>
              <a:t> их описывающие.</a:t>
            </a:r>
            <a:endParaRPr lang="uk-UA" sz="12800" dirty="0"/>
          </a:p>
          <a:p>
            <a:pPr lvl="0" algn="just"/>
            <a:r>
              <a:rPr lang="ru-RU" sz="12800" b="1" dirty="0"/>
              <a:t>Классы</a:t>
            </a:r>
            <a:r>
              <a:rPr lang="ru-RU" sz="12800" dirty="0"/>
              <a:t> и </a:t>
            </a:r>
            <a:r>
              <a:rPr lang="ru-RU" sz="12800" b="1" dirty="0"/>
              <a:t>методы</a:t>
            </a:r>
            <a:r>
              <a:rPr lang="ru-RU" sz="12800" dirty="0"/>
              <a:t> должны иметь отражающую их функциональность названия и должны быть грамотно структурированы по </a:t>
            </a:r>
            <a:r>
              <a:rPr lang="ru-RU" sz="12800" dirty="0" smtClean="0"/>
              <a:t>пакетам</a:t>
            </a:r>
            <a:endParaRPr lang="uk-UA" sz="12800" dirty="0"/>
          </a:p>
        </p:txBody>
      </p:sp>
    </p:spTree>
    <p:extLst>
      <p:ext uri="{BB962C8B-B14F-4D97-AF65-F5344CB8AC3E}">
        <p14:creationId xmlns:p14="http://schemas.microsoft.com/office/powerpoint/2010/main" val="168630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</a:t>
            </a:r>
            <a:r>
              <a:rPr lang="ru-RU" dirty="0" smtClean="0"/>
              <a:t>требования</a:t>
            </a:r>
            <a:r>
              <a:rPr lang="en-US" dirty="0" smtClean="0"/>
              <a:t> 2/4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0" algn="just"/>
            <a:r>
              <a:rPr lang="ru-RU" sz="12800" dirty="0"/>
              <a:t>Информацию о предметной области хранить в </a:t>
            </a:r>
            <a:r>
              <a:rPr lang="ru-RU" sz="12800" b="1" dirty="0"/>
              <a:t>БД</a:t>
            </a:r>
            <a:r>
              <a:rPr lang="ru-RU" sz="12800" dirty="0"/>
              <a:t>, для доступа использовать </a:t>
            </a:r>
            <a:r>
              <a:rPr lang="ru-RU" sz="12800" b="1" dirty="0"/>
              <a:t>API</a:t>
            </a:r>
            <a:r>
              <a:rPr lang="ru-RU" sz="12800" dirty="0"/>
              <a:t> </a:t>
            </a:r>
            <a:r>
              <a:rPr lang="ru-RU" sz="12800" b="1" dirty="0"/>
              <a:t>JDBC</a:t>
            </a:r>
            <a:r>
              <a:rPr lang="ru-RU" sz="12800" dirty="0"/>
              <a:t> с использованием пула соединений, стандартного или разработанного самостоятельно. В качестве </a:t>
            </a:r>
            <a:r>
              <a:rPr lang="ru-RU" sz="12800" b="1" dirty="0"/>
              <a:t>СУБД</a:t>
            </a:r>
            <a:r>
              <a:rPr lang="ru-RU" sz="12800" dirty="0"/>
              <a:t> рекомендуется </a:t>
            </a:r>
            <a:r>
              <a:rPr lang="ru-RU" sz="12800" b="1" dirty="0" err="1"/>
              <a:t>MySQL</a:t>
            </a:r>
            <a:r>
              <a:rPr lang="ru-RU" sz="12800" dirty="0"/>
              <a:t>. </a:t>
            </a:r>
            <a:endParaRPr lang="uk-UA" sz="12800" dirty="0"/>
          </a:p>
          <a:p>
            <a:pPr lvl="0" algn="just"/>
            <a:r>
              <a:rPr lang="ru-RU" sz="12800" b="1" dirty="0"/>
              <a:t>Приложение</a:t>
            </a:r>
            <a:r>
              <a:rPr lang="ru-RU" sz="12800" dirty="0"/>
              <a:t> должно поддерживать работу с </a:t>
            </a:r>
            <a:r>
              <a:rPr lang="ru-RU" sz="12800" b="1" dirty="0"/>
              <a:t>кириллицей</a:t>
            </a:r>
            <a:r>
              <a:rPr lang="ru-RU" sz="12800" dirty="0"/>
              <a:t> (быть многоязычной), в том числе и при хранении информации в </a:t>
            </a:r>
            <a:r>
              <a:rPr lang="ru-RU" sz="12800" b="1" dirty="0"/>
              <a:t>БД</a:t>
            </a:r>
            <a:r>
              <a:rPr lang="ru-RU" sz="12800" dirty="0"/>
              <a:t>.</a:t>
            </a:r>
            <a:endParaRPr lang="uk-UA" sz="12800" dirty="0"/>
          </a:p>
          <a:p>
            <a:pPr marL="0" indent="0">
              <a:buNone/>
            </a:pPr>
            <a:endParaRPr lang="uk-UA" sz="12800" dirty="0"/>
          </a:p>
        </p:txBody>
      </p:sp>
    </p:spTree>
    <p:extLst>
      <p:ext uri="{BB962C8B-B14F-4D97-AF65-F5344CB8AC3E}">
        <p14:creationId xmlns:p14="http://schemas.microsoft.com/office/powerpoint/2010/main" val="2013655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</a:t>
            </a:r>
            <a:r>
              <a:rPr lang="ru-RU" dirty="0" smtClean="0"/>
              <a:t>требования</a:t>
            </a:r>
            <a:r>
              <a:rPr lang="en-US" dirty="0" smtClean="0"/>
              <a:t> 3/4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0"/>
            <a:r>
              <a:rPr lang="ru-RU" sz="12800" dirty="0"/>
              <a:t>Код должен быть </a:t>
            </a:r>
            <a:r>
              <a:rPr lang="ru-RU" sz="12800" b="1" dirty="0"/>
              <a:t>документирован</a:t>
            </a:r>
            <a:r>
              <a:rPr lang="ru-RU" sz="12800" dirty="0"/>
              <a:t>.</a:t>
            </a:r>
            <a:endParaRPr lang="uk-UA" sz="12800" dirty="0"/>
          </a:p>
          <a:p>
            <a:pPr lvl="0" algn="just"/>
            <a:r>
              <a:rPr lang="ru-RU" sz="12800" dirty="0"/>
              <a:t>Приложение должно быть покрыто </a:t>
            </a:r>
            <a:r>
              <a:rPr lang="ru-RU" sz="12800" b="1" dirty="0"/>
              <a:t>Юнит</a:t>
            </a:r>
            <a:r>
              <a:rPr lang="ru-RU" sz="12800" dirty="0"/>
              <a:t>-</a:t>
            </a:r>
            <a:r>
              <a:rPr lang="ru-RU" sz="12800" b="1" dirty="0"/>
              <a:t>тестами</a:t>
            </a:r>
            <a:endParaRPr lang="uk-UA" sz="12800" dirty="0"/>
          </a:p>
          <a:p>
            <a:pPr lvl="0" algn="just"/>
            <a:r>
              <a:rPr lang="ru-RU" sz="12800" dirty="0"/>
              <a:t>При разработке бизнес логики использовать </a:t>
            </a:r>
            <a:r>
              <a:rPr lang="ru-RU" sz="12800" b="1" dirty="0"/>
              <a:t>сессии</a:t>
            </a:r>
            <a:r>
              <a:rPr lang="ru-RU" sz="12800" dirty="0"/>
              <a:t> и </a:t>
            </a:r>
            <a:r>
              <a:rPr lang="ru-RU" sz="12800" b="1" dirty="0"/>
              <a:t>фильтры</a:t>
            </a:r>
            <a:r>
              <a:rPr lang="ru-RU" sz="12800" dirty="0"/>
              <a:t>, и </a:t>
            </a:r>
            <a:r>
              <a:rPr lang="ru-RU" sz="12800" b="1" dirty="0"/>
              <a:t>события</a:t>
            </a:r>
            <a:r>
              <a:rPr lang="ru-RU" sz="12800" dirty="0"/>
              <a:t> в системе обрабатывать с помощью </a:t>
            </a:r>
            <a:r>
              <a:rPr lang="ru-RU" sz="12800" b="1" dirty="0"/>
              <a:t>Log4j</a:t>
            </a:r>
            <a:r>
              <a:rPr lang="ru-RU" sz="12800" dirty="0"/>
              <a:t>.</a:t>
            </a:r>
            <a:endParaRPr lang="uk-UA" sz="12800" dirty="0"/>
          </a:p>
          <a:p>
            <a:pPr lvl="0" algn="just"/>
            <a:r>
              <a:rPr lang="ru-RU" sz="12800" dirty="0"/>
              <a:t>В приложении необходимо реализовать </a:t>
            </a:r>
            <a:r>
              <a:rPr lang="en-US" sz="12800" b="1" dirty="0"/>
              <a:t>Pagination</a:t>
            </a:r>
            <a:r>
              <a:rPr lang="ru-RU" sz="12800" dirty="0"/>
              <a:t>, </a:t>
            </a:r>
            <a:r>
              <a:rPr lang="en-US" sz="12800" b="1" dirty="0"/>
              <a:t>Transaction</a:t>
            </a:r>
            <a:r>
              <a:rPr lang="ru-RU" sz="12800" dirty="0"/>
              <a:t> в зависимости от Вашего </a:t>
            </a:r>
            <a:r>
              <a:rPr lang="ru-RU" sz="12800" dirty="0" smtClean="0"/>
              <a:t>проекта</a:t>
            </a:r>
            <a:endParaRPr lang="uk-UA" sz="12800" dirty="0"/>
          </a:p>
        </p:txBody>
      </p:sp>
    </p:spTree>
    <p:extLst>
      <p:ext uri="{BB962C8B-B14F-4D97-AF65-F5344CB8AC3E}">
        <p14:creationId xmlns:p14="http://schemas.microsoft.com/office/powerpoint/2010/main" val="415416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</a:t>
            </a:r>
            <a:r>
              <a:rPr lang="ru-RU" dirty="0" smtClean="0"/>
              <a:t>требования</a:t>
            </a:r>
            <a:r>
              <a:rPr lang="en-US" dirty="0" smtClean="0"/>
              <a:t> 4/4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25000" lnSpcReduction="20000"/>
          </a:bodyPr>
          <a:lstStyle/>
          <a:p>
            <a:pPr lvl="0" algn="just"/>
            <a:r>
              <a:rPr lang="ru-RU" sz="12800" dirty="0"/>
              <a:t>Используя </a:t>
            </a:r>
            <a:r>
              <a:rPr lang="ru-RU" sz="12800" b="1" dirty="0" err="1"/>
              <a:t>сервлеты</a:t>
            </a:r>
            <a:r>
              <a:rPr lang="ru-RU" sz="12800" dirty="0"/>
              <a:t> и </a:t>
            </a:r>
            <a:r>
              <a:rPr lang="ru-RU" sz="12800" b="1" dirty="0"/>
              <a:t>JSP</a:t>
            </a:r>
            <a:r>
              <a:rPr lang="ru-RU" sz="12800" dirty="0"/>
              <a:t>, реализовать функциональности, предложенные в постановке конкретной задачи.</a:t>
            </a:r>
            <a:endParaRPr lang="uk-UA" sz="12800" dirty="0"/>
          </a:p>
          <a:p>
            <a:pPr lvl="0"/>
            <a:r>
              <a:rPr lang="ru-RU" sz="12800" dirty="0"/>
              <a:t>. В страницах </a:t>
            </a:r>
            <a:r>
              <a:rPr lang="ru-RU" sz="12800" b="1" dirty="0"/>
              <a:t>JSP</a:t>
            </a:r>
            <a:r>
              <a:rPr lang="ru-RU" sz="12800" dirty="0"/>
              <a:t> применять библиотеку </a:t>
            </a:r>
            <a:r>
              <a:rPr lang="ru-RU" sz="12800" b="1" dirty="0"/>
              <a:t>JSTL</a:t>
            </a:r>
            <a:endParaRPr lang="uk-UA" sz="12800" dirty="0"/>
          </a:p>
          <a:p>
            <a:pPr lvl="0" algn="just"/>
            <a:r>
              <a:rPr lang="ru-RU" sz="12800" dirty="0"/>
              <a:t>. Приложение должно корректно реагировать на ошибки и исключения разного рода (</a:t>
            </a:r>
            <a:r>
              <a:rPr lang="ru-RU" sz="12800" u="sng" dirty="0"/>
              <a:t>Пользователь</a:t>
            </a:r>
            <a:r>
              <a:rPr lang="ru-RU" sz="12800" dirty="0"/>
              <a:t> никогда не должен видеть </a:t>
            </a:r>
            <a:r>
              <a:rPr lang="ru-RU" sz="12800" b="1" dirty="0" err="1"/>
              <a:t>stack</a:t>
            </a:r>
            <a:r>
              <a:rPr lang="ru-RU" sz="12800" dirty="0" err="1"/>
              <a:t>-</a:t>
            </a:r>
            <a:r>
              <a:rPr lang="ru-RU" sz="12800" b="1" dirty="0" err="1"/>
              <a:t>trace</a:t>
            </a:r>
            <a:r>
              <a:rPr lang="ru-RU" sz="12800" dirty="0"/>
              <a:t> на стороне </a:t>
            </a:r>
            <a:r>
              <a:rPr lang="ru-RU" sz="12800" b="1" dirty="0" err="1"/>
              <a:t>front</a:t>
            </a:r>
            <a:r>
              <a:rPr lang="ru-RU" sz="12800" dirty="0" err="1"/>
              <a:t>-</a:t>
            </a:r>
            <a:r>
              <a:rPr lang="ru-RU" sz="12800" b="1" dirty="0" err="1"/>
              <a:t>end</a:t>
            </a:r>
            <a:r>
              <a:rPr lang="ru-RU" sz="12800" dirty="0"/>
              <a:t>).</a:t>
            </a:r>
            <a:endParaRPr lang="uk-UA" sz="12800" dirty="0"/>
          </a:p>
          <a:p>
            <a:pPr lvl="0" algn="just"/>
            <a:r>
              <a:rPr lang="ru-RU" sz="12800" dirty="0"/>
              <a:t>. В приложении должна быть реализована система </a:t>
            </a:r>
            <a:r>
              <a:rPr lang="ru-RU" sz="12800" b="1" dirty="0"/>
              <a:t>Авторизации</a:t>
            </a:r>
            <a:r>
              <a:rPr lang="ru-RU" sz="12800" dirty="0"/>
              <a:t> и </a:t>
            </a:r>
            <a:r>
              <a:rPr lang="ru-RU" sz="12800" b="1" dirty="0"/>
              <a:t>Аутентификации</a:t>
            </a:r>
            <a:endParaRPr lang="uk-UA" sz="12800" dirty="0"/>
          </a:p>
        </p:txBody>
      </p:sp>
    </p:spTree>
    <p:extLst>
      <p:ext uri="{BB962C8B-B14F-4D97-AF65-F5344CB8AC3E}">
        <p14:creationId xmlns:p14="http://schemas.microsoft.com/office/powerpoint/2010/main" val="3457964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Структура баз</a:t>
            </a:r>
            <a:r>
              <a:rPr lang="ru-RU" dirty="0" smtClean="0"/>
              <a:t>ы данных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78" y="1556791"/>
            <a:ext cx="8310086" cy="455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8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1</a:t>
            </a:r>
            <a:r>
              <a:rPr lang="en-US" dirty="0" smtClean="0"/>
              <a:t>/</a:t>
            </a:r>
            <a:r>
              <a:rPr lang="ru-RU" dirty="0" smtClean="0"/>
              <a:t>3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uk-UA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3307804" y="1870111"/>
            <a:ext cx="4288531" cy="42951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8" name="Прямоугольник 57"/>
          <p:cNvSpPr/>
          <p:nvPr/>
        </p:nvSpPr>
        <p:spPr>
          <a:xfrm>
            <a:off x="3307805" y="1643953"/>
            <a:ext cx="1648198" cy="241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Tomcat</a:t>
            </a:r>
            <a:endParaRPr lang="uk-UA" dirty="0"/>
          </a:p>
        </p:txBody>
      </p:sp>
      <p:sp>
        <p:nvSpPr>
          <p:cNvPr id="59" name="Скругленный прямоугольник 58"/>
          <p:cNvSpPr/>
          <p:nvPr/>
        </p:nvSpPr>
        <p:spPr>
          <a:xfrm>
            <a:off x="479675" y="2532322"/>
            <a:ext cx="115212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uk-UA" dirty="0"/>
          </a:p>
        </p:txBody>
      </p:sp>
      <p:cxnSp>
        <p:nvCxnSpPr>
          <p:cNvPr id="60" name="Прямая со стрелкой 59"/>
          <p:cNvCxnSpPr/>
          <p:nvPr/>
        </p:nvCxnSpPr>
        <p:spPr>
          <a:xfrm>
            <a:off x="1631803" y="2657754"/>
            <a:ext cx="16760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1631804" y="3017794"/>
            <a:ext cx="16760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631803" y="2576454"/>
            <a:ext cx="1143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 Request</a:t>
            </a:r>
            <a:endParaRPr lang="uk-UA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1631804" y="2782025"/>
            <a:ext cx="1249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 Response</a:t>
            </a:r>
            <a:endParaRPr lang="uk-UA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2338759" y="2369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uk-UA" dirty="0"/>
          </a:p>
        </p:txBody>
      </p:sp>
      <p:sp>
        <p:nvSpPr>
          <p:cNvPr id="65" name="TextBox 64"/>
          <p:cNvSpPr txBox="1"/>
          <p:nvPr/>
        </p:nvSpPr>
        <p:spPr>
          <a:xfrm>
            <a:off x="2338759" y="30353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16</a:t>
            </a:r>
            <a:endParaRPr lang="uk-UA" dirty="0"/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3994032" y="2492859"/>
            <a:ext cx="129614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uk-UA" dirty="0"/>
          </a:p>
        </p:txBody>
      </p:sp>
      <p:cxnSp>
        <p:nvCxnSpPr>
          <p:cNvPr id="74" name="Прямая со стрелкой 73"/>
          <p:cNvCxnSpPr/>
          <p:nvPr/>
        </p:nvCxnSpPr>
        <p:spPr>
          <a:xfrm>
            <a:off x="3281938" y="2632345"/>
            <a:ext cx="7112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flipH="1">
            <a:off x="3281938" y="2992385"/>
            <a:ext cx="7112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486698" y="23443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uk-UA" dirty="0"/>
          </a:p>
        </p:txBody>
      </p:sp>
      <p:sp>
        <p:nvSpPr>
          <p:cNvPr id="77" name="TextBox 76"/>
          <p:cNvSpPr txBox="1"/>
          <p:nvPr/>
        </p:nvSpPr>
        <p:spPr>
          <a:xfrm>
            <a:off x="3486698" y="26943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5</a:t>
            </a:r>
            <a:endParaRPr lang="uk-UA" dirty="0"/>
          </a:p>
        </p:txBody>
      </p:sp>
      <p:sp>
        <p:nvSpPr>
          <p:cNvPr id="78" name="Скругленный прямоугольник 77"/>
          <p:cNvSpPr/>
          <p:nvPr/>
        </p:nvSpPr>
        <p:spPr>
          <a:xfrm>
            <a:off x="5717456" y="2462407"/>
            <a:ext cx="129614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</a:t>
            </a:r>
            <a:endParaRPr lang="uk-UA" dirty="0"/>
          </a:p>
        </p:txBody>
      </p:sp>
      <p:cxnSp>
        <p:nvCxnSpPr>
          <p:cNvPr id="79" name="Прямая со стрелкой 78"/>
          <p:cNvCxnSpPr/>
          <p:nvPr/>
        </p:nvCxnSpPr>
        <p:spPr>
          <a:xfrm>
            <a:off x="5199985" y="2615565"/>
            <a:ext cx="517471" cy="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>
            <a:off x="6725568" y="3110479"/>
            <a:ext cx="0" cy="587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 flipV="1">
            <a:off x="5933480" y="3110479"/>
            <a:ext cx="0" cy="587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H="1">
            <a:off x="5284520" y="2977733"/>
            <a:ext cx="4329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50145" y="23075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uk-UA" dirty="0"/>
          </a:p>
        </p:txBody>
      </p:sp>
      <p:sp>
        <p:nvSpPr>
          <p:cNvPr id="84" name="TextBox 83"/>
          <p:cNvSpPr txBox="1"/>
          <p:nvPr/>
        </p:nvSpPr>
        <p:spPr>
          <a:xfrm>
            <a:off x="6725568" y="3219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uk-UA" dirty="0"/>
          </a:p>
        </p:txBody>
      </p:sp>
      <p:sp>
        <p:nvSpPr>
          <p:cNvPr id="85" name="TextBox 84"/>
          <p:cNvSpPr txBox="1"/>
          <p:nvPr/>
        </p:nvSpPr>
        <p:spPr>
          <a:xfrm>
            <a:off x="5933480" y="32194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3</a:t>
            </a:r>
            <a:endParaRPr lang="uk-UA" dirty="0"/>
          </a:p>
        </p:txBody>
      </p:sp>
      <p:sp>
        <p:nvSpPr>
          <p:cNvPr id="86" name="TextBox 85"/>
          <p:cNvSpPr txBox="1"/>
          <p:nvPr/>
        </p:nvSpPr>
        <p:spPr>
          <a:xfrm>
            <a:off x="5307877" y="26316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4</a:t>
            </a:r>
            <a:endParaRPr lang="uk-UA" dirty="0"/>
          </a:p>
        </p:txBody>
      </p:sp>
      <p:sp>
        <p:nvSpPr>
          <p:cNvPr id="88" name="Скругленный прямоугольник 87"/>
          <p:cNvSpPr/>
          <p:nvPr/>
        </p:nvSpPr>
        <p:spPr>
          <a:xfrm>
            <a:off x="5726581" y="3693671"/>
            <a:ext cx="13569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Specific </a:t>
            </a:r>
            <a:r>
              <a:rPr lang="en-US" dirty="0" smtClean="0"/>
              <a:t>Command</a:t>
            </a:r>
            <a:endParaRPr lang="uk-UA" dirty="0"/>
          </a:p>
        </p:txBody>
      </p:sp>
      <p:sp>
        <p:nvSpPr>
          <p:cNvPr id="89" name="Скругленный прямоугольник 88"/>
          <p:cNvSpPr/>
          <p:nvPr/>
        </p:nvSpPr>
        <p:spPr>
          <a:xfrm>
            <a:off x="5726581" y="4857265"/>
            <a:ext cx="13569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Specific Service</a:t>
            </a:r>
            <a:endParaRPr lang="uk-UA" dirty="0"/>
          </a:p>
        </p:txBody>
      </p:sp>
      <p:cxnSp>
        <p:nvCxnSpPr>
          <p:cNvPr id="90" name="Прямая со стрелкой 89"/>
          <p:cNvCxnSpPr/>
          <p:nvPr/>
        </p:nvCxnSpPr>
        <p:spPr>
          <a:xfrm>
            <a:off x="6732240" y="4201031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>
          <a:xfrm flipV="1">
            <a:off x="5940307" y="4201031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940307" y="43695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uk-UA" dirty="0"/>
          </a:p>
        </p:txBody>
      </p:sp>
      <p:sp>
        <p:nvSpPr>
          <p:cNvPr id="93" name="TextBox 92"/>
          <p:cNvSpPr txBox="1"/>
          <p:nvPr/>
        </p:nvSpPr>
        <p:spPr>
          <a:xfrm>
            <a:off x="6718586" y="4348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uk-UA" dirty="0"/>
          </a:p>
        </p:txBody>
      </p:sp>
      <p:sp>
        <p:nvSpPr>
          <p:cNvPr id="94" name="Скругленный прямоугольник 93"/>
          <p:cNvSpPr/>
          <p:nvPr/>
        </p:nvSpPr>
        <p:spPr>
          <a:xfrm>
            <a:off x="3901797" y="4849103"/>
            <a:ext cx="133244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Specific DAO</a:t>
            </a:r>
            <a:endParaRPr lang="uk-UA" dirty="0"/>
          </a:p>
        </p:txBody>
      </p:sp>
      <p:cxnSp>
        <p:nvCxnSpPr>
          <p:cNvPr id="95" name="Прямая со стрелкой 94"/>
          <p:cNvCxnSpPr/>
          <p:nvPr/>
        </p:nvCxnSpPr>
        <p:spPr>
          <a:xfrm>
            <a:off x="5236489" y="501317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301226" y="4996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uk-UA" dirty="0"/>
          </a:p>
        </p:txBody>
      </p:sp>
      <p:cxnSp>
        <p:nvCxnSpPr>
          <p:cNvPr id="97" name="Прямая со стрелкой 96"/>
          <p:cNvCxnSpPr/>
          <p:nvPr/>
        </p:nvCxnSpPr>
        <p:spPr>
          <a:xfrm flipH="1">
            <a:off x="5218895" y="5376382"/>
            <a:ext cx="5076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321895" y="4627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uk-UA" dirty="0"/>
          </a:p>
        </p:txBody>
      </p:sp>
      <p:sp>
        <p:nvSpPr>
          <p:cNvPr id="102" name="Скругленный прямоугольник 101"/>
          <p:cNvSpPr/>
          <p:nvPr/>
        </p:nvSpPr>
        <p:spPr>
          <a:xfrm>
            <a:off x="1448253" y="4798285"/>
            <a:ext cx="129614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uk-UA" dirty="0"/>
          </a:p>
        </p:txBody>
      </p:sp>
      <p:cxnSp>
        <p:nvCxnSpPr>
          <p:cNvPr id="103" name="Прямая со стрелкой 102"/>
          <p:cNvCxnSpPr/>
          <p:nvPr/>
        </p:nvCxnSpPr>
        <p:spPr>
          <a:xfrm>
            <a:off x="2750477" y="5198724"/>
            <a:ext cx="1151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335855" y="4810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uk-UA" dirty="0"/>
          </a:p>
        </p:txBody>
      </p:sp>
      <p:sp>
        <p:nvSpPr>
          <p:cNvPr id="106" name="Скругленный прямоугольник 105"/>
          <p:cNvSpPr/>
          <p:nvPr/>
        </p:nvSpPr>
        <p:spPr>
          <a:xfrm>
            <a:off x="3968350" y="3693671"/>
            <a:ext cx="129614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*.</a:t>
            </a:r>
            <a:r>
              <a:rPr lang="en-US" dirty="0" err="1" smtClean="0"/>
              <a:t>jsp</a:t>
            </a:r>
            <a:endParaRPr lang="uk-UA" dirty="0"/>
          </a:p>
        </p:txBody>
      </p:sp>
      <p:cxnSp>
        <p:nvCxnSpPr>
          <p:cNvPr id="107" name="Прямая со стрелкой 106"/>
          <p:cNvCxnSpPr/>
          <p:nvPr/>
        </p:nvCxnSpPr>
        <p:spPr>
          <a:xfrm flipH="1">
            <a:off x="5264494" y="3861048"/>
            <a:ext cx="4329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288850" y="35885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uk-UA" dirty="0"/>
          </a:p>
        </p:txBody>
      </p:sp>
      <p:cxnSp>
        <p:nvCxnSpPr>
          <p:cNvPr id="109" name="Прямая со стрелкой 108"/>
          <p:cNvCxnSpPr/>
          <p:nvPr/>
        </p:nvCxnSpPr>
        <p:spPr>
          <a:xfrm>
            <a:off x="5193374" y="421369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263386" y="38657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5127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r>
              <a:rPr lang="ru-RU" dirty="0" smtClean="0"/>
              <a:t>2</a:t>
            </a:r>
            <a:r>
              <a:rPr lang="en-US" dirty="0" smtClean="0"/>
              <a:t>/3</a:t>
            </a:r>
            <a:endParaRPr lang="uk-UA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39552" y="170080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uk-UA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3491880" y="170080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commands</a:t>
            </a:r>
            <a:endParaRPr lang="uk-UA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3491880" y="206084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configurations</a:t>
            </a:r>
            <a:endParaRPr lang="uk-UA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3491880" y="242088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exception</a:t>
            </a:r>
            <a:endParaRPr lang="uk-UA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3491880" y="278092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filters</a:t>
            </a:r>
            <a:endParaRPr lang="uk-UA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3491880" y="314096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uk-UA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6372200" y="314096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uk-UA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6372200" y="350100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DAO</a:t>
            </a:r>
            <a:endParaRPr lang="uk-UA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3491880" y="350100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uk-UA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3491880" y="386104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servlet</a:t>
            </a:r>
            <a:endParaRPr lang="uk-UA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3491880" y="422108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</a:t>
            </a:r>
            <a:endParaRPr lang="uk-UA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3491880" y="458112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util</a:t>
            </a:r>
            <a:endParaRPr lang="uk-UA" dirty="0"/>
          </a:p>
        </p:txBody>
      </p:sp>
      <p:cxnSp>
        <p:nvCxnSpPr>
          <p:cNvPr id="42" name="Прямая со стрелкой 41"/>
          <p:cNvCxnSpPr>
            <a:stCxn id="29" idx="3"/>
            <a:endCxn id="30" idx="1"/>
          </p:cNvCxnSpPr>
          <p:nvPr/>
        </p:nvCxnSpPr>
        <p:spPr>
          <a:xfrm>
            <a:off x="2771800" y="184835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5652120" y="328498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467544" y="5013176"/>
            <a:ext cx="2232248" cy="2950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resources</a:t>
            </a:r>
            <a:endParaRPr lang="uk-UA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467544" y="5373216"/>
            <a:ext cx="2232248" cy="295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webapp</a:t>
            </a:r>
            <a:endParaRPr lang="uk-UA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467544" y="6158241"/>
            <a:ext cx="2232248" cy="295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uk-UA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3419872" y="5373216"/>
            <a:ext cx="2232248" cy="295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META-INF</a:t>
            </a:r>
            <a:endParaRPr lang="uk-UA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6372200" y="5373216"/>
            <a:ext cx="2232248" cy="295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context.xml</a:t>
            </a:r>
            <a:endParaRPr lang="uk-UA" dirty="0"/>
          </a:p>
        </p:txBody>
      </p:sp>
      <p:cxnSp>
        <p:nvCxnSpPr>
          <p:cNvPr id="50" name="Прямая со стрелкой 49"/>
          <p:cNvCxnSpPr>
            <a:stCxn id="45" idx="3"/>
            <a:endCxn id="47" idx="1"/>
          </p:cNvCxnSpPr>
          <p:nvPr/>
        </p:nvCxnSpPr>
        <p:spPr>
          <a:xfrm>
            <a:off x="2699792" y="552076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7" idx="3"/>
            <a:endCxn id="48" idx="1"/>
          </p:cNvCxnSpPr>
          <p:nvPr/>
        </p:nvCxnSpPr>
        <p:spPr>
          <a:xfrm>
            <a:off x="5652120" y="552076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3419872" y="5726193"/>
            <a:ext cx="2232248" cy="295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WEB-INF</a:t>
            </a:r>
            <a:endParaRPr lang="uk-UA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6372200" y="5733256"/>
            <a:ext cx="2232248" cy="295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web.xml</a:t>
            </a:r>
            <a:endParaRPr lang="uk-UA" dirty="0"/>
          </a:p>
        </p:txBody>
      </p:sp>
      <p:cxnSp>
        <p:nvCxnSpPr>
          <p:cNvPr id="55" name="Прямая со стрелкой 54"/>
          <p:cNvCxnSpPr/>
          <p:nvPr/>
        </p:nvCxnSpPr>
        <p:spPr>
          <a:xfrm>
            <a:off x="5652120" y="5884687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6372200" y="6093296"/>
            <a:ext cx="2232248" cy="295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jsp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996186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407</Words>
  <Application>Microsoft Office PowerPoint</Application>
  <PresentationFormat>Экран (4:3)</PresentationFormat>
  <Paragraphs>102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Глушко Михаил Владимирович</vt:lpstr>
      <vt:lpstr>FINAL PROJECT</vt:lpstr>
      <vt:lpstr>Общие требования 1/4</vt:lpstr>
      <vt:lpstr>Общие требования 2/4</vt:lpstr>
      <vt:lpstr>Общие требования 3/4</vt:lpstr>
      <vt:lpstr>Общие требования 4/4</vt:lpstr>
      <vt:lpstr>Структура базы данных</vt:lpstr>
      <vt:lpstr>Архитектура 1/3</vt:lpstr>
      <vt:lpstr>Архитектура 2/3</vt:lpstr>
      <vt:lpstr>Архитектура 3/3</vt:lpstr>
      <vt:lpstr>Развертывание 1</vt:lpstr>
      <vt:lpstr>Развертывание 2</vt:lpstr>
      <vt:lpstr>Тестовые пользователи</vt:lpstr>
      <vt:lpstr>Технологии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Глушко Михаил Владимирович</dc:title>
  <dc:creator>Lenovo</dc:creator>
  <cp:lastModifiedBy>Lenovo</cp:lastModifiedBy>
  <cp:revision>11</cp:revision>
  <dcterms:created xsi:type="dcterms:W3CDTF">2017-12-25T18:54:08Z</dcterms:created>
  <dcterms:modified xsi:type="dcterms:W3CDTF">2018-01-22T14:41:58Z</dcterms:modified>
</cp:coreProperties>
</file>