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F8E6-47D4-4C36-A4BC-B77C2DB2DA21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CFC7-3752-469D-A96B-019C62DD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5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0%D0%B9%D1%82-%D0%BA%D0%BE%D0%B4" TargetMode="External"/><Relationship Id="rId7" Type="http://schemas.openxmlformats.org/officeDocument/2006/relationships/hyperlink" Target="https://ru.wikipedia.org/wiki/%D0%9E%D0%B1%D1%80%D0%B0%D0%B1%D0%BE%D1%82%D0%BA%D0%B0_%D0%B8%D1%81%D0%BA%D0%BB%D1%8E%D1%87%D0%B5%D0%BD%D0%B8%D0%B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JIT" TargetMode="External"/><Relationship Id="rId5" Type="http://schemas.openxmlformats.org/officeDocument/2006/relationships/hyperlink" Target="https://ru.wikipedia.org/wiki/Common_Language_Runtime" TargetMode="External"/><Relationship Id="rId4" Type="http://schemas.openxmlformats.org/officeDocument/2006/relationships/hyperlink" Target="https://ru.wikipedia.org/wiki/Common_Intermediate_Languag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– это набор правил, с помощью которых программист записывает исходную программу. Далее из полученного текста специализированные программы (трансляторы, компоновщики и др.) практически без участия человека формируют код, предназначенный для процессора.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 степени соответствия конструкций языка машинному (процессорному) коду языки программирования делятся на низкоуровневые (</a:t>
            </a:r>
            <a:r>
              <a:rPr lang="ru-RU" dirty="0" err="1" smtClean="0"/>
              <a:t>машинно</a:t>
            </a:r>
            <a:r>
              <a:rPr lang="ru-RU" dirty="0" smtClean="0"/>
              <a:t> ориентированные) и высокоуровневые. </a:t>
            </a:r>
          </a:p>
          <a:p>
            <a:endParaRPr lang="ru-RU" dirty="0" smtClean="0"/>
          </a:p>
          <a:p>
            <a:r>
              <a:rPr lang="ru-RU" dirty="0" smtClean="0"/>
              <a:t>В  свою  очередь,  языки  высокого  уровня  делятся  на  структурные (процедурно ориентированные) и объектно-ориентированные. В первом случае концепция программирования может быть определена как набор  функций  (центральный  элемент  системы),  обрабатывающих данные  (второстепенный  элемент).  В  объектно-ориентированных языках центральное место отведено данным, а выполнение функций так или иначе организовано вокруг этих данных. Типичным представителем процедурных языков считается язык Си, </a:t>
            </a:r>
            <a:r>
              <a:rPr lang="ru-RU" dirty="0" err="1" smtClean="0"/>
              <a:t>объектно</a:t>
            </a:r>
            <a:r>
              <a:rPr lang="ru-RU" dirty="0" smtClean="0"/>
              <a:t> ориентированных – Си++. Последний до недавних пор считался универсальным  для  решения  широкого  круга  задач.  При  этом  использование Си++ в конкретных инструментальных системах (например, </a:t>
            </a:r>
            <a:r>
              <a:rPr lang="ru-RU" dirty="0" err="1" smtClean="0"/>
              <a:t>Builder</a:t>
            </a:r>
            <a:r>
              <a:rPr lang="ru-RU" dirty="0" smtClean="0"/>
              <a:t>) и  для  конкретного  вида  приложений  (например,  сетевых  приложений)  требовало  специализированных  добавлений  (надстроек)  языка и в ряде случаев приводило к созданию своего рода диалектов, в которых  базовые  конструкции  зачастую  оказывались  не всегда  различимым фоном.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5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Отличие</a:t>
            </a:r>
            <a:r>
              <a:rPr lang="ru-RU" baseline="0" dirty="0" smtClean="0"/>
              <a:t> в наборе инструментов.</a:t>
            </a:r>
          </a:p>
          <a:p>
            <a:r>
              <a:rPr lang="ru-RU" baseline="0" dirty="0" smtClean="0"/>
              <a:t>Студентам предоставляются бесплатные версии.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4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 суммарный вес специфических добавок превысил некоторый порог, появился новый язык программирования С# (произносится как  си  </a:t>
            </a:r>
            <a:r>
              <a:rPr lang="ru-RU" dirty="0" err="1" smtClean="0"/>
              <a:t>шарп</a:t>
            </a:r>
            <a:r>
              <a:rPr lang="ru-RU" dirty="0" smtClean="0"/>
              <a:t>,  хотя  разработчики  предполагали  название  си-диез),  вобравший в себя наиболее значимые черты своих предшественников и в большей степени отвечающий современным потребностям. </a:t>
            </a:r>
            <a:endParaRPr lang="en-US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сегодняшний момент язык программирования C# одни из самых мощных, быстро развивающихся и востребованных языков в ИТ-отрасли. В настоящий момент на нем пишутся самые различные приложения: от небольших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десктопных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программок до крупных веб-порталов и веб-сервисов, обслуживающих ежедневно миллионы пользователей.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другими языками C# достаточно молодой, но в то же время он уже прошел большой путь. Первая версия языка вышла вместе с релизом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в феврале 2002 года. Текущей версией языка является версия C# 6.0, которая вышла в 20 июля 2015 года вместе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является языком с Си-подобным синтаксисом и близок в этом отношении к C++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Поэтому, если вы знакомы с одним из этих языков, то овладеть C# будет легче.</a:t>
            </a:r>
          </a:p>
          <a:p>
            <a:r>
              <a:rPr lang="ru-RU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является объектно-ориентированным и в этом плане много перенял у </a:t>
            </a:r>
            <a:r>
              <a:rPr lang="ru-RU" sz="1200" b="0" i="0" strike="sng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С++. Например, C# поддерживает полиморфизм, наследование, перегрузку операторов, статическую типизацию. Объектно-ориентированный подход позволяет решить задачи по построению крупных, но в тоже время гибких, масштабируемых и расширяемых приложений. И C# продолжает активно развиваться, и с каждой новой версией появляется все больше интересных </a:t>
            </a:r>
            <a:r>
              <a:rPr lang="ru-RU" sz="1200" b="0" i="0" strike="sng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как, например, лямбды, динамическое связывание, асинхронные методы и т.д.</a:t>
            </a:r>
            <a:endParaRPr lang="ru-RU" strike="sngStrike" dirty="0" smtClean="0"/>
          </a:p>
          <a:p>
            <a:endParaRPr lang="en-US" dirty="0" smtClean="0"/>
          </a:p>
          <a:p>
            <a:r>
              <a:rPr lang="ru-RU" dirty="0" smtClean="0"/>
              <a:t>Руководителем  группы  разработчиков  языка  С#  был  Андерс </a:t>
            </a:r>
            <a:r>
              <a:rPr lang="ru-RU" dirty="0" err="1" smtClean="0"/>
              <a:t>Хейлсберг</a:t>
            </a:r>
            <a:r>
              <a:rPr lang="ru-RU" dirty="0" smtClean="0"/>
              <a:t>, сотрудник компании </a:t>
            </a:r>
            <a:r>
              <a:rPr lang="ru-RU" dirty="0" err="1" smtClean="0"/>
              <a:t>Microsoft</a:t>
            </a:r>
            <a:r>
              <a:rPr lang="ru-RU" dirty="0" smtClean="0"/>
              <a:t> (ранее входил в группу разработчиков  инструментальной  системы  </a:t>
            </a:r>
            <a:r>
              <a:rPr lang="ru-RU" dirty="0" err="1" smtClean="0"/>
              <a:t>Builder</a:t>
            </a:r>
            <a:r>
              <a:rPr lang="ru-RU" dirty="0" smtClean="0"/>
              <a:t>).  Цели,  которые преследовались  созданием  этого  языка,  были  сформулированы  им следующим образом: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9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С# разработан прежде всего для платформы .NET (произносится как дот-нет), которая является средой, объединяющей программные технологии, для разработки </a:t>
            </a:r>
            <a:r>
              <a:rPr lang="ru-RU" dirty="0" err="1" smtClean="0"/>
              <a:t>Web</a:t>
            </a:r>
            <a:r>
              <a:rPr lang="ru-RU" dirty="0" smtClean="0"/>
              <a:t>- и </a:t>
            </a:r>
            <a:r>
              <a:rPr lang="ru-RU" dirty="0" err="1" smtClean="0"/>
              <a:t>Windows</a:t>
            </a:r>
            <a:r>
              <a:rPr lang="ru-RU" dirty="0" smtClean="0"/>
              <a:t>-приложений (отсюда и название).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Основу  среды  .NET  составляет  CLR  (</a:t>
            </a:r>
            <a:r>
              <a:rPr lang="ru-RU" dirty="0" err="1" smtClean="0"/>
              <a:t>Common</a:t>
            </a:r>
            <a:r>
              <a:rPr lang="ru-RU" dirty="0" smtClean="0"/>
              <a:t>  </a:t>
            </a:r>
            <a:r>
              <a:rPr lang="ru-RU" dirty="0" err="1" smtClean="0"/>
              <a:t>Language</a:t>
            </a:r>
            <a:r>
              <a:rPr lang="ru-RU" dirty="0" smtClean="0"/>
              <a:t> </a:t>
            </a:r>
            <a:r>
              <a:rPr lang="ru-RU" dirty="0" err="1" smtClean="0"/>
              <a:t>Runtime</a:t>
            </a:r>
            <a:r>
              <a:rPr lang="ru-RU" dirty="0" smtClean="0"/>
              <a:t>) – общеязыковая среда исполнения, которая состоит из двух основных частей:  </a:t>
            </a:r>
          </a:p>
          <a:p>
            <a:r>
              <a:rPr lang="ru-RU" dirty="0" smtClean="0"/>
              <a:t>  ядра  (набор  служб,  управляющих  загрузкой  приложения  в  память, собраны в библиотеке mscoree.dll); </a:t>
            </a:r>
          </a:p>
          <a:p>
            <a:r>
              <a:rPr lang="ru-RU" dirty="0" smtClean="0"/>
              <a:t>  библиотеки  базовых  классов  (главная  сборка  в  библиотеке mscorlib.dll).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 составе  библиотеки  базовых  классов  выделяется  CTS  (</a:t>
            </a:r>
            <a:r>
              <a:rPr lang="ru-RU" dirty="0" err="1" smtClean="0"/>
              <a:t>Common</a:t>
            </a:r>
            <a:r>
              <a:rPr lang="ru-RU" dirty="0" smtClean="0"/>
              <a:t>  </a:t>
            </a:r>
            <a:r>
              <a:rPr lang="ru-RU" dirty="0" err="1" smtClean="0"/>
              <a:t>Type</a:t>
            </a:r>
            <a:r>
              <a:rPr lang="ru-RU" dirty="0" smtClean="0"/>
              <a:t>  </a:t>
            </a:r>
            <a:r>
              <a:rPr lang="ru-RU" dirty="0" err="1" smtClean="0"/>
              <a:t>System</a:t>
            </a:r>
            <a:r>
              <a:rPr lang="ru-RU" dirty="0" smtClean="0"/>
              <a:t>)  –  общая  система  типов  и  подмножество  этой  системы  CLS  (</a:t>
            </a:r>
            <a:r>
              <a:rPr lang="ru-RU" dirty="0" err="1" smtClean="0"/>
              <a:t>Common</a:t>
            </a:r>
            <a:r>
              <a:rPr lang="ru-RU" dirty="0" smtClean="0"/>
              <a:t>  </a:t>
            </a:r>
            <a:r>
              <a:rPr lang="ru-RU" dirty="0" err="1" smtClean="0"/>
              <a:t>Language</a:t>
            </a:r>
            <a:r>
              <a:rPr lang="ru-RU" dirty="0" smtClean="0"/>
              <a:t>  </a:t>
            </a:r>
            <a:r>
              <a:rPr lang="ru-RU" dirty="0" err="1" smtClean="0"/>
              <a:t>Specification</a:t>
            </a:r>
            <a:r>
              <a:rPr lang="ru-RU" dirty="0" smtClean="0"/>
              <a:t>)  –  общеязыковая  спецификация (содержит типы данных, которые гарантированно поддерживаются во всех языках .NET).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29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C#, нередко имеют в виду технологии платформы .NET (WPF, ASP.NET). И, наоборот, когда говорят .NET, нередко имеют в виду C#. Однако, хотя эти понятия связаны, отождествлять их неверно. Язык C# был создан специально для работы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.NET, однако само понятие .NET несколько шире.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Как-то Билл Гейтс сказал, что платформа .NET - это лучшее, что создала компания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Возможно, он был прав. Фреймворк .NET представляет мощную платформу для создания приложений. Можно выделить следующие ее основные черты: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нескольких языков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Основой платформы является общеязыковая среда исполнения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(CLR), благодаря чему .NET поддерживает несколько языков: наряду с C# это также VB.NET, C++, F#, а также различные диалекты других языков, привязанные к .NET, например, Delphi.NET. При компиляции код на любом из этих языков компилируется в сборку на общем языке CIL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своего рода ассемблер платформы .NET. Поэтому мы можем сделать отдельные модули одного приложения на отдельных языках.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Кроссплатформенность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.NET является переносимой платформой (с некоторыми ограничениями). Например, последняя версия платформы на данный момент .NET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поддерживается на большинстве современных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10/8.1/8/7/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А благодаря проекту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создавать приложения, которые будут работать и на других ОС семейства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том числе на мобильных платформах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Мощная библиотека классов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.NET представляет единую для всех поддерживаемых языков библиотеку классов. И какое бы приложение мы не собирались писать на C# - текстовый редактор, чат или сложный веб-сайт - так или иначе мы задействуем библиотеку классов .NET.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Разнообразие технологий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Общеязыковая среда исполнения CLR и базовая библиотека классов являются основой для целого стека технологий, которые разработчики могут задействовать при построении тех или иных приложений. Например, для работы с базами данных в этом стеке технологий предназначена технология ADO.NET. Для построения графических приложений с богатым насыщенным интерфейсом - технология WPF. Для создания веб-сайтов - ASP.NET и т.д.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еще следует отметить такую особенность языка C#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.NET, как автоматическая сборка мусора. А это значит, что нам в большинстве случаев не придется, в отличие от С++, заботиться об освобождении памяти. Вышеупомянутая общеязыковая среда CLR сама вызовет сборщик мусора и очистит память.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для .NET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написанная на любом поддерживаемом языке программирования, сначала переводится компилятором в единый для .NET промежуточный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Байт-код"/>
              </a:rPr>
              <a:t>байт-код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Common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Intermediate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Language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on Intermediate Language"/>
              </a:rPr>
              <a:t> (CIL)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(ранее назывался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MSIL). В терминах .NET получается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англ.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код либо исполняется виртуальной машиной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Common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Language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Runtime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mon Language Runtime"/>
              </a:rPr>
              <a:t> (CLR)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транслируется утилитой NGen.exe в исполняемый код для конкретного целевого процессора. Использование виртуальной машины предпочтительно, так как избавляет разработчиков от необходимости заботиться об особенностях аппаратной части. В случае использования виртуальной машины CLR встроенный в неё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JIT"/>
              </a:rPr>
              <a:t>JIT-компилятор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«на лету»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преобразует промежуточный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Байт-код"/>
              </a:rPr>
              <a:t>байт-код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машинные коды нужного процессора. Современная технология динамической компиляции позволяет достигнуть высокого уровня быстродействия. Виртуальная машина CLR также сама заботится о базовой безопасности, управлении памятью 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Обработка исключений"/>
              </a:rPr>
              <a:t>системе исключений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избавляя разработчика от части работы.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7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2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 уже  отмечалось  выше,  программирование  на  C#  основано на системе (библиотеке) типов CTS. Эта библиотека насчитывает более 4000 различных типов, которые для удобства работы объединены в функциональные группы – пространства имён. Пространство имён может включать классы, структуры, интерфейсы, делегаты, перечисления. Пространства имён структурированы в иерархическую древовидную систему. Часть этой системы представлена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1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r>
              <a:rPr lang="ru-RU" baseline="0" dirty="0" smtClean="0"/>
              <a:t> это процесс перевода программы из текста на языке высокого уровня в машинный код или близкий к нему.</a:t>
            </a:r>
          </a:p>
          <a:p>
            <a:r>
              <a:rPr lang="ru-RU" baseline="0" dirty="0" smtClean="0"/>
              <a:t>Интерпретатор. Покомандное выполнение текста программы. Считали строчку – тут же выполнили 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3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6583-CFCB-467F-ACBB-7CA818D55F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4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6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6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5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3108-B78F-49DB-84B6-A67C0BC539D9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92DA-2D84-4DB1-9BB9-F79DC0FB4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08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fx6bk1f4.aspx?tduid=(48efaee5882ef29670cd032d587cb2e4)(256380)(2459594)(XdSn0e3h3.k-M_wHm5jpeOAdPlO38oIFLA)()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studio.com/products/visual-studio-community-vs" TargetMode="External"/><Relationship Id="rId4" Type="http://schemas.openxmlformats.org/officeDocument/2006/relationships/hyperlink" Target="https://www.visualstudio.com/ru-ru/products/compare-visual-studio-2015-products-vs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hcw1s69b.aspx" TargetMode="External"/><Relationship Id="rId2" Type="http://schemas.openxmlformats.org/officeDocument/2006/relationships/hyperlink" Target="https://ru.wikipedia.org/wiki/IntelliSen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zkxk2fwf(v=vs.90).aspx" TargetMode="External"/><Relationship Id="rId7" Type="http://schemas.openxmlformats.org/officeDocument/2006/relationships/hyperlink" Target="https://www.youtube.com/watch?v=xsaRhgD7XL4" TargetMode="External"/><Relationship Id="rId2" Type="http://schemas.openxmlformats.org/officeDocument/2006/relationships/hyperlink" Target="https://ru.wikipedia.org/wiki/%D0%91%D0%B8%D0%B1%D0%BB%D0%B8%D0%BE%D1%82%D0%B5%D0%BA%D0%B0_MSD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Pi7QcmLdXs" TargetMode="Externa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habrahabr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67ef8sbd.aspx" TargetMode="External"/><Relationship Id="rId2" Type="http://schemas.openxmlformats.org/officeDocument/2006/relationships/hyperlink" Target="https://msdn.microsoft.com/ru-ru/library/kx37x36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ru-ru/library/618ayhy6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CKMjIaSJeQ" TargetMode="External"/><Relationship Id="rId2" Type="http://schemas.openxmlformats.org/officeDocument/2006/relationships/hyperlink" Target="http://metanit.com/sharp/tutorial/2.15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ku.edu/~nkinners/LangList/Extras/langlist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_Shar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.NET_Framewor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k1sx6ed2(v=vs.110)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ru-RU" dirty="0" smtClean="0"/>
              <a:t>Платформа 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4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создать на </a:t>
            </a:r>
            <a:r>
              <a:rPr lang="en-US" dirty="0" smtClean="0"/>
              <a:t>C#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Настольные приложения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приложения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smtClean="0"/>
              <a:t>Игровые программы</a:t>
            </a:r>
          </a:p>
          <a:p>
            <a:r>
              <a:rPr lang="ru-RU" dirty="0" smtClean="0"/>
              <a:t>Решения для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0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Ссылка на </a:t>
            </a:r>
            <a:r>
              <a:rPr lang="en-US" dirty="0" smtClean="0">
                <a:hlinkClick r:id="rId2"/>
              </a:rPr>
              <a:t>MSDN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5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IDE</a:t>
            </a:r>
            <a:endParaRPr lang="ru-RU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ru-RU" dirty="0"/>
              <a:t>Кратко об </a:t>
            </a:r>
            <a:r>
              <a:rPr lang="en-US" dirty="0"/>
              <a:t>MS Visual </a:t>
            </a:r>
            <a:r>
              <a:rPr lang="en-US" dirty="0" smtClean="0"/>
              <a:t>Studio</a:t>
            </a:r>
            <a:endParaRPr lang="ru-RU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ru-RU" dirty="0"/>
              <a:t>Где </a:t>
            </a:r>
            <a:r>
              <a:rPr lang="ru-RU" dirty="0" smtClean="0"/>
              <a:t>взять?</a:t>
            </a:r>
          </a:p>
          <a:p>
            <a:r>
              <a:rPr lang="ru-RU" dirty="0" smtClean="0"/>
              <a:t>4</a:t>
            </a:r>
            <a:r>
              <a:rPr lang="ru-RU" dirty="0"/>
              <a:t>. Работа в </a:t>
            </a:r>
            <a:r>
              <a:rPr lang="en-US" dirty="0"/>
              <a:t>MS 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0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 – Integrated Development Environment</a:t>
            </a:r>
          </a:p>
          <a:p>
            <a:r>
              <a:rPr lang="ru-RU" dirty="0" smtClean="0"/>
              <a:t>Это система программных средств, используемая программистами для разработки программного обеспечения (ПО)</a:t>
            </a:r>
          </a:p>
          <a:p>
            <a:endParaRPr lang="ru-RU" dirty="0"/>
          </a:p>
          <a:p>
            <a:r>
              <a:rPr lang="en-US" dirty="0" smtClean="0"/>
              <a:t>IDE (</a:t>
            </a:r>
            <a:r>
              <a:rPr lang="ru-RU" dirty="0" smtClean="0"/>
              <a:t>среда разработки) включает:</a:t>
            </a:r>
          </a:p>
          <a:p>
            <a:pPr marL="914389" lvl="1" indent="-457200">
              <a:buFont typeface="+mj-lt"/>
              <a:buAutoNum type="arabicPeriod"/>
            </a:pPr>
            <a:r>
              <a:rPr lang="ru-RU" dirty="0" smtClean="0"/>
              <a:t>текстовый редактор</a:t>
            </a:r>
          </a:p>
          <a:p>
            <a:pPr marL="914389" lvl="1" indent="-457200">
              <a:buFont typeface="+mj-lt"/>
              <a:buAutoNum type="arabicPeriod"/>
            </a:pPr>
            <a:r>
              <a:rPr lang="ru-RU" dirty="0"/>
              <a:t>к</a:t>
            </a:r>
            <a:r>
              <a:rPr lang="ru-RU" dirty="0" smtClean="0"/>
              <a:t>омпилятор и</a:t>
            </a:r>
            <a:r>
              <a:rPr lang="en-US" dirty="0" smtClean="0"/>
              <a:t>/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интерпретатор</a:t>
            </a:r>
          </a:p>
          <a:p>
            <a:pPr marL="914389" lvl="1" indent="-45720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редства автоматизации сборки</a:t>
            </a:r>
          </a:p>
          <a:p>
            <a:pPr marL="914389" lvl="1" indent="-457200">
              <a:buFont typeface="+mj-lt"/>
              <a:buAutoNum type="arabicPeriod"/>
            </a:pPr>
            <a:r>
              <a:rPr lang="ru-RU" dirty="0" smtClean="0"/>
              <a:t>отладчик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7"/>
            <a:ext cx="10896600" cy="4351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Microsoft Visual Studio — </a:t>
            </a:r>
            <a:r>
              <a:rPr lang="ru-RU" dirty="0"/>
              <a:t>линейка </a:t>
            </a:r>
            <a:r>
              <a:rPr lang="ru-RU" dirty="0" smtClean="0"/>
              <a:t>продуктов, включающих </a:t>
            </a:r>
            <a:r>
              <a:rPr lang="ru-RU" b="1" i="1" u="sng" dirty="0" smtClean="0"/>
              <a:t>интегрированную </a:t>
            </a:r>
            <a:r>
              <a:rPr lang="ru-RU" b="1" i="1" u="sng" dirty="0"/>
              <a:t>среду разработки </a:t>
            </a:r>
            <a:r>
              <a:rPr lang="ru-RU" b="1" i="1" u="sng" dirty="0" smtClean="0"/>
              <a:t>ПО </a:t>
            </a:r>
            <a:r>
              <a:rPr lang="ru-RU" dirty="0" smtClean="0"/>
              <a:t>и </a:t>
            </a:r>
            <a:r>
              <a:rPr lang="ru-RU" dirty="0"/>
              <a:t>ряд других инструментальных средств. </a:t>
            </a:r>
            <a:endParaRPr lang="ru-RU" dirty="0" smtClean="0"/>
          </a:p>
          <a:p>
            <a:pPr lvl="1"/>
            <a:r>
              <a:rPr lang="ru-RU" dirty="0" smtClean="0"/>
              <a:t>консольные приложения</a:t>
            </a:r>
          </a:p>
          <a:p>
            <a:pPr lvl="1"/>
            <a:r>
              <a:rPr lang="ru-RU" dirty="0" smtClean="0"/>
              <a:t>приложения </a:t>
            </a:r>
            <a:r>
              <a:rPr lang="ru-RU" dirty="0"/>
              <a:t>с графическим </a:t>
            </a:r>
            <a:r>
              <a:rPr lang="ru-RU" dirty="0" smtClean="0"/>
              <a:t>интерфейсом (с </a:t>
            </a:r>
            <a:r>
              <a:rPr lang="ru-RU" dirty="0"/>
              <a:t>поддержкой технологии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веб-сайты</a:t>
            </a:r>
            <a:r>
              <a:rPr lang="ru-RU" dirty="0"/>
              <a:t>, веб-приложения, </a:t>
            </a:r>
            <a:r>
              <a:rPr lang="ru-RU" dirty="0" smtClean="0"/>
              <a:t>веб-службы</a:t>
            </a:r>
          </a:p>
          <a:p>
            <a:pPr lvl="1"/>
            <a:r>
              <a:rPr lang="ru-RU" dirty="0" smtClean="0"/>
              <a:t>для </a:t>
            </a:r>
            <a:r>
              <a:rPr lang="ru-RU" dirty="0"/>
              <a:t>всех платформ, поддерживаемых </a:t>
            </a:r>
            <a:r>
              <a:rPr lang="en-US" dirty="0"/>
              <a:t>Microsoft Windows, Windows Mobile, Windows CE, .NET Framework, Xbox, Windows Phone .NET Compact Framework </a:t>
            </a:r>
            <a:r>
              <a:rPr lang="ru-RU" dirty="0"/>
              <a:t>и </a:t>
            </a:r>
            <a:r>
              <a:rPr lang="en-US" dirty="0"/>
              <a:t>Microsoft </a:t>
            </a:r>
            <a:r>
              <a:rPr lang="en-US" dirty="0" smtClean="0"/>
              <a:t>Silverlight</a:t>
            </a:r>
            <a:endParaRPr lang="ru-RU" dirty="0"/>
          </a:p>
          <a:p>
            <a:pPr lvl="1"/>
            <a:endParaRPr lang="en-US" dirty="0"/>
          </a:p>
          <a:p>
            <a:r>
              <a:rPr lang="ru-RU" dirty="0"/>
              <a:t>В состав </a:t>
            </a:r>
            <a:r>
              <a:rPr lang="en-US" dirty="0"/>
              <a:t>Visual Studio </a:t>
            </a:r>
            <a:r>
              <a:rPr lang="ru-RU" dirty="0"/>
              <a:t>входит:</a:t>
            </a:r>
          </a:p>
          <a:p>
            <a:pPr lvl="1"/>
            <a:r>
              <a:rPr lang="en-US" dirty="0"/>
              <a:t>Visual Basic .NET (Visual Basic </a:t>
            </a:r>
            <a:r>
              <a:rPr lang="ru-RU" dirty="0"/>
              <a:t>чуть-чуть отличается синтаксисом)</a:t>
            </a:r>
          </a:p>
          <a:p>
            <a:pPr lvl="1"/>
            <a:r>
              <a:rPr lang="en-US" dirty="0"/>
              <a:t>Visual C++</a:t>
            </a:r>
          </a:p>
          <a:p>
            <a:pPr lvl="1"/>
            <a:r>
              <a:rPr lang="en-US" dirty="0"/>
              <a:t>Visual C#</a:t>
            </a:r>
          </a:p>
          <a:p>
            <a:pPr lvl="1"/>
            <a:r>
              <a:rPr lang="en-US" dirty="0"/>
              <a:t>Visual F# (</a:t>
            </a:r>
            <a:r>
              <a:rPr lang="ru-RU" dirty="0"/>
              <a:t>начиная с </a:t>
            </a:r>
            <a:r>
              <a:rPr lang="en-US" dirty="0"/>
              <a:t>VB2010)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взять </a:t>
            </a:r>
            <a:r>
              <a:rPr lang="en-US" dirty="0" smtClean="0"/>
              <a:t>Visual Studio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https://www.visualstudio.com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Версии (</a:t>
            </a:r>
            <a:r>
              <a:rPr lang="ru-RU" dirty="0" smtClean="0">
                <a:hlinkClick r:id="rId4"/>
              </a:rPr>
              <a:t>сравнение</a:t>
            </a:r>
            <a:r>
              <a:rPr lang="ru-RU" dirty="0" smtClean="0"/>
              <a:t>):</a:t>
            </a:r>
          </a:p>
          <a:p>
            <a:pPr lvl="1"/>
            <a:r>
              <a:rPr lang="en-US" dirty="0" smtClean="0"/>
              <a:t>Premium</a:t>
            </a:r>
          </a:p>
          <a:p>
            <a:pPr lvl="1"/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Ultimate</a:t>
            </a:r>
            <a:endParaRPr lang="ru-RU" dirty="0"/>
          </a:p>
          <a:p>
            <a:pPr lvl="1"/>
            <a:r>
              <a:rPr lang="en-US" b="1" dirty="0"/>
              <a:t>Visual Studio Community </a:t>
            </a:r>
            <a:r>
              <a:rPr lang="en-US" dirty="0"/>
              <a:t>(</a:t>
            </a:r>
            <a:r>
              <a:rPr lang="ru-RU" dirty="0">
                <a:hlinkClick r:id="rId5"/>
              </a:rPr>
              <a:t>описание</a:t>
            </a:r>
            <a:r>
              <a:rPr lang="ru-RU" dirty="0"/>
              <a:t>)</a:t>
            </a:r>
          </a:p>
          <a:p>
            <a:pPr lvl="1"/>
            <a:r>
              <a:rPr lang="en-US" b="1" dirty="0" smtClean="0"/>
              <a:t>Visual Studio Express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  <a:r>
              <a:rPr lang="en-US" dirty="0" smtClean="0"/>
              <a:t>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IntelliSense</a:t>
            </a:r>
            <a:r>
              <a:rPr lang="en-US" dirty="0" smtClean="0"/>
              <a:t> - </a:t>
            </a:r>
            <a:r>
              <a:rPr lang="ru-RU" dirty="0" smtClean="0"/>
              <a:t>технология</a:t>
            </a:r>
            <a:r>
              <a:rPr lang="ru-RU" dirty="0"/>
              <a:t> </a:t>
            </a:r>
            <a:r>
              <a:rPr lang="ru-RU" dirty="0" err="1"/>
              <a:t>автодополнения</a:t>
            </a:r>
            <a:r>
              <a:rPr lang="ru-RU" dirty="0"/>
              <a:t> </a:t>
            </a:r>
            <a:r>
              <a:rPr lang="en-US" dirty="0" smtClean="0"/>
              <a:t>Microsoft</a:t>
            </a:r>
          </a:p>
          <a:p>
            <a:endParaRPr lang="en-US" dirty="0"/>
          </a:p>
          <a:p>
            <a:r>
              <a:rPr lang="ru-RU" dirty="0" smtClean="0">
                <a:hlinkClick r:id="rId3"/>
              </a:rPr>
              <a:t>Использование технологии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1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MSDN</a:t>
            </a:r>
            <a:r>
              <a:rPr lang="en-US" dirty="0" smtClean="0"/>
              <a:t> – </a:t>
            </a:r>
            <a:r>
              <a:rPr lang="en-US" dirty="0"/>
              <a:t>Microsoft Developer 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MSDN: </a:t>
            </a:r>
            <a:r>
              <a:rPr lang="ru-RU" dirty="0" smtClean="0">
                <a:hlinkClick r:id="rId3"/>
              </a:rPr>
              <a:t>Основы языка </a:t>
            </a:r>
            <a:r>
              <a:rPr lang="en-US" dirty="0" smtClean="0">
                <a:hlinkClick r:id="rId3"/>
              </a:rPr>
              <a:t>C#</a:t>
            </a:r>
            <a:endParaRPr lang="en-US" dirty="0" smtClean="0"/>
          </a:p>
          <a:p>
            <a:r>
              <a:rPr lang="en-US" dirty="0" smtClean="0"/>
              <a:t>MSDN: </a:t>
            </a:r>
            <a:r>
              <a:rPr lang="ru-RU" dirty="0" smtClean="0"/>
              <a:t>Использование среды разработки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http://habrahabr.ru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http://stackoverflow.com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Основы работы в </a:t>
            </a:r>
            <a:r>
              <a:rPr lang="en-US" dirty="0" smtClean="0"/>
              <a:t>VS (</a:t>
            </a:r>
            <a:r>
              <a:rPr lang="en-US" dirty="0" smtClean="0">
                <a:hlinkClick r:id="rId6"/>
              </a:rPr>
              <a:t>youtube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youtube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C# (</a:t>
            </a:r>
            <a:r>
              <a:rPr lang="ru-RU" dirty="0" smtClean="0">
                <a:hlinkClick r:id="rId2"/>
              </a:rPr>
              <a:t>описание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hlinkClick r:id="rId3"/>
              </a:rPr>
              <a:t>Руководство по программированию С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pPr lvl="1"/>
            <a:r>
              <a:rPr lang="ru-RU" dirty="0">
                <a:hlinkClick r:id="rId4"/>
              </a:rPr>
              <a:t>Справочник по </a:t>
            </a:r>
            <a:r>
              <a:rPr lang="en-US" dirty="0">
                <a:hlinkClick r:id="rId4"/>
              </a:rPr>
              <a:t>C</a:t>
            </a:r>
            <a:r>
              <a:rPr lang="en-US" dirty="0" smtClean="0">
                <a:hlinkClick r:id="rId4"/>
              </a:rPr>
              <a:t>#</a:t>
            </a:r>
            <a:endParaRPr lang="ru-RU" dirty="0" smtClean="0"/>
          </a:p>
          <a:p>
            <a:endParaRPr lang="en-US" b="1" dirty="0" smtClean="0"/>
          </a:p>
          <a:p>
            <a:r>
              <a:rPr lang="ru-RU" dirty="0" smtClean="0"/>
              <a:t>Герберт </a:t>
            </a:r>
            <a:r>
              <a:rPr lang="ru-RU" dirty="0" err="1"/>
              <a:t>Шилдт</a:t>
            </a:r>
            <a:r>
              <a:rPr lang="ru-RU" dirty="0"/>
              <a:t> </a:t>
            </a:r>
            <a:r>
              <a:rPr lang="ru-RU" dirty="0" smtClean="0"/>
              <a:t>«C</a:t>
            </a:r>
            <a:r>
              <a:rPr lang="ru-RU" dirty="0"/>
              <a:t># 3.0, 4.0. Полное </a:t>
            </a:r>
            <a:r>
              <a:rPr lang="ru-RU" dirty="0" smtClean="0"/>
              <a:t>руководство»</a:t>
            </a:r>
          </a:p>
          <a:p>
            <a:endParaRPr lang="ru-RU" b="1" dirty="0"/>
          </a:p>
          <a:p>
            <a:r>
              <a:rPr lang="ru-RU" dirty="0" smtClean="0"/>
              <a:t>Совершенный код </a:t>
            </a:r>
            <a:r>
              <a:rPr lang="en-US" dirty="0" smtClean="0"/>
              <a:t>[</a:t>
            </a:r>
            <a:r>
              <a:rPr lang="ru-RU" dirty="0" smtClean="0"/>
              <a:t>Стив </a:t>
            </a:r>
            <a:r>
              <a:rPr lang="ru-RU" dirty="0" err="1" smtClean="0"/>
              <a:t>Макконнелл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 algn="ctr">
              <a:buNone/>
            </a:pPr>
            <a:r>
              <a:rPr lang="ru-RU" sz="2000" dirty="0"/>
              <a:t>«Пишите код так, как будто сопровождать его будет склонный к насилию психопат, </a:t>
            </a:r>
            <a:br>
              <a:rPr lang="ru-RU" sz="2000" dirty="0"/>
            </a:br>
            <a:r>
              <a:rPr lang="ru-RU" sz="2000" dirty="0"/>
              <a:t>который знает, где вы живете»</a:t>
            </a:r>
          </a:p>
          <a:p>
            <a:pPr marL="0" indent="0" algn="r">
              <a:buNone/>
            </a:pPr>
            <a:r>
              <a:rPr lang="ru-RU" sz="2000" dirty="0"/>
              <a:t>Стив </a:t>
            </a:r>
            <a:r>
              <a:rPr lang="ru-RU" sz="2000" dirty="0" err="1"/>
              <a:t>Макконнелл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6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вывод на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ru-RU" b="1" dirty="0" smtClean="0"/>
              <a:t>Ввод</a:t>
            </a:r>
            <a:endParaRPr lang="en-US" b="1" dirty="0"/>
          </a:p>
          <a:p>
            <a:pPr lvl="1"/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  <a:endParaRPr lang="ru-RU" dirty="0" smtClean="0"/>
          </a:p>
          <a:p>
            <a:pPr lvl="1"/>
            <a:r>
              <a:rPr lang="en-US" dirty="0" err="1" smtClean="0"/>
              <a:t>Console.Read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b="1" dirty="0" smtClean="0"/>
              <a:t>Вывод</a:t>
            </a:r>
            <a:endParaRPr lang="en-US" b="1" dirty="0" smtClean="0"/>
          </a:p>
          <a:p>
            <a:pPr lvl="1"/>
            <a:r>
              <a:rPr lang="en-US" dirty="0" err="1" smtClean="0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 lvl="1"/>
            <a:r>
              <a:rPr lang="en-US" dirty="0" err="1" smtClean="0"/>
              <a:t>Console.Write</a:t>
            </a:r>
            <a:r>
              <a:rPr lang="ru-RU" dirty="0" smtClean="0"/>
              <a:t>()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ru-RU" dirty="0" smtClean="0">
                <a:hlinkClick r:id="rId2"/>
              </a:rPr>
              <a:t>Работа с консолью</a:t>
            </a:r>
            <a:r>
              <a:rPr lang="ru-RU" dirty="0" smtClean="0"/>
              <a:t>, </a:t>
            </a:r>
            <a:r>
              <a:rPr lang="ru-RU" dirty="0" smtClean="0">
                <a:hlinkClick r:id="rId3"/>
              </a:rPr>
              <a:t>видео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7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(</a:t>
            </a:r>
            <a:r>
              <a:rPr lang="ru-RU" dirty="0" smtClean="0">
                <a:hlinkClick r:id="rId3"/>
              </a:rPr>
              <a:t>список ЯП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программирования – это набор правил, с помощью которых программист записывает исходную программу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ЯП:</a:t>
            </a:r>
          </a:p>
          <a:p>
            <a:pPr lvl="1"/>
            <a:r>
              <a:rPr lang="ru-RU" dirty="0" smtClean="0"/>
              <a:t>низкоуровневые </a:t>
            </a:r>
            <a:r>
              <a:rPr lang="ru-RU" dirty="0"/>
              <a:t>(</a:t>
            </a:r>
            <a:r>
              <a:rPr lang="ru-RU" dirty="0" err="1"/>
              <a:t>машинно</a:t>
            </a:r>
            <a:r>
              <a:rPr lang="ru-RU" dirty="0"/>
              <a:t> </a:t>
            </a:r>
            <a:r>
              <a:rPr lang="ru-RU" dirty="0" smtClean="0"/>
              <a:t>ориентированные)</a:t>
            </a:r>
          </a:p>
          <a:p>
            <a:pPr lvl="1"/>
            <a:r>
              <a:rPr lang="ru-RU" dirty="0" smtClean="0"/>
              <a:t>высокоуровневые</a:t>
            </a:r>
          </a:p>
          <a:p>
            <a:pPr lvl="2"/>
            <a:r>
              <a:rPr lang="ru-RU" dirty="0" smtClean="0"/>
              <a:t>Процедурные (структурные) ЯП</a:t>
            </a:r>
            <a:r>
              <a:rPr lang="en-US" dirty="0" smtClean="0"/>
              <a:t>		(</a:t>
            </a:r>
            <a:r>
              <a:rPr lang="ru-RU" dirty="0" smtClean="0"/>
              <a:t>в основе «Алгоритм»)</a:t>
            </a:r>
          </a:p>
          <a:p>
            <a:pPr lvl="3"/>
            <a:r>
              <a:rPr lang="ru-RU" dirty="0" smtClean="0"/>
              <a:t>Функции + Данные</a:t>
            </a:r>
          </a:p>
          <a:p>
            <a:pPr lvl="2"/>
            <a:r>
              <a:rPr lang="ru-RU" dirty="0" smtClean="0"/>
              <a:t>Объектно-ориентированные ЯП	(в основе «Модель», содержащая алгоритм)</a:t>
            </a:r>
          </a:p>
          <a:p>
            <a:pPr lvl="3"/>
            <a:r>
              <a:rPr lang="ru-RU" dirty="0" smtClean="0"/>
              <a:t>Объекты = Данные + функции вокруг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8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создания </a:t>
            </a:r>
            <a:r>
              <a:rPr lang="en-US" dirty="0" smtClean="0">
                <a:hlinkClick r:id="rId3"/>
              </a:rPr>
              <a:t>C# </a:t>
            </a:r>
            <a:r>
              <a:rPr lang="ru-RU" dirty="0" smtClean="0">
                <a:hlinkClick r:id="rId3"/>
              </a:rPr>
              <a:t>(Си-</a:t>
            </a:r>
            <a:r>
              <a:rPr lang="ru-RU" dirty="0" err="1" smtClean="0">
                <a:hlinkClick r:id="rId3"/>
              </a:rPr>
              <a:t>шарп</a:t>
            </a:r>
            <a:r>
              <a:rPr lang="ru-RU" dirty="0" smtClean="0">
                <a:hlinkClick r:id="rId3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321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объектно</a:t>
            </a:r>
            <a:r>
              <a:rPr lang="en-US" dirty="0" smtClean="0"/>
              <a:t>-</a:t>
            </a:r>
            <a:r>
              <a:rPr lang="ru-RU" dirty="0" smtClean="0"/>
              <a:t>ориентированный </a:t>
            </a:r>
            <a:r>
              <a:rPr lang="ru-RU" dirty="0"/>
              <a:t>язык, в котором любая </a:t>
            </a:r>
            <a:r>
              <a:rPr lang="ru-RU" dirty="0" smtClean="0"/>
              <a:t>сущность  </a:t>
            </a:r>
            <a:r>
              <a:rPr lang="ru-RU" dirty="0"/>
              <a:t>представляется  объектом,  объединяющим  как  </a:t>
            </a:r>
            <a:r>
              <a:rPr lang="ru-RU" dirty="0" smtClean="0"/>
              <a:t>информационную </a:t>
            </a:r>
            <a:r>
              <a:rPr lang="ru-RU" dirty="0"/>
              <a:t>(данные), так и функциональную (действия над этими данными) </a:t>
            </a:r>
            <a:r>
              <a:rPr lang="ru-RU" dirty="0" smtClean="0"/>
              <a:t>части</a:t>
            </a:r>
            <a:r>
              <a:rPr lang="ru-RU" dirty="0"/>
              <a:t>; </a:t>
            </a:r>
          </a:p>
          <a:p>
            <a:r>
              <a:rPr lang="ru-RU" dirty="0" smtClean="0"/>
              <a:t>создать  </a:t>
            </a:r>
            <a:r>
              <a:rPr lang="ru-RU" dirty="0"/>
              <a:t>первый  </a:t>
            </a:r>
            <a:r>
              <a:rPr lang="ru-RU" dirty="0" err="1" smtClean="0"/>
              <a:t>компонентно</a:t>
            </a:r>
            <a:r>
              <a:rPr lang="en-US" dirty="0" smtClean="0"/>
              <a:t>-</a:t>
            </a:r>
            <a:r>
              <a:rPr lang="ru-RU" dirty="0" smtClean="0"/>
              <a:t>ориентированный  </a:t>
            </a:r>
            <a:r>
              <a:rPr lang="ru-RU" dirty="0"/>
              <a:t>язык  </a:t>
            </a:r>
            <a:r>
              <a:rPr lang="ru-RU" dirty="0" smtClean="0"/>
              <a:t>программирования </a:t>
            </a:r>
            <a:r>
              <a:rPr lang="ru-RU" dirty="0"/>
              <a:t>семейства C/C</a:t>
            </a:r>
            <a:r>
              <a:rPr lang="ru-RU" dirty="0" smtClean="0"/>
              <a:t>++;</a:t>
            </a:r>
            <a:endParaRPr lang="ru-RU" dirty="0"/>
          </a:p>
          <a:p>
            <a:r>
              <a:rPr lang="ru-RU" dirty="0" smtClean="0"/>
              <a:t>упростить </a:t>
            </a:r>
            <a:r>
              <a:rPr lang="ru-RU" dirty="0"/>
              <a:t>C++, сохранив по возможности его мощь и основные </a:t>
            </a:r>
            <a:r>
              <a:rPr lang="ru-RU" dirty="0" smtClean="0"/>
              <a:t>конструкции</a:t>
            </a:r>
            <a:r>
              <a:rPr lang="ru-RU" dirty="0"/>
              <a:t>; </a:t>
            </a:r>
          </a:p>
          <a:p>
            <a:r>
              <a:rPr lang="ru-RU" dirty="0" smtClean="0"/>
              <a:t>повысить </a:t>
            </a:r>
            <a:r>
              <a:rPr lang="ru-RU" dirty="0"/>
              <a:t>надёжность программного кода. </a:t>
            </a:r>
          </a:p>
        </p:txBody>
      </p:sp>
      <p:pic>
        <p:nvPicPr>
          <p:cNvPr id="4" name="Picture 2" descr="Файл:Anders Hejlsber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21" y="0"/>
            <a:ext cx="2133479" cy="291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125851" y="3045727"/>
            <a:ext cx="2066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/>
              <a:t>Андерс </a:t>
            </a:r>
            <a:r>
              <a:rPr lang="ru-RU" altLang="ru-RU" b="1" dirty="0" err="1" smtClean="0"/>
              <a:t>Хейлсберг</a:t>
            </a:r>
            <a:r>
              <a:rPr lang="en-US" altLang="ru-RU" b="1" dirty="0" smtClean="0"/>
              <a:t>, </a:t>
            </a:r>
            <a:r>
              <a:rPr lang="ru-RU" altLang="ru-RU" b="1" dirty="0" smtClean="0"/>
              <a:t>разработчик </a:t>
            </a:r>
            <a:r>
              <a:rPr lang="en-US" altLang="ru-RU" b="1" dirty="0" smtClean="0"/>
              <a:t>Delphi </a:t>
            </a:r>
            <a:r>
              <a:rPr lang="ru-RU" altLang="ru-RU" b="1" dirty="0" smtClean="0"/>
              <a:t>и </a:t>
            </a:r>
            <a:r>
              <a:rPr lang="en-US" altLang="ru-RU" b="1" dirty="0" smtClean="0"/>
              <a:t>C#</a:t>
            </a:r>
            <a:endParaRPr lang="ru-RU" alt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58521" y="4702629"/>
            <a:ext cx="213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C# </a:t>
            </a:r>
            <a:endParaRPr lang="ru-RU" dirty="0" smtClean="0"/>
          </a:p>
          <a:p>
            <a:pPr algn="ctr"/>
            <a:r>
              <a:rPr lang="ru-RU" dirty="0" smtClean="0"/>
              <a:t>многое перенял от </a:t>
            </a:r>
            <a:r>
              <a:rPr lang="en-US" dirty="0" smtClean="0"/>
              <a:t>C++ </a:t>
            </a:r>
            <a:r>
              <a:rPr lang="ru-RU" dirty="0" smtClean="0"/>
              <a:t>и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6950" cy="6849580"/>
          </a:xfrm>
        </p:spPr>
      </p:pic>
      <p:sp>
        <p:nvSpPr>
          <p:cNvPr id="5" name="Прямоугольник 4"/>
          <p:cNvSpPr/>
          <p:nvPr/>
        </p:nvSpPr>
        <p:spPr>
          <a:xfrm>
            <a:off x="7387771" y="4264257"/>
            <a:ext cx="48042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Основу  среды  .NET  составляет  CLR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 err="1"/>
              <a:t>Common</a:t>
            </a:r>
            <a:r>
              <a:rPr lang="ru-RU" dirty="0"/>
              <a:t> 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 smtClean="0"/>
              <a:t>Runtime</a:t>
            </a:r>
            <a:r>
              <a:rPr lang="ru-RU" dirty="0"/>
              <a:t>) – общеязыковая среда исполнения, которая состоит из двух </a:t>
            </a:r>
          </a:p>
          <a:p>
            <a:r>
              <a:rPr lang="ru-RU" dirty="0"/>
              <a:t>основных частей: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ядра  </a:t>
            </a:r>
            <a:r>
              <a:rPr lang="ru-RU" dirty="0"/>
              <a:t>(набор  служб,  управляющих  загрузкой  приложения  в  </a:t>
            </a:r>
            <a:r>
              <a:rPr lang="ru-RU" dirty="0" smtClean="0"/>
              <a:t>память</a:t>
            </a:r>
            <a:r>
              <a:rPr lang="ru-RU" dirty="0"/>
              <a:t>, собраны в библиотеке mscoree.dll);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библиотеки  </a:t>
            </a:r>
            <a:r>
              <a:rPr lang="ru-RU" dirty="0"/>
              <a:t>базовых  классов  (главная  сборка  в  библиотеке </a:t>
            </a:r>
            <a:r>
              <a:rPr lang="ru-RU" dirty="0" smtClean="0"/>
              <a:t>mscorlib.dll).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87771" y="1254966"/>
            <a:ext cx="4804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C# </a:t>
            </a:r>
            <a:r>
              <a:rPr lang="ru-RU" dirty="0" smtClean="0"/>
              <a:t>основной язык платформы </a:t>
            </a:r>
            <a:r>
              <a:rPr lang="ru-RU" dirty="0">
                <a:hlinkClick r:id="rId4"/>
              </a:rPr>
              <a:t>.</a:t>
            </a:r>
            <a:r>
              <a:rPr lang="ru-RU" dirty="0" smtClean="0">
                <a:hlinkClick r:id="rId4"/>
              </a:rPr>
              <a:t>NET </a:t>
            </a:r>
            <a:r>
              <a:rPr lang="en-US" dirty="0" err="1" smtClean="0">
                <a:hlinkClick r:id="rId4"/>
              </a:rPr>
              <a:t>FrameWork</a:t>
            </a:r>
            <a:r>
              <a:rPr lang="ru-RU" dirty="0" smtClean="0">
                <a:hlinkClick r:id="rId4"/>
              </a:rPr>
              <a:t> </a:t>
            </a:r>
            <a:r>
              <a:rPr lang="ru-RU" dirty="0"/>
              <a:t>(</a:t>
            </a:r>
            <a:r>
              <a:rPr lang="ru-RU" dirty="0" smtClean="0"/>
              <a:t>произносится </a:t>
            </a:r>
            <a:r>
              <a:rPr lang="ru-RU" dirty="0"/>
              <a:t>как дот-нет), которая является средой, объединяющей </a:t>
            </a:r>
            <a:r>
              <a:rPr lang="ru-RU" dirty="0" smtClean="0"/>
              <a:t>программные </a:t>
            </a:r>
            <a:r>
              <a:rPr lang="ru-RU" dirty="0"/>
              <a:t>технологии, для разработки </a:t>
            </a:r>
            <a:r>
              <a:rPr lang="ru-RU" dirty="0" err="1"/>
              <a:t>Web</a:t>
            </a:r>
            <a:r>
              <a:rPr lang="ru-RU" dirty="0"/>
              <a:t>- и </a:t>
            </a:r>
            <a:r>
              <a:rPr lang="ru-RU" dirty="0" err="1"/>
              <a:t>Windows</a:t>
            </a:r>
            <a:r>
              <a:rPr lang="ru-RU" dirty="0"/>
              <a:t>-приложений </a:t>
            </a:r>
            <a:r>
              <a:rPr lang="ru-RU" dirty="0" smtClean="0"/>
              <a:t>(</a:t>
            </a:r>
            <a:r>
              <a:rPr lang="ru-RU" dirty="0"/>
              <a:t>отсюда и название). </a:t>
            </a:r>
          </a:p>
        </p:txBody>
      </p:sp>
    </p:spTree>
    <p:extLst>
      <p:ext uri="{BB962C8B-B14F-4D97-AF65-F5344CB8AC3E}">
        <p14:creationId xmlns:p14="http://schemas.microsoft.com/office/powerpoint/2010/main" val="12356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</a:t>
            </a:r>
            <a:r>
              <a:rPr lang="en-US" dirty="0" smtClean="0"/>
              <a:t> </a:t>
            </a:r>
            <a:r>
              <a:rPr lang="ru-RU" dirty="0" smtClean="0"/>
              <a:t>платформы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Поддержка нескольких языков</a:t>
            </a:r>
            <a:r>
              <a:rPr lang="ru-RU" dirty="0"/>
              <a:t>. Основой платформы является общеязыковая среда исполнения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(CLR), благодаря чему .NET поддерживает несколько языков: наряду с C# это также VB.NET, C++, F#, а также различные диалекты других языков, привязанные к .NET, например, Delphi.NET. При компиляции код на любом из этих языков компилируется в сборку на общем языке CIL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Intermediate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своего рода ассемблер платформы .NET. Поэтому мы можем сделать отдельные модули одного приложения на отдельных языках.</a:t>
            </a:r>
          </a:p>
          <a:p>
            <a:r>
              <a:rPr lang="ru-RU" b="1" dirty="0"/>
              <a:t>Кроссплатформенность</a:t>
            </a:r>
            <a:r>
              <a:rPr lang="ru-RU" dirty="0"/>
              <a:t>. .NET является переносимой платформой (с некоторыми ограничениями). Например, последняя версия платформы на данный момент .NET </a:t>
            </a:r>
            <a:r>
              <a:rPr lang="ru-RU" dirty="0" err="1"/>
              <a:t>Framework</a:t>
            </a:r>
            <a:r>
              <a:rPr lang="ru-RU" dirty="0"/>
              <a:t> поддерживается на большинстве современных ОС </a:t>
            </a:r>
            <a:r>
              <a:rPr lang="ru-RU" dirty="0" err="1"/>
              <a:t>Windows</a:t>
            </a:r>
            <a:r>
              <a:rPr lang="ru-RU" dirty="0"/>
              <a:t> (</a:t>
            </a:r>
            <a:r>
              <a:rPr lang="ru-RU" dirty="0" err="1"/>
              <a:t>Windows</a:t>
            </a:r>
            <a:r>
              <a:rPr lang="ru-RU" dirty="0"/>
              <a:t> 10/8.1/8/7/</a:t>
            </a:r>
            <a:r>
              <a:rPr lang="ru-RU" dirty="0" err="1"/>
              <a:t>Vista</a:t>
            </a:r>
            <a:r>
              <a:rPr lang="ru-RU" dirty="0"/>
              <a:t>). А благодаря проекту </a:t>
            </a:r>
            <a:r>
              <a:rPr lang="ru-RU" dirty="0" err="1"/>
              <a:t>Mono</a:t>
            </a:r>
            <a:r>
              <a:rPr lang="ru-RU" dirty="0"/>
              <a:t> можно создавать приложения, которые будут работать и на других ОС семейства </a:t>
            </a:r>
            <a:r>
              <a:rPr lang="ru-RU" dirty="0" err="1"/>
              <a:t>Linux</a:t>
            </a:r>
            <a:r>
              <a:rPr lang="ru-RU" dirty="0"/>
              <a:t>, в том числе на мобильных платформах </a:t>
            </a:r>
            <a:r>
              <a:rPr lang="ru-RU" dirty="0" err="1"/>
              <a:t>Android</a:t>
            </a:r>
            <a:r>
              <a:rPr lang="ru-RU" dirty="0"/>
              <a:t> и </a:t>
            </a:r>
            <a:r>
              <a:rPr lang="ru-RU" dirty="0" err="1"/>
              <a:t>iOS</a:t>
            </a:r>
            <a:r>
              <a:rPr lang="ru-RU" dirty="0"/>
              <a:t>.</a:t>
            </a:r>
          </a:p>
          <a:p>
            <a:r>
              <a:rPr lang="ru-RU" b="1" dirty="0"/>
              <a:t>Мощная библиотека классов</a:t>
            </a:r>
            <a:r>
              <a:rPr lang="ru-RU" dirty="0"/>
              <a:t>. .NET представляет единую для всех поддерживаемых языков библиотеку классов. И какое бы приложение мы не собирались писать на C# - текстовый редактор, чат или сложный веб-сайт - так или иначе мы задействуем библиотеку классов .NET.</a:t>
            </a:r>
          </a:p>
          <a:p>
            <a:r>
              <a:rPr lang="ru-RU" b="1" dirty="0"/>
              <a:t>Разнообразие технологий</a:t>
            </a:r>
            <a:r>
              <a:rPr lang="ru-RU" dirty="0"/>
              <a:t>. Общеязыковая среда исполнения CLR и базовая библиотека классов являются основой для целого стека технологий, которые разработчики могут задействовать при построении тех или иных приложений. Например, для работы с базами данных в этом стеке технологий предназначена технология ADO.NET. Для построения графических приложений с богатым насыщенным интерфейсом - технология WPF. Для создания веб-сайтов - ASP.NET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8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и после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048" t="25069" r="52191" b="36836"/>
          <a:stretch/>
        </p:blipFill>
        <p:spPr>
          <a:xfrm>
            <a:off x="4024765" y="2051386"/>
            <a:ext cx="4142469" cy="3899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5048" t="52102" r="52191" b="36836"/>
          <a:stretch/>
        </p:blipFill>
        <p:spPr>
          <a:xfrm>
            <a:off x="4024764" y="4818743"/>
            <a:ext cx="4142469" cy="11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создания приложений на </a:t>
            </a:r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096" t="19482" r="33714" b="37682"/>
          <a:stretch/>
        </p:blipFill>
        <p:spPr>
          <a:xfrm>
            <a:off x="838200" y="1690692"/>
            <a:ext cx="6821716" cy="48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</a:t>
            </a:r>
            <a:r>
              <a:rPr lang="en-US" dirty="0" smtClean="0"/>
              <a:t>C#</a:t>
            </a:r>
            <a:r>
              <a:rPr lang="ru-RU" dirty="0" smtClean="0"/>
              <a:t> (</a:t>
            </a:r>
            <a:r>
              <a:rPr lang="ru-RU" dirty="0" smtClean="0">
                <a:hlinkClick r:id="rId3"/>
              </a:rPr>
              <a:t>ссылка на </a:t>
            </a:r>
            <a:r>
              <a:rPr lang="en-US" dirty="0" smtClean="0">
                <a:hlinkClick r:id="rId3"/>
              </a:rPr>
              <a:t>MSDN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0857" t="30487" r="32286" b="51227"/>
          <a:stretch/>
        </p:blipFill>
        <p:spPr>
          <a:xfrm>
            <a:off x="838201" y="1825625"/>
            <a:ext cx="10515600" cy="29345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7808" t="55714" r="39144" b="37514"/>
          <a:stretch/>
        </p:blipFill>
        <p:spPr>
          <a:xfrm>
            <a:off x="838200" y="4895144"/>
            <a:ext cx="10514181" cy="173788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784114" y="3439886"/>
            <a:ext cx="290286" cy="53702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5485" y="1734235"/>
            <a:ext cx="1052285" cy="53702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07770" y="2601116"/>
            <a:ext cx="1291773" cy="53702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15657" y="2601116"/>
            <a:ext cx="2191657" cy="53702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07770" y="3376607"/>
            <a:ext cx="4717144" cy="53702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736" t="24423" r="31238" b="36884"/>
          <a:stretch/>
        </p:blipFill>
        <p:spPr>
          <a:xfrm>
            <a:off x="1725385" y="1690692"/>
            <a:ext cx="8741229" cy="48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1954</Words>
  <Application>Microsoft Office PowerPoint</Application>
  <PresentationFormat>Широкоэкранный</PresentationFormat>
  <Paragraphs>157</Paragraphs>
  <Slides>19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Язык C# Платформа .NET Visual Studio</vt:lpstr>
      <vt:lpstr>Язык программирования (список ЯП)</vt:lpstr>
      <vt:lpstr>Цели создания C# (Си-шарп)</vt:lpstr>
      <vt:lpstr>Презентация PowerPoint</vt:lpstr>
      <vt:lpstr>Роль платформы .NET</vt:lpstr>
      <vt:lpstr>До и после</vt:lpstr>
      <vt:lpstr>Процесс создания приложений на C#</vt:lpstr>
      <vt:lpstr>Первая программа на C# (ссылка на MSDN)</vt:lpstr>
      <vt:lpstr>Пространство имен</vt:lpstr>
      <vt:lpstr>Что можно создать на C#?</vt:lpstr>
      <vt:lpstr>Знакомство с Visual Studio</vt:lpstr>
      <vt:lpstr>План</vt:lpstr>
      <vt:lpstr>IDE</vt:lpstr>
      <vt:lpstr>Visual Studio</vt:lpstr>
      <vt:lpstr>Где взять Visual Studio?</vt:lpstr>
      <vt:lpstr>Текстовый редактор (IntelliSence)</vt:lpstr>
      <vt:lpstr>Полезные ресурсы</vt:lpstr>
      <vt:lpstr>Литература</vt:lpstr>
      <vt:lpstr>Ввод / вывод на C#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C# Платформа .NET Visual Studio</dc:title>
  <dc:creator>Институт информационных технологий</dc:creator>
  <cp:lastModifiedBy>Институт информационных технологий</cp:lastModifiedBy>
  <cp:revision>2</cp:revision>
  <dcterms:created xsi:type="dcterms:W3CDTF">2016-02-18T10:17:21Z</dcterms:created>
  <dcterms:modified xsi:type="dcterms:W3CDTF">2016-02-18T10:27:24Z</dcterms:modified>
</cp:coreProperties>
</file>