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8" r:id="rId5"/>
    <p:sldId id="259" r:id="rId6"/>
    <p:sldId id="265" r:id="rId7"/>
    <p:sldId id="260" r:id="rId8"/>
    <p:sldId id="267" r:id="rId9"/>
    <p:sldId id="262" r:id="rId10"/>
    <p:sldId id="269" r:id="rId11"/>
    <p:sldId id="258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C1E0-F96E-4E55-8AD9-769E9BB087AF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mikhail.gumenny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5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714500"/>
            <a:ext cx="8229600" cy="857250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rgbClr val="FF0000"/>
                </a:solidFill>
              </a:rPr>
              <a:t>Анализ визитов пользователей </a:t>
            </a:r>
            <a:br>
              <a:rPr lang="ru-RU" sz="7200" dirty="0">
                <a:solidFill>
                  <a:srgbClr val="FF0000"/>
                </a:solidFill>
              </a:rPr>
            </a:br>
            <a:r>
              <a:rPr lang="ru-RU" sz="7200" dirty="0">
                <a:solidFill>
                  <a:srgbClr val="FF0000"/>
                </a:solidFill>
              </a:rPr>
              <a:t>на </a:t>
            </a:r>
            <a:r>
              <a:rPr lang="ru-RU" sz="7200" dirty="0" err="1">
                <a:solidFill>
                  <a:srgbClr val="FF0000"/>
                </a:solidFill>
              </a:rPr>
              <a:t>Яндекс.Дзен</a:t>
            </a:r>
            <a:endParaRPr lang="ru-RU" sz="7200" dirty="0">
              <a:solidFill>
                <a:srgbClr val="FF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839344" y="4440511"/>
            <a:ext cx="4053136" cy="50750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ru-RU" sz="1800" dirty="0"/>
          </a:p>
          <a:p>
            <a:pPr algn="r">
              <a:buNone/>
            </a:pPr>
            <a:r>
              <a:rPr lang="ru-RU" sz="1400" dirty="0">
                <a:solidFill>
                  <a:srgbClr val="FF0000"/>
                </a:solidFill>
              </a:rPr>
              <a:t>Изображение  с сайта </a:t>
            </a:r>
            <a:r>
              <a:rPr lang="ru-RU" sz="1400" dirty="0" err="1">
                <a:solidFill>
                  <a:srgbClr val="FF0000"/>
                </a:solidFill>
              </a:rPr>
              <a:t>pixabay.com</a:t>
            </a:r>
            <a:r>
              <a:rPr lang="ru-RU" sz="1400" dirty="0">
                <a:solidFill>
                  <a:srgbClr val="FF0000"/>
                </a:solidFill>
              </a:rPr>
              <a:t> автор</a:t>
            </a:r>
            <a:r>
              <a:rPr lang="en-US" sz="1400" dirty="0">
                <a:solidFill>
                  <a:srgbClr val="FF0000"/>
                </a:solidFill>
              </a:rPr>
              <a:t> Gerd </a:t>
            </a:r>
            <a:r>
              <a:rPr lang="en-US" sz="1400" dirty="0" err="1">
                <a:solidFill>
                  <a:srgbClr val="FF0000"/>
                </a:solidFill>
              </a:rPr>
              <a:t>Altmann</a:t>
            </a:r>
            <a:r>
              <a:rPr lang="ru-RU" sz="1400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Анализ визитов пользователей на </a:t>
            </a:r>
            <a:r>
              <a:rPr lang="ru-RU" sz="2400" dirty="0" err="1"/>
              <a:t>Яндекс.Дзен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915566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Насколько хорошо пользователи конвертируются из показов карточек в просмотры статей?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907705" y="1275606"/>
          <a:ext cx="4968551" cy="276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Тема карточки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Источник темы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Количество визитов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Рассказы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Путешествия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  <a:r>
                        <a:rPr lang="ru-RU" sz="1200" baseline="0" dirty="0"/>
                        <a:t> 587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Общество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Россия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3 471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Наука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Кино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3 279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Подборки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Полезные советы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2 795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Общество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Семейные отношения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2 727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Отношения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Полезные</a:t>
                      </a:r>
                      <a:r>
                        <a:rPr lang="ru-RU" sz="1200" baseline="0" dirty="0"/>
                        <a:t> советы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2 716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Интересные факты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Россия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2 567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Здоровье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Полезные советы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2 335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4011910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Общий вывод: По результатам анализа представленных данных можно сделать вывод, что активность пользователей зависит от времени. Среди тем карточек и </a:t>
            </a:r>
            <a:r>
              <a:rPr lang="ru-RU" sz="1600"/>
              <a:t>источников тем существуют </a:t>
            </a:r>
            <a:r>
              <a:rPr lang="ru-RU" sz="1600" dirty="0"/>
              <a:t>наиболее популярные, на которые приходится больше всего визитов. При этом данные категории различаются среди возрастных групп пользователей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/>
              <a:t>При анализе использованы:</a:t>
            </a:r>
          </a:p>
          <a:p>
            <a:pPr marL="0" indent="0" algn="just">
              <a:buFontTx/>
              <a:buChar char="-"/>
            </a:pPr>
            <a:r>
              <a:rPr lang="ru-RU" sz="2800" i="1" dirty="0"/>
              <a:t> </a:t>
            </a:r>
            <a:r>
              <a:rPr lang="ru-RU" sz="2800" dirty="0"/>
              <a:t>дашборд, составленный в соответствии с макетом самостоятельного проекта по спринту «Автоматизация», по данным файла </a:t>
            </a:r>
            <a:r>
              <a:rPr lang="en-US" sz="2800" dirty="0"/>
              <a:t>dash_visits.csv</a:t>
            </a:r>
            <a:r>
              <a:rPr lang="ru-RU" sz="2800" dirty="0"/>
              <a:t>, сформированного из таблицы </a:t>
            </a:r>
            <a:r>
              <a:rPr lang="en-US" sz="2800" dirty="0" err="1"/>
              <a:t>dash_visits</a:t>
            </a:r>
            <a:r>
              <a:rPr lang="ru-RU" sz="2800" dirty="0"/>
              <a:t>.</a:t>
            </a:r>
          </a:p>
          <a:p>
            <a:pPr marL="0" indent="0">
              <a:buFontTx/>
              <a:buChar char="-"/>
            </a:pPr>
            <a:r>
              <a:rPr lang="en-US" sz="2000" dirty="0">
                <a:hlinkClick r:id="rId2"/>
              </a:rPr>
              <a:t>https://public.tableau.com/profile/mikhail.gumennyy#!/vizhome/Book1_15944131569600/Dashboard1</a:t>
            </a:r>
            <a:endParaRPr lang="ru-RU" sz="2000" dirty="0"/>
          </a:p>
          <a:p>
            <a:pPr marL="0" indent="0">
              <a:buNone/>
            </a:pPr>
            <a:endParaRPr lang="ru-R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Анализ визитов пользователей на </a:t>
            </a:r>
            <a:r>
              <a:rPr lang="ru-RU" sz="2400" dirty="0" err="1"/>
              <a:t>Яндекс.Дзен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915566"/>
            <a:ext cx="8640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/>
            <a:r>
              <a:rPr lang="ru-RU" sz="1600" dirty="0"/>
              <a:t>В целях исследования пользовательского взаимодействия с карточками статей был проведен анализ визитов пользователей на </a:t>
            </a:r>
            <a:r>
              <a:rPr lang="ru-RU" sz="1600" dirty="0" err="1"/>
              <a:t>Яндекс.Дзен</a:t>
            </a:r>
            <a:r>
              <a:rPr lang="ru-RU" sz="1600" dirty="0"/>
              <a:t>.</a:t>
            </a:r>
          </a:p>
          <a:p>
            <a:pPr indent="266700"/>
            <a:r>
              <a:rPr lang="ru-RU" sz="1600" dirty="0"/>
              <a:t>Для автоматизации анализа было принято решение о разработке дашборда. С этой целью:</a:t>
            </a:r>
          </a:p>
          <a:p>
            <a:r>
              <a:rPr lang="ru-RU" sz="1600" dirty="0"/>
              <a:t>- проведено подробное обсуждение с менеджерами состава дашборда, его внешнего вида и набора отображаемых данных;</a:t>
            </a:r>
          </a:p>
          <a:p>
            <a:pPr>
              <a:buFontTx/>
              <a:buChar char="-"/>
            </a:pPr>
            <a:r>
              <a:rPr lang="ru-RU" sz="1600" dirty="0"/>
              <a:t> выяснено у администраторов БД куда и как собираются нужные данные, также  согласовано где хранить агрегирующие таблицы; </a:t>
            </a:r>
          </a:p>
          <a:p>
            <a:pPr>
              <a:buFontTx/>
              <a:buChar char="-"/>
            </a:pPr>
            <a:r>
              <a:rPr lang="ru-RU" sz="1600" dirty="0"/>
              <a:t> разработан дашборд.</a:t>
            </a:r>
          </a:p>
          <a:p>
            <a:pPr indent="266700"/>
            <a:r>
              <a:rPr lang="ru-RU" sz="1600" dirty="0"/>
              <a:t>С использование разработанного дашборда подготовлены ответы на еженедельные вопросы менеджеров:</a:t>
            </a:r>
          </a:p>
          <a:p>
            <a:r>
              <a:rPr lang="ru-RU" sz="1600" dirty="0"/>
              <a:t>- Сколько взаимодействий пользователей с карточками происходит в системе с разбивкой по темам карточек?</a:t>
            </a:r>
          </a:p>
          <a:p>
            <a:r>
              <a:rPr lang="ru-RU" sz="1600" dirty="0"/>
              <a:t>- Как много карточек генерируют источники с разными темами?</a:t>
            </a:r>
          </a:p>
          <a:p>
            <a:r>
              <a:rPr lang="ru-RU" sz="1600" dirty="0"/>
              <a:t>- Насколько хорошо пользователи конвертируются из показов карточек в просмотры статей?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Анализ визитов пользователей на </a:t>
            </a:r>
            <a:r>
              <a:rPr lang="ru-RU" sz="2400" dirty="0" err="1"/>
              <a:t>Яндекс.Дзен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91556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Всего 24.09.2019 в период с 18:28:00 до 19:00:00 осуществлено 310 207 визитов пользователей, при этом 90% визитов происходили с 18:53 до 19:00.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19046"/>
            <a:ext cx="5751586" cy="339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Анализ визитов пользователей на </a:t>
            </a:r>
            <a:r>
              <a:rPr lang="ru-RU" sz="2400" dirty="0" err="1"/>
              <a:t>Яндекс.Дзен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91556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Сводная информация по данным</a:t>
            </a:r>
          </a:p>
          <a:p>
            <a:pPr>
              <a:buFontTx/>
              <a:buChar char="-"/>
            </a:pP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9163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25 Тем карточек		6 возрастных групп	26 источников тем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Анализ визитов пользователей на </a:t>
            </a:r>
            <a:r>
              <a:rPr lang="ru-RU" sz="2400" dirty="0" err="1"/>
              <a:t>Яндекс.Дзен</a:t>
            </a:r>
            <a:endParaRPr lang="ru-RU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7256"/>
            <a:ext cx="230505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974138"/>
            <a:ext cx="6480720" cy="393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Анализ визитов пользователей на </a:t>
            </a:r>
            <a:r>
              <a:rPr lang="ru-RU" sz="2400" dirty="0" err="1"/>
              <a:t>Яндекс.Дзен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915566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Сколько взаимодействий пользователей с карточками происходит в системе </a:t>
            </a:r>
          </a:p>
          <a:p>
            <a:pPr algn="ctr"/>
            <a:r>
              <a:rPr lang="ru-RU" sz="1600" dirty="0"/>
              <a:t>с разбивкой по темам карточек?</a:t>
            </a:r>
          </a:p>
          <a:p>
            <a:pPr>
              <a:buFontTx/>
              <a:buChar char="-"/>
            </a:pP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91630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 исследованный период из 310,2 тыс. визитов:</a:t>
            </a:r>
          </a:p>
          <a:p>
            <a:pPr>
              <a:buFontTx/>
              <a:buChar char="-"/>
            </a:pPr>
            <a:r>
              <a:rPr lang="ru-RU" dirty="0"/>
              <a:t> 21,7 тыс. визитов или 7,01% пришло на тему карточки «Наука»;</a:t>
            </a:r>
          </a:p>
          <a:p>
            <a:pPr>
              <a:buFontTx/>
              <a:buChar char="-"/>
            </a:pPr>
            <a:r>
              <a:rPr lang="ru-RU" dirty="0"/>
              <a:t> 20,7 тыс. визитов или 6,66% - «Отношения»;</a:t>
            </a:r>
          </a:p>
          <a:p>
            <a:pPr>
              <a:buFontTx/>
              <a:buChar char="-"/>
            </a:pPr>
            <a:r>
              <a:rPr lang="ru-RU" dirty="0"/>
              <a:t> 19,9 тыс. визитов или 6,43% - «Интересные факты»;</a:t>
            </a:r>
          </a:p>
          <a:p>
            <a:pPr>
              <a:buFontTx/>
              <a:buChar char="-"/>
            </a:pPr>
            <a:r>
              <a:rPr lang="ru-RU" dirty="0"/>
              <a:t> 19,6 тыс. визитов или 6,33% - «Общество»;</a:t>
            </a:r>
          </a:p>
          <a:p>
            <a:pPr>
              <a:buFontTx/>
              <a:buChar char="-"/>
            </a:pPr>
            <a:r>
              <a:rPr lang="ru-RU" dirty="0"/>
              <a:t> 17,8 тыс. визитов или 5,73% - «Подборки».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329183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этом отмечаются различия в наиболее популярных темах среди разных возрастных групп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Анализ визитов пользователей на </a:t>
            </a:r>
            <a:r>
              <a:rPr lang="ru-RU" sz="2400" dirty="0" err="1"/>
              <a:t>Яндекс.Дзен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982" y="843558"/>
            <a:ext cx="197485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843558"/>
            <a:ext cx="4824536" cy="410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Анализ визитов пользователей на </a:t>
            </a:r>
            <a:r>
              <a:rPr lang="ru-RU" sz="2400" dirty="0" err="1"/>
              <a:t>Яндекс.Дзен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91556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Как много карточек генерируют источники с разными темами?</a:t>
            </a:r>
          </a:p>
          <a:p>
            <a:pPr>
              <a:buFontTx/>
              <a:buChar char="-"/>
            </a:pP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491630"/>
            <a:ext cx="6480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 исследованный период из 310,2 тыс. визитов:</a:t>
            </a:r>
          </a:p>
          <a:p>
            <a:pPr>
              <a:buFontTx/>
              <a:buChar char="-"/>
            </a:pPr>
            <a:r>
              <a:rPr lang="ru-RU" dirty="0"/>
              <a:t> 33,3 тыс. визитов или 11,74% пришло на источник «Семейные отношения»;</a:t>
            </a:r>
          </a:p>
          <a:p>
            <a:pPr>
              <a:buFontTx/>
              <a:buChar char="-"/>
            </a:pPr>
            <a:r>
              <a:rPr lang="ru-RU" dirty="0"/>
              <a:t> 29,8 тыс. визитов или 9,62% - «Россия»;</a:t>
            </a:r>
          </a:p>
          <a:p>
            <a:pPr>
              <a:buFontTx/>
              <a:buChar char="-"/>
            </a:pPr>
            <a:r>
              <a:rPr lang="ru-RU" dirty="0"/>
              <a:t> 27,4 тыс. визитов или 8,84% - «Полезные советы»;</a:t>
            </a:r>
          </a:p>
          <a:p>
            <a:pPr>
              <a:buFontTx/>
              <a:buChar char="-"/>
            </a:pPr>
            <a:r>
              <a:rPr lang="ru-RU" dirty="0"/>
              <a:t> 24,1 тыс. визитов или 7,78% - «Путешествия»;</a:t>
            </a:r>
          </a:p>
          <a:p>
            <a:pPr>
              <a:buFontTx/>
              <a:buChar char="-"/>
            </a:pPr>
            <a:r>
              <a:rPr lang="ru-RU" dirty="0"/>
              <a:t> 23,9 тыс. визитов или 7,72% - «Знаменитости»;</a:t>
            </a:r>
          </a:p>
          <a:p>
            <a:pPr>
              <a:buFontTx/>
              <a:buChar char="-"/>
            </a:pPr>
            <a:r>
              <a:rPr lang="ru-RU" dirty="0"/>
              <a:t> 20,1 тыс. </a:t>
            </a:r>
            <a:r>
              <a:rPr lang="ru-RU" dirty="0" err="1"/>
              <a:t>ваизитов</a:t>
            </a:r>
            <a:r>
              <a:rPr lang="ru-RU" dirty="0"/>
              <a:t> или 6,47% - «Кино».</a:t>
            </a:r>
          </a:p>
          <a:p>
            <a:pPr>
              <a:buFontTx/>
              <a:buChar char="-"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64504" y="4011910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Различия в предпочтениях среди возрастных групп также сохраняется по наиболее популярным темам источников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Анализ визитов пользователей на </a:t>
            </a:r>
            <a:r>
              <a:rPr lang="ru-RU" sz="2400" dirty="0" err="1"/>
              <a:t>Яндекс.Дзен</a:t>
            </a:r>
            <a:endParaRPr lang="ru-R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5630" y="1123280"/>
            <a:ext cx="654685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9512" y="771550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Наиболее частые соотношения темы карточки и темы источника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07504" y="1131590"/>
          <a:ext cx="2160240" cy="372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Карточка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Источник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Рассказы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Путешествия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Общество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Россия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Наука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Кино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Подборки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Полезные советы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Общество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Семейные отношения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Отношения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Полезные</a:t>
                      </a:r>
                      <a:r>
                        <a:rPr lang="ru-RU" sz="1200" baseline="0" dirty="0"/>
                        <a:t> советы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Интересные факты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Россия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Здоровье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Полезные советы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Отношения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Россия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590</Words>
  <Application>Microsoft Office PowerPoint</Application>
  <PresentationFormat>Экран (16:9)</PresentationFormat>
  <Paragraphs>96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Анализ визитов пользователей  на Яндекс.Дзен</vt:lpstr>
      <vt:lpstr>Анализ визитов пользователей на Яндекс.Дзен</vt:lpstr>
      <vt:lpstr>Анализ визитов пользователей на Яндекс.Дзен</vt:lpstr>
      <vt:lpstr>Анализ визитов пользователей на Яндекс.Дзен</vt:lpstr>
      <vt:lpstr>Анализ визитов пользователей на Яндекс.Дзен</vt:lpstr>
      <vt:lpstr>Анализ визитов пользователей на Яндекс.Дзен</vt:lpstr>
      <vt:lpstr>Анализ визитов пользователей на Яндекс.Дзен</vt:lpstr>
      <vt:lpstr>Анализ визитов пользователей на Яндекс.Дзен</vt:lpstr>
      <vt:lpstr>Анализ визитов пользователей на Яндекс.Дзен</vt:lpstr>
      <vt:lpstr>Анализ визитов пользователей на Яндекс.Дзен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Гуменный Михаил</dc:creator>
  <cp:lastModifiedBy>НатМих</cp:lastModifiedBy>
  <cp:revision>33</cp:revision>
  <dcterms:created xsi:type="dcterms:W3CDTF">2020-06-17T20:16:21Z</dcterms:created>
  <dcterms:modified xsi:type="dcterms:W3CDTF">2021-12-01T13:59:16Z</dcterms:modified>
</cp:coreProperties>
</file>