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0" r:id="rId7"/>
    <p:sldId id="269" r:id="rId8"/>
    <p:sldId id="270" r:id="rId9"/>
    <p:sldId id="258" r:id="rId10"/>
    <p:sldId id="268" r:id="rId11"/>
    <p:sldId id="264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phony.yandex.ru/promo" TargetMode="External"/><Relationship Id="rId2" Type="http://schemas.openxmlformats.org/officeDocument/2006/relationships/hyperlink" Target="https://zen.yandex.ru/media/id/5d8b259c8d5b5f00aff0a889/glavnye-pokazateli-kachestva-raboty-callcentra-5dad67d4c05c7100adaab39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index.html" TargetMode="External"/><Relationship Id="rId5" Type="http://schemas.openxmlformats.org/officeDocument/2006/relationships/hyperlink" Target="https://pandas.pydata.org/docs/" TargetMode="External"/><Relationship Id="rId4" Type="http://schemas.openxmlformats.org/officeDocument/2006/relationships/hyperlink" Target="https://www.telecontact.ru/callcentrolog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mikhail.gumenny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075806"/>
            <a:ext cx="8229600" cy="857250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tx2">
                    <a:lumMod val="75000"/>
                  </a:schemeClr>
                </a:solidFill>
              </a:rPr>
              <a:t>Разработка функционала определения неэффективных операторов</a:t>
            </a:r>
            <a:endParaRPr lang="ru-RU" sz="7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839344" y="4440511"/>
            <a:ext cx="4053136" cy="50750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ru-RU" sz="1800" dirty="0"/>
          </a:p>
          <a:p>
            <a:pPr algn="r">
              <a:buNone/>
            </a:pPr>
            <a:r>
              <a:rPr lang="ru-RU" sz="1400" dirty="0">
                <a:solidFill>
                  <a:srgbClr val="FF0000"/>
                </a:solidFill>
              </a:rPr>
              <a:t>Изображение  с сайта </a:t>
            </a:r>
            <a:r>
              <a:rPr lang="ru-RU" sz="1400" dirty="0" err="1">
                <a:solidFill>
                  <a:srgbClr val="FF0000"/>
                </a:solidFill>
              </a:rPr>
              <a:t>pixabay.com</a:t>
            </a:r>
            <a:r>
              <a:rPr lang="ru-RU" sz="1400" dirty="0">
                <a:solidFill>
                  <a:srgbClr val="FF0000"/>
                </a:solidFill>
              </a:rPr>
              <a:t> автор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u="sng" dirty="0">
                <a:solidFill>
                  <a:srgbClr val="FF0000"/>
                </a:solidFill>
              </a:rPr>
              <a:t>Pete </a:t>
            </a:r>
            <a:r>
              <a:rPr lang="en-US" sz="1400" u="sng" dirty="0" err="1">
                <a:solidFill>
                  <a:srgbClr val="FF0000"/>
                </a:solidFill>
              </a:rPr>
              <a:t>Linforth</a:t>
            </a:r>
            <a:r>
              <a:rPr lang="en-US" sz="1400" dirty="0"/>
              <a:t> 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дашборда на </a:t>
            </a:r>
            <a:r>
              <a:rPr lang="en-US" dirty="0"/>
              <a:t>Tableau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19078"/>
            <a:ext cx="6984776" cy="392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69627"/>
          </a:xfrm>
        </p:spPr>
        <p:txBody>
          <a:bodyPr>
            <a:normAutofit fontScale="90000"/>
          </a:bodyPr>
          <a:lstStyle/>
          <a:p>
            <a:r>
              <a:rPr lang="ru-RU" dirty="0"/>
              <a:t>Список источников, к которым обращался при выполнении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35645"/>
            <a:ext cx="8229600" cy="2958977"/>
          </a:xfrm>
        </p:spPr>
        <p:txBody>
          <a:bodyPr>
            <a:normAutofit lnSpcReduction="10000"/>
          </a:bodyPr>
          <a:lstStyle/>
          <a:p>
            <a:pPr marL="0" indent="0" algn="just">
              <a:buFontTx/>
              <a:buChar char="-"/>
            </a:pPr>
            <a:r>
              <a:rPr lang="ru-RU" sz="1800" dirty="0"/>
              <a:t>Главные показатели качества работы call-центра (</a:t>
            </a:r>
            <a:r>
              <a:rPr lang="en-US" sz="1800" dirty="0">
                <a:hlinkClick r:id="rId2"/>
              </a:rPr>
              <a:t>https://zen.yandex.ru/media/id/5d8b259c8d5b5f00aff0a889/glavnye-pokazateli-kachestva-raboty-callcentra-5dad67d4c05c7100adaab391</a:t>
            </a:r>
            <a:r>
              <a:rPr lang="ru-RU" sz="1800" dirty="0"/>
              <a:t>);</a:t>
            </a:r>
          </a:p>
          <a:p>
            <a:pPr marL="0" indent="0" algn="just">
              <a:buFontTx/>
              <a:buChar char="-"/>
            </a:pPr>
            <a:r>
              <a:rPr lang="ru-RU" sz="1800" dirty="0"/>
              <a:t> </a:t>
            </a:r>
            <a:r>
              <a:rPr lang="ru-RU" sz="1800" dirty="0" err="1"/>
              <a:t>Яндекс.Телефония</a:t>
            </a:r>
            <a:r>
              <a:rPr lang="ru-RU" sz="1800" dirty="0"/>
              <a:t> (</a:t>
            </a:r>
            <a:r>
              <a:rPr lang="en-US" sz="1800" dirty="0">
                <a:hlinkClick r:id="rId3"/>
              </a:rPr>
              <a:t>https://telephony.yandex.ru/promo</a:t>
            </a:r>
            <a:r>
              <a:rPr lang="ru-RU" sz="1800" dirty="0"/>
              <a:t>);</a:t>
            </a:r>
            <a:endParaRPr lang="en-US" sz="1800" dirty="0"/>
          </a:p>
          <a:p>
            <a:pPr marL="0" indent="0" algn="just">
              <a:buFontTx/>
              <a:buChar char="-"/>
            </a:pPr>
            <a:r>
              <a:rPr lang="en-US" sz="1800" dirty="0"/>
              <a:t> </a:t>
            </a:r>
            <a:r>
              <a:rPr lang="ru-RU" sz="1800" dirty="0" err="1"/>
              <a:t>Коллцентрология</a:t>
            </a:r>
            <a:r>
              <a:rPr lang="ru-RU" sz="1800" dirty="0"/>
              <a:t> (</a:t>
            </a:r>
            <a:r>
              <a:rPr lang="en-US" sz="1800" dirty="0">
                <a:hlinkClick r:id="rId4"/>
              </a:rPr>
              <a:t>https://www.telecontact.ru/callcentrology</a:t>
            </a:r>
            <a:r>
              <a:rPr lang="ru-RU" sz="1800" dirty="0"/>
              <a:t>);</a:t>
            </a:r>
          </a:p>
          <a:p>
            <a:pPr marL="0" indent="0" algn="just">
              <a:buFontTx/>
              <a:buChar char="-"/>
            </a:pPr>
            <a:r>
              <a:rPr lang="ru-RU" sz="2400" b="1" dirty="0"/>
              <a:t> </a:t>
            </a:r>
            <a:r>
              <a:rPr lang="ru-RU" sz="1800" dirty="0"/>
              <a:t>конспекты «Аналитик данных»;</a:t>
            </a:r>
            <a:endParaRPr lang="en-US" sz="1800" dirty="0"/>
          </a:p>
          <a:p>
            <a:pPr marL="0" indent="0" algn="just">
              <a:buFontTx/>
              <a:buChar char="-"/>
            </a:pPr>
            <a:r>
              <a:rPr lang="en-US" sz="1800" dirty="0"/>
              <a:t> </a:t>
            </a:r>
            <a:r>
              <a:rPr lang="ru-RU" sz="1800" dirty="0"/>
              <a:t>Документация библиотеки </a:t>
            </a:r>
            <a:r>
              <a:rPr lang="en-US" sz="1800" dirty="0"/>
              <a:t>Pandas (</a:t>
            </a:r>
            <a:r>
              <a:rPr lang="en-US" sz="1800" dirty="0">
                <a:hlinkClick r:id="rId5"/>
              </a:rPr>
              <a:t>https://pandas.pydata.org/docs/</a:t>
            </a:r>
            <a:r>
              <a:rPr lang="en-US" sz="1800" dirty="0"/>
              <a:t>);</a:t>
            </a:r>
          </a:p>
          <a:p>
            <a:pPr marL="0" indent="0" algn="just">
              <a:buFontTx/>
              <a:buChar char="-"/>
            </a:pPr>
            <a:r>
              <a:rPr lang="en-US" sz="1800" dirty="0"/>
              <a:t> </a:t>
            </a:r>
            <a:r>
              <a:rPr lang="ru-RU" sz="1800" dirty="0"/>
              <a:t>Документация библиотеки </a:t>
            </a:r>
            <a:r>
              <a:rPr lang="en-US" sz="1800" dirty="0" err="1"/>
              <a:t>Seaborn</a:t>
            </a:r>
            <a:r>
              <a:rPr lang="ru-RU" sz="1800" dirty="0"/>
              <a:t> (</a:t>
            </a:r>
            <a:r>
              <a:rPr lang="en-US" sz="1800" dirty="0">
                <a:hlinkClick r:id="rId6"/>
              </a:rPr>
              <a:t>https://seaborn.pydata.org/index.html</a:t>
            </a:r>
            <a:r>
              <a:rPr lang="ru-RU" sz="1800" dirty="0"/>
              <a:t>);</a:t>
            </a:r>
          </a:p>
          <a:p>
            <a:pPr marL="0" indent="0" algn="just">
              <a:buFontTx/>
              <a:buChar char="-"/>
            </a:pPr>
            <a:r>
              <a:rPr lang="ru-RU" sz="1800" dirty="0"/>
              <a:t> переписка в </a:t>
            </a:r>
            <a:r>
              <a:rPr lang="en-US" sz="1800" dirty="0"/>
              <a:t>Slack.</a:t>
            </a:r>
            <a:endParaRPr lang="ru-RU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В рамках выпускного проекта по итогам обучения по специальности Аналитик данных были выполнены следующие задания: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1347614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dirty="0"/>
              <a:t> Декомпозиция задания по разработке функционала определения неэффективных операторов;</a:t>
            </a:r>
          </a:p>
          <a:p>
            <a:pPr>
              <a:buFontTx/>
              <a:buChar char="-"/>
            </a:pPr>
            <a:r>
              <a:rPr lang="ru-RU" dirty="0"/>
              <a:t> задание по анализу и оценке результатов А/В теста новой рекомендательной системы;</a:t>
            </a:r>
          </a:p>
          <a:p>
            <a:pPr>
              <a:buFontTx/>
              <a:buChar char="-"/>
            </a:pPr>
            <a:r>
              <a:rPr lang="ru-RU" dirty="0"/>
              <a:t> задание по анализу базы данных книг с использованием </a:t>
            </a:r>
            <a:r>
              <a:rPr lang="en-US" dirty="0"/>
              <a:t>SQL-</a:t>
            </a:r>
            <a:r>
              <a:rPr lang="ru-RU" dirty="0"/>
              <a:t>запросов;</a:t>
            </a:r>
          </a:p>
          <a:p>
            <a:pPr>
              <a:buFontTx/>
              <a:buChar char="-"/>
            </a:pPr>
            <a:r>
              <a:rPr lang="ru-RU" dirty="0"/>
              <a:t> задание на взаимную проверку с использованием платформы </a:t>
            </a:r>
            <a:r>
              <a:rPr lang="en-US" dirty="0" err="1"/>
              <a:t>Peergrade</a:t>
            </a:r>
            <a:r>
              <a:rPr lang="ru-RU" dirty="0"/>
              <a:t>;</a:t>
            </a:r>
          </a:p>
          <a:p>
            <a:pPr>
              <a:buFontTx/>
              <a:buChar char="-"/>
            </a:pPr>
            <a:r>
              <a:rPr lang="ru-RU" dirty="0"/>
              <a:t> проект по разработке функционала определения неэффективных операторов на основании предоставленных данных компании "</a:t>
            </a:r>
            <a:r>
              <a:rPr lang="ru-RU" dirty="0" err="1"/>
              <a:t>Нупозвони</a:t>
            </a:r>
            <a:r>
              <a:rPr lang="ru-RU" dirty="0"/>
              <a:t>";</a:t>
            </a:r>
          </a:p>
          <a:p>
            <a:pPr>
              <a:buFontTx/>
              <a:buChar char="-"/>
            </a:pPr>
            <a:r>
              <a:rPr lang="ru-RU" dirty="0"/>
              <a:t> создание дашборда на основе </a:t>
            </a:r>
            <a:r>
              <a:rPr lang="ru-RU" dirty="0" err="1"/>
              <a:t>предосталенных</a:t>
            </a:r>
            <a:r>
              <a:rPr lang="ru-RU" dirty="0"/>
              <a:t> данных;</a:t>
            </a:r>
          </a:p>
          <a:p>
            <a:pPr>
              <a:buFontTx/>
              <a:buChar char="-"/>
            </a:pPr>
            <a:r>
              <a:rPr lang="ru-RU" dirty="0"/>
              <a:t> подготовка данной презентации о результатах выпускного проекта.</a:t>
            </a:r>
          </a:p>
          <a:p>
            <a:pPr algn="ctr">
              <a:buFontTx/>
              <a:buChar char="-"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Декомпозиция задания по разработке функционала определения неэффективных операторов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131590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1. Формулировка цели исследования</a:t>
            </a:r>
          </a:p>
          <a:p>
            <a:endParaRPr lang="ru-RU" dirty="0"/>
          </a:p>
          <a:p>
            <a:r>
              <a:rPr lang="ru-RU" dirty="0"/>
              <a:t>Шаг 2. Загрузка данных, ознакомление с ними</a:t>
            </a:r>
          </a:p>
          <a:p>
            <a:endParaRPr lang="ru-RU" dirty="0"/>
          </a:p>
          <a:p>
            <a:r>
              <a:rPr lang="ru-RU" dirty="0"/>
              <a:t>Шаг 3. Предобработка данных</a:t>
            </a:r>
          </a:p>
          <a:p>
            <a:endParaRPr lang="ru-RU" dirty="0"/>
          </a:p>
          <a:p>
            <a:r>
              <a:rPr lang="ru-RU" dirty="0"/>
              <a:t>Шаг 4. Исследование данных</a:t>
            </a:r>
          </a:p>
          <a:p>
            <a:endParaRPr lang="ru-RU" dirty="0"/>
          </a:p>
          <a:p>
            <a:r>
              <a:rPr lang="ru-RU" dirty="0"/>
              <a:t>Шаг 5. Формулировка общего вывода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Анализ и оценка результатов А/В теста новой рекомендательной системы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131590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ru-RU" dirty="0"/>
              <a:t>Были установлены недостатки при организации и проведении А/В теста, в том числе отсутствие данных для проведения А/А теста, проведение в период теста акции </a:t>
            </a:r>
            <a:r>
              <a:rPr lang="ru-RU" dirty="0" err="1"/>
              <a:t>Christmas&amp;New</a:t>
            </a:r>
            <a:r>
              <a:rPr lang="ru-RU" dirty="0"/>
              <a:t> </a:t>
            </a:r>
            <a:r>
              <a:rPr lang="ru-RU" dirty="0" err="1"/>
              <a:t>Year</a:t>
            </a:r>
            <a:r>
              <a:rPr lang="ru-RU" dirty="0"/>
              <a:t> </a:t>
            </a:r>
            <a:r>
              <a:rPr lang="ru-RU" dirty="0" err="1"/>
              <a:t>Promo</a:t>
            </a:r>
            <a:r>
              <a:rPr lang="ru-RU" dirty="0"/>
              <a:t>, пользователи были участниками одновременно нескольких тестов.</a:t>
            </a:r>
          </a:p>
          <a:p>
            <a:pPr indent="446088"/>
            <a:r>
              <a:rPr lang="ru-RU" dirty="0"/>
              <a:t>В ходе анализа результатов А/В теста установлено следующее:</a:t>
            </a:r>
          </a:p>
          <a:p>
            <a:r>
              <a:rPr lang="ru-RU" dirty="0"/>
              <a:t>- Существует статистически значимое различие по конверсии между группами.</a:t>
            </a:r>
          </a:p>
          <a:p>
            <a:r>
              <a:rPr lang="ru-RU" dirty="0"/>
              <a:t>- Результаты группы B стабильно лучше группы A по конверсии из Просмотра карточки товара в Просмотр корзины, по конверсии из Регистрации в Просмотр карточки товара и из Просмотра корзины в Покупку результаты группы В хуже результатов </a:t>
            </a:r>
            <a:r>
              <a:rPr lang="ru-RU" dirty="0" err="1"/>
              <a:t>гурппы</a:t>
            </a:r>
            <a:r>
              <a:rPr lang="ru-RU" dirty="0"/>
              <a:t> А.</a:t>
            </a:r>
          </a:p>
          <a:p>
            <a:r>
              <a:rPr lang="ru-RU" dirty="0"/>
              <a:t>- Согласно полученным результатам, тест следует остановить и признать его неуспешным. Согласно полученным результатам конверсия группы B не лучше группы A не менее чем на 10%.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Анализ базы данных книг с использованием </a:t>
            </a:r>
            <a:r>
              <a:rPr lang="en-US" sz="2400" dirty="0"/>
              <a:t>SQL-</a:t>
            </a:r>
            <a:r>
              <a:rPr lang="ru-RU" sz="2400" dirty="0"/>
              <a:t>запросов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131590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ru-RU" dirty="0"/>
              <a:t>Предоставленная база </a:t>
            </a:r>
            <a:r>
              <a:rPr lang="ru-RU" dirty="0" err="1"/>
              <a:t>содержиала</a:t>
            </a:r>
            <a:r>
              <a:rPr lang="ru-RU" dirty="0"/>
              <a:t> информацию о </a:t>
            </a:r>
            <a:r>
              <a:rPr lang="ru-RU" b="1" dirty="0"/>
              <a:t>1000 книгах</a:t>
            </a:r>
            <a:r>
              <a:rPr lang="ru-RU" dirty="0"/>
              <a:t>, выпущенных с 01.12.1952 по 31.03.2020.</a:t>
            </a:r>
          </a:p>
          <a:p>
            <a:pPr indent="446088"/>
            <a:r>
              <a:rPr lang="ru-RU" dirty="0"/>
              <a:t>В ходе анализа получены следующие результаты:</a:t>
            </a:r>
          </a:p>
          <a:p>
            <a:r>
              <a:rPr lang="ru-RU" dirty="0"/>
              <a:t>- количество книг, выпушенных после 01.01.2000, - </a:t>
            </a:r>
            <a:r>
              <a:rPr lang="ru-RU" b="1" dirty="0"/>
              <a:t>819</a:t>
            </a:r>
            <a:r>
              <a:rPr lang="ru-RU" dirty="0"/>
              <a:t>;</a:t>
            </a:r>
          </a:p>
          <a:p>
            <a:r>
              <a:rPr lang="ru-RU" dirty="0"/>
              <a:t>- количество пользовательских книги находится в диапазоне от 0 (у 6 книг нет обзоров) до 7. </a:t>
            </a:r>
            <a:r>
              <a:rPr lang="ru-RU" b="1" dirty="0"/>
              <a:t>Всего пользовательских обзоров 2793</a:t>
            </a:r>
            <a:r>
              <a:rPr lang="ru-RU" dirty="0"/>
              <a:t>. Средние пользовательские оценки книг в диапазоне от 1,5 до 5,0 баллов;</a:t>
            </a:r>
          </a:p>
          <a:p>
            <a:r>
              <a:rPr lang="ru-RU" dirty="0"/>
              <a:t>- издательство, которое издало наибольшее число книг толще 50 страниц, - </a:t>
            </a:r>
            <a:r>
              <a:rPr lang="ru-RU" b="1" dirty="0" err="1"/>
              <a:t>Penguin</a:t>
            </a:r>
            <a:r>
              <a:rPr lang="ru-RU" b="1" dirty="0"/>
              <a:t> </a:t>
            </a:r>
            <a:r>
              <a:rPr lang="ru-RU" b="1" dirty="0" err="1"/>
              <a:t>Books</a:t>
            </a:r>
            <a:r>
              <a:rPr lang="ru-RU" dirty="0"/>
              <a:t>;</a:t>
            </a:r>
          </a:p>
          <a:p>
            <a:r>
              <a:rPr lang="ru-RU" dirty="0"/>
              <a:t>- автор с самой высокой средней оценкой книг с 50 и более пользовательскими оценками - </a:t>
            </a:r>
            <a:r>
              <a:rPr lang="ru-RU" b="1" dirty="0"/>
              <a:t>J.K. </a:t>
            </a:r>
            <a:r>
              <a:rPr lang="ru-RU" b="1" dirty="0" err="1"/>
              <a:t>Rowling</a:t>
            </a:r>
            <a:r>
              <a:rPr lang="ru-RU" b="1" dirty="0"/>
              <a:t>/</a:t>
            </a:r>
            <a:r>
              <a:rPr lang="ru-RU" b="1" dirty="0" err="1"/>
              <a:t>Mary</a:t>
            </a:r>
            <a:r>
              <a:rPr lang="ru-RU" b="1" dirty="0"/>
              <a:t> </a:t>
            </a:r>
            <a:r>
              <a:rPr lang="ru-RU" b="1" dirty="0" err="1"/>
              <a:t>GrandPré</a:t>
            </a:r>
            <a:r>
              <a:rPr lang="ru-RU" dirty="0"/>
              <a:t>;</a:t>
            </a:r>
          </a:p>
          <a:p>
            <a:r>
              <a:rPr lang="ru-RU" dirty="0"/>
              <a:t>- среднее количество текстовых обзоров пользователей, которые поставили более чем по 50 оценок, - </a:t>
            </a:r>
            <a:r>
              <a:rPr lang="ru-RU" b="1" dirty="0"/>
              <a:t>24 обзора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Определение неэффективных операторов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140589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Согласно полученным данным, признаками эффективной работы операторов являются:</a:t>
            </a:r>
          </a:p>
          <a:p>
            <a:r>
              <a:rPr lang="en-US" dirty="0"/>
              <a:t>- </a:t>
            </a:r>
            <a:r>
              <a:rPr lang="ru-RU" b="1" dirty="0"/>
              <a:t>время ответа </a:t>
            </a:r>
            <a:r>
              <a:rPr lang="ru-RU" dirty="0"/>
              <a:t>оператора на входящий вызов </a:t>
            </a:r>
            <a:r>
              <a:rPr lang="ru-RU" b="1" dirty="0"/>
              <a:t>не более 20 сек.</a:t>
            </a:r>
            <a:r>
              <a:rPr lang="ru-RU" dirty="0"/>
              <a:t>;</a:t>
            </a:r>
          </a:p>
          <a:p>
            <a:r>
              <a:rPr lang="en-US" dirty="0"/>
              <a:t>- </a:t>
            </a:r>
            <a:r>
              <a:rPr lang="ru-RU" b="1" dirty="0"/>
              <a:t>время ожидания </a:t>
            </a:r>
            <a:r>
              <a:rPr lang="ru-RU" dirty="0"/>
              <a:t>оператором ответа абонента при исходящем вызове </a:t>
            </a:r>
            <a:r>
              <a:rPr lang="ru-RU" b="1" dirty="0"/>
              <a:t>не менее 25 сек.</a:t>
            </a:r>
            <a:r>
              <a:rPr lang="ru-RU" dirty="0"/>
              <a:t>;</a:t>
            </a:r>
          </a:p>
          <a:p>
            <a:r>
              <a:rPr lang="en-US" dirty="0"/>
              <a:t>- </a:t>
            </a:r>
            <a:r>
              <a:rPr lang="ru-RU" b="1" dirty="0"/>
              <a:t>80%</a:t>
            </a:r>
            <a:r>
              <a:rPr lang="ru-RU" dirty="0"/>
              <a:t> входящих вызовов обрабатывается </a:t>
            </a:r>
            <a:r>
              <a:rPr lang="ru-RU" b="1" dirty="0"/>
              <a:t>в течение 20 сек.</a:t>
            </a:r>
            <a:r>
              <a:rPr lang="ru-RU" dirty="0"/>
              <a:t> и оператор ожидает ответа абонента </a:t>
            </a:r>
            <a:r>
              <a:rPr lang="ru-RU" b="1" dirty="0"/>
              <a:t>25</a:t>
            </a:r>
            <a:r>
              <a:rPr lang="ru-RU" dirty="0"/>
              <a:t> и более секунд.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987574"/>
            <a:ext cx="408749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Определение неэффективных операторов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956791"/>
            <a:ext cx="561662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/>
              <a:t>По результатам проверки гипотез было установлено:</a:t>
            </a:r>
          </a:p>
          <a:p>
            <a:pPr>
              <a:buFontTx/>
              <a:buChar char="-"/>
            </a:pPr>
            <a:r>
              <a:rPr lang="ru-RU" dirty="0"/>
              <a:t>статистически значимое различие в доле </a:t>
            </a:r>
            <a:r>
              <a:rPr lang="ru-RU" dirty="0" err="1"/>
              <a:t>неотвеченных</a:t>
            </a:r>
            <a:r>
              <a:rPr lang="ru-RU" dirty="0"/>
              <a:t> вызовов между группами операторов, у которых SL менее 80% и 80% и более; </a:t>
            </a:r>
          </a:p>
          <a:p>
            <a:endParaRPr lang="ru-RU" sz="1000" dirty="0"/>
          </a:p>
          <a:p>
            <a:pPr>
              <a:buFontTx/>
              <a:buChar char="-"/>
            </a:pPr>
            <a:r>
              <a:rPr lang="ru-RU" dirty="0"/>
              <a:t>статистически значимое различие в доле </a:t>
            </a:r>
            <a:r>
              <a:rPr lang="ru-RU" dirty="0" err="1"/>
              <a:t>неотвеченных</a:t>
            </a:r>
            <a:r>
              <a:rPr lang="ru-RU" dirty="0"/>
              <a:t> исходящих вызовов между группами операторов, у которых время ожидания ответа абонента менее 25 и 25 и более секунд;</a:t>
            </a:r>
          </a:p>
          <a:p>
            <a:pPr>
              <a:buFontTx/>
              <a:buChar char="-"/>
            </a:pPr>
            <a:endParaRPr lang="ru-RU" sz="1000" dirty="0"/>
          </a:p>
          <a:p>
            <a:r>
              <a:rPr lang="ru-RU" dirty="0"/>
              <a:t>- статистическое подтверждение различия в доли </a:t>
            </a:r>
            <a:r>
              <a:rPr lang="ru-RU" dirty="0" err="1"/>
              <a:t>неотвеченных</a:t>
            </a:r>
            <a:r>
              <a:rPr lang="ru-RU" dirty="0"/>
              <a:t> входящих вызовов среди групп операторов, ответ у которых происходит в течение 20 или более 20 секунд, отсутствует.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8184" y="134761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– 0.00000</a:t>
            </a:r>
          </a:p>
          <a:p>
            <a:r>
              <a:rPr lang="ru-RU" dirty="0"/>
              <a:t>Доля выше на 36,5%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249974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– 0.00000</a:t>
            </a:r>
          </a:p>
          <a:p>
            <a:r>
              <a:rPr lang="ru-RU" dirty="0"/>
              <a:t>Доля выше на 27,1%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8184" y="365187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– 0.</a:t>
            </a:r>
            <a:r>
              <a:rPr lang="ru-RU" dirty="0"/>
              <a:t>40387</a:t>
            </a:r>
            <a:endParaRPr lang="en-US" dirty="0"/>
          </a:p>
          <a:p>
            <a:r>
              <a:rPr lang="ru-RU" dirty="0"/>
              <a:t>Доля выше на 2,5%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Определение неэффективных операторов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956791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Количество операторов с признаками неэффективной деятельности - </a:t>
            </a:r>
            <a:r>
              <a:rPr lang="ru-RU" b="1" dirty="0"/>
              <a:t>581</a:t>
            </a:r>
            <a:r>
              <a:rPr lang="ru-RU" dirty="0"/>
              <a:t>.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Количество клиентов, которые могут быть заинтересованы в новом функционале - </a:t>
            </a:r>
            <a:r>
              <a:rPr lang="ru-RU" b="1" dirty="0"/>
              <a:t>235 клиентов</a:t>
            </a:r>
            <a:r>
              <a:rPr lang="ru-RU" dirty="0"/>
              <a:t>.</a:t>
            </a:r>
          </a:p>
          <a:p>
            <a:endParaRPr lang="ru-RU" dirty="0"/>
          </a:p>
          <a:p>
            <a:pPr algn="ctr"/>
            <a:r>
              <a:rPr lang="ru-RU" dirty="0"/>
              <a:t>Идентификаторы Топ-10 клиентов, к которым необходимо обратиться в первую очередь, исходя из наибольшего количества среднедневных звонков: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331640" y="300379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166582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167626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167827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168093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167285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167650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168361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168064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168025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168018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дашборда на </a:t>
            </a:r>
            <a:r>
              <a:rPr lang="en-US" dirty="0"/>
              <a:t>Tableau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В рамках выпускного проекта сделан дашборд на </a:t>
            </a:r>
            <a:r>
              <a:rPr lang="en-US" sz="2800" dirty="0"/>
              <a:t>Tableau </a:t>
            </a:r>
            <a:r>
              <a:rPr lang="ru-RU" sz="2800" dirty="0"/>
              <a:t>по данным файла </a:t>
            </a:r>
            <a:r>
              <a:rPr lang="en-US" sz="2800" dirty="0"/>
              <a:t>telecom_dataset.csv</a:t>
            </a:r>
            <a:endParaRPr lang="ru-RU" sz="2800" dirty="0"/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https://public.tableau.com/profile/mikhail.gumennyy#!/vizhome/2_15974393978530/Dashboard1</a:t>
            </a:r>
            <a:endParaRPr lang="ru-RU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784</Words>
  <Application>Microsoft Office PowerPoint</Application>
  <PresentationFormat>Экран (16:9)</PresentationFormat>
  <Paragraphs>95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Разработка функционала определения неэффективных операторов</vt:lpstr>
      <vt:lpstr>В рамках выпускного проекта по итогам обучения по специальности Аналитик данных были выполнены следующие задания:</vt:lpstr>
      <vt:lpstr>Декомпозиция задания по разработке функционала определения неэффективных операторов</vt:lpstr>
      <vt:lpstr>Анализ и оценка результатов А/В теста новой рекомендательной системы</vt:lpstr>
      <vt:lpstr>Анализ базы данных книг с использованием SQL-запросов</vt:lpstr>
      <vt:lpstr>Определение неэффективных операторов</vt:lpstr>
      <vt:lpstr>Определение неэффективных операторов</vt:lpstr>
      <vt:lpstr>Определение неэффективных операторов</vt:lpstr>
      <vt:lpstr>Создание дашборда на Tableau</vt:lpstr>
      <vt:lpstr>Создание дашборда на Tableau</vt:lpstr>
      <vt:lpstr>Список источников, к которым обращался при выполнении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Гуменный Михаил</dc:creator>
  <cp:lastModifiedBy>НатМих</cp:lastModifiedBy>
  <cp:revision>37</cp:revision>
  <dcterms:created xsi:type="dcterms:W3CDTF">2020-06-17T20:16:21Z</dcterms:created>
  <dcterms:modified xsi:type="dcterms:W3CDTF">2021-12-01T14:51:08Z</dcterms:modified>
</cp:coreProperties>
</file>