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335" r:id="rId6"/>
    <p:sldId id="344" r:id="rId7"/>
    <p:sldId id="343" r:id="rId8"/>
    <p:sldId id="345" r:id="rId9"/>
    <p:sldId id="334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0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нислав Махров" initials="С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28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1268" autoAdjust="0"/>
  </p:normalViewPr>
  <p:slideViewPr>
    <p:cSldViewPr>
      <p:cViewPr>
        <p:scale>
          <a:sx n="115" d="100"/>
          <a:sy n="115" d="100"/>
        </p:scale>
        <p:origin x="-1524" y="72"/>
      </p:cViewPr>
      <p:guideLst>
        <p:guide orient="horz" pos="2198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36E7-4A30-4A08-A575-414EA8223BE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739730"/>
            <a:ext cx="9180512" cy="56415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-36512" y="6381328"/>
            <a:ext cx="9180512" cy="47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-36512" y="824384"/>
            <a:ext cx="9180512" cy="5556943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5457" y="2070864"/>
            <a:ext cx="8001635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" sz="3600" b="1" dirty="0">
                <a:solidFill>
                  <a:srgbClr val="1E52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Использование базы данных</a:t>
            </a:r>
            <a:endParaRPr lang="en-US" sz="3600" b="1" dirty="0">
              <a:solidFill>
                <a:srgbClr val="1E52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виртуальном </a:t>
            </a:r>
            <a:r>
              <a:rPr lang="" altLang="ru-RU" sz="3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ru-RU" altLang="" sz="3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контейнере</a:t>
            </a:r>
            <a:endParaRPr lang="ru-RU" sz="4000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63888" y="4610733"/>
            <a:ext cx="5580112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Махров Станислав Станиславович, 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доцент кафедры </a:t>
            </a:r>
            <a:r>
              <a:rPr lang="ru-RU" sz="20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МКиИТ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к.т.н.</a:t>
            </a:r>
            <a:endParaRPr lang="" alt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66814" y="6453872"/>
            <a:ext cx="692340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835981"/>
          </a:xfrm>
          <a:prstGeom prst="rect">
            <a:avLst/>
          </a:prstGeom>
        </p:spPr>
      </p:pic>
      <p:pic>
        <p:nvPicPr>
          <p:cNvPr id="2050" name="Picture 2" descr="Картинки по запросу brain computer inter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42" y="116632"/>
            <a:ext cx="1878046" cy="187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2540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496443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Зачем использовать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Docker?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400" b="1">
                <a:solidFill>
                  <a:srgbClr val="002060"/>
                </a:solidFill>
              </a:rPr>
              <a:t>Для разработчика: 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теперь вы не должны волноваться о том, на какой системе будет запущено ваше приложение.</a:t>
            </a: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400" b="1">
                <a:solidFill>
                  <a:srgbClr val="002060"/>
                </a:solidFill>
              </a:rPr>
              <a:t>Для пользователя:</a:t>
            </a:r>
            <a:r>
              <a:rPr lang="ru-RU" sz="2400">
                <a:solidFill>
                  <a:srgbClr val="002060"/>
                </a:solidFill>
              </a:rPr>
              <a:t> 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вам не нужно волноваться о том, что вы скачаете неподходящую версию ПО (нужного для работы программы).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В </a:t>
            </a:r>
            <a:r>
              <a:rPr lang="" altLang="ru-RU" sz="2400">
                <a:solidFill>
                  <a:srgbClr val="002060"/>
                </a:solidFill>
              </a:rPr>
              <a:t>Docker </a:t>
            </a:r>
            <a:r>
              <a:rPr lang="ru-RU" sz="2400">
                <a:solidFill>
                  <a:srgbClr val="002060"/>
                </a:solidFill>
              </a:rPr>
              <a:t>эта программа будет запущена в аналогичных условиях, при которых это приложение было разработано, потому, исключается факт получить какую-то новую, непредвиденную ошибку. Для пользователя все действия сводятся к принципу “подключи и играй”. </a:t>
            </a:r>
            <a:endParaRPr lang="ru-RU"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30861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kumimoji="0" lang="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" altLang="ru-RU" sz="2400">
                <a:solidFill>
                  <a:srgbClr val="002060"/>
                </a:solidFill>
              </a:rPr>
              <a:t>Docker </a:t>
            </a:r>
            <a:r>
              <a:rPr lang="ru-RU" altLang="" sz="2400">
                <a:solidFill>
                  <a:srgbClr val="002060"/>
                </a:solidFill>
              </a:rPr>
              <a:t>доступен для скачивания по ссылке: https://www.docker.com/products/docker-desktop</a:t>
            </a:r>
            <a:endParaRPr lang="ru-RU" altLang="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" altLang="ru-RU" sz="2400">
                <a:solidFill>
                  <a:srgbClr val="002060"/>
                </a:solidFill>
              </a:rPr>
              <a:t>Mac OS, Linux, Windows</a:t>
            </a: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400">
                <a:solidFill>
                  <a:srgbClr val="002060"/>
                </a:solidFill>
              </a:rPr>
              <a:t>Для того, чтобы проверить, запущен ли Docker, откроем командную строку (на Windows 10 - Нажмите кнопку windows, и начните писать командная строка):</a:t>
            </a:r>
            <a:endParaRPr lang="ru-RU" sz="240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05" y="3869055"/>
            <a:ext cx="320421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47415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установки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400">
                <a:solidFill>
                  <a:srgbClr val="002060"/>
                </a:solidFill>
              </a:rPr>
              <a:t>Н</a:t>
            </a:r>
            <a:r>
              <a:rPr sz="2400">
                <a:solidFill>
                  <a:srgbClr val="002060"/>
                </a:solidFill>
              </a:rPr>
              <a:t>апишем команду docker, и в случае успешно работающего докера, получим ответ</a:t>
            </a:r>
            <a:endParaRPr lang="ru-RU" sz="240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976120"/>
            <a:ext cx="6062980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636079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установки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kumimoji="0" lang="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kumimoji="0" lang="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sz="2400">
                <a:solidFill>
                  <a:srgbClr val="002060"/>
                </a:solidFill>
              </a:rPr>
              <a:t>Дальше, нужно удостовериться, что вместе с докером, доступен так же, docker-compose, для этого, выполним команду docker-compose (вывод обеих команд будет примерно одинакового содержания).</a:t>
            </a: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400">
                <a:solidFill>
                  <a:srgbClr val="002060"/>
                </a:solidFill>
              </a:rPr>
              <a:t>Если вы используете Linux, то, docker-compose нужно будет устанавливать отдельно по инструкции</a:t>
            </a:r>
            <a:r>
              <a:rPr lang="" sz="2400">
                <a:solidFill>
                  <a:srgbClr val="002060"/>
                </a:solidFill>
              </a:rPr>
              <a:t>:</a:t>
            </a:r>
            <a:endParaRPr lang="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" sz="2400">
                <a:solidFill>
                  <a:srgbClr val="002060"/>
                </a:solidFill>
              </a:rPr>
              <a:t>https://docs.docker.com/compose/install/#install-compose</a:t>
            </a:r>
            <a:endParaRPr lang=""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47091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 скачивания образа</a:t>
            </a:r>
            <a:endParaRPr kumimoji="0" lang="ru-RU" altLang="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Рассмотрим пример скачивания нашего первого образа. Для этого, существует команда: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docker pull &lt;IMAGE_NAME&gt;, где &lt;IMAGE_NAME&gt; - имя скачиваемого образа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Зная эту команду, скачаем образ Ubuntu 18.10: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docker pull ubuntu:18.10</a:t>
            </a:r>
            <a:endParaRPr lang="en-US" sz="200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870960"/>
            <a:ext cx="6219825" cy="11525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69875" y="5375275"/>
            <a:ext cx="7509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  <a:sym typeface="+mn-ea"/>
              </a:rPr>
              <a:t>Эта команда сообщает Докеру о том, что нужно скачать образ Ubuntu 18.10 с Dockerhub.com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686371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Вход в ПО, размещенное </a:t>
            </a: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kumimoji="0" lang="ru-RU" altLang="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образе</a:t>
            </a:r>
            <a:endParaRPr kumimoji="0" lang="ru-RU" altLang="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Мы можем подключиться к консоли виртуальной ОС (Ubuntu 18.10), и выполнять любое количество команд без завершения работы контейнера, для этого, запустим команду: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2060"/>
                </a:solidFill>
              </a:rPr>
              <a:t>docker run -it ubuntu:18.10 /bin/bash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Опция -it вместе с /bin/bash даёт доступ к выполнению команд в терминале внутри контейнера Ubuntu. Теперь, внутри этого контейнера можно выполнять любые команды, применимые к Ubuntu. Вы же можете представлять это как мини виртуальную машину, условно, к консоли которой мы подключились по ssh.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6532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kumimoji="0" lang="ru-RU" altLang="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внутри контейнера</a:t>
            </a:r>
            <a:endParaRPr kumimoji="0" lang="ru-RU" altLang="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000">
                <a:solidFill>
                  <a:srgbClr val="002060"/>
                </a:solidFill>
              </a:rPr>
              <a:t>Запустить </a:t>
            </a:r>
            <a:r>
              <a:rPr lang="" altLang="ru-RU" sz="2000">
                <a:solidFill>
                  <a:srgbClr val="002060"/>
                </a:solidFill>
              </a:rPr>
              <a:t>PostgreSQL </a:t>
            </a:r>
            <a:r>
              <a:rPr lang="ru-RU" altLang="" sz="2000">
                <a:solidFill>
                  <a:srgbClr val="002060"/>
                </a:solidFill>
              </a:rPr>
              <a:t>внутри контейнера мы можем командой: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2060"/>
                </a:solidFill>
              </a:rPr>
              <a:t>docker run -e POSTGRES_PASSWORD=root -p 5432:5432 postgres</a:t>
            </a:r>
            <a:endParaRPr lang="en-US" sz="28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Опция -</a:t>
            </a:r>
            <a:r>
              <a:rPr lang="" altLang="en-US" sz="2000">
                <a:solidFill>
                  <a:srgbClr val="002060"/>
                </a:solidFill>
              </a:rPr>
              <a:t>p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ru-RU" altLang="en-US" sz="2000">
                <a:solidFill>
                  <a:srgbClr val="002060"/>
                </a:solidFill>
              </a:rPr>
              <a:t>определяет маппинг портов между локальной ОС и контейнером.</a:t>
            </a:r>
            <a:endParaRPr lang="ru-RU" alt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000">
                <a:solidFill>
                  <a:srgbClr val="002060"/>
                </a:solidFill>
              </a:rPr>
              <a:t>Порт системы 5432 будет слушать 5432 порт контейнера</a:t>
            </a:r>
            <a:endParaRPr lang="ru-RU" alt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37109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Практическая работа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092835"/>
            <a:ext cx="87350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Основы:</a:t>
            </a: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https://badcode.ru/docker-tutorial-dlia-novichkov-rassmatrivaiem-docker-tak-iesli-by-on-byl-ighrovoi-pristavkoi/</a:t>
            </a: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Нужно знать:</a:t>
            </a:r>
            <a:endParaRPr 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002060"/>
                </a:solidFill>
              </a:rPr>
              <a:t>Как использовать </a:t>
            </a:r>
            <a:r>
              <a:rPr lang="" altLang="ru-RU" sz="2000">
                <a:solidFill>
                  <a:srgbClr val="002060"/>
                </a:solidFill>
              </a:rPr>
              <a:t>Docker;</a:t>
            </a:r>
            <a:endParaRPr lang="" alt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" sz="2000">
                <a:solidFill>
                  <a:srgbClr val="002060"/>
                </a:solidFill>
              </a:rPr>
              <a:t>Как писать </a:t>
            </a:r>
            <a:r>
              <a:rPr lang="" altLang="ru-RU" sz="2000">
                <a:solidFill>
                  <a:srgbClr val="002060"/>
                </a:solidFill>
              </a:rPr>
              <a:t>Dockerfile</a:t>
            </a:r>
            <a:endParaRPr lang="" alt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" sz="2000">
                <a:solidFill>
                  <a:srgbClr val="002060"/>
                </a:solidFill>
              </a:rPr>
              <a:t>Как писать docker-compose.yml</a:t>
            </a:r>
            <a:endParaRPr lang="ru-RU" altLang="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58756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rgbClr val="002060"/>
                </a:solidFill>
              </a:rPr>
              <a:t>Спасибо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за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48542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2019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Картинки по запросу brain computer inter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2" y="-108755"/>
            <a:ext cx="1878046" cy="187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62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31470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1" y="923236"/>
            <a:ext cx="8712969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" altLang="ru-RU" sz="2700" dirty="0">
                <a:solidFill>
                  <a:srgbClr val="002060"/>
                </a:solidFill>
              </a:rPr>
              <a:t>Docker - </a:t>
            </a:r>
            <a:r>
              <a:rPr lang="ru-RU" sz="2700" dirty="0">
                <a:solidFill>
                  <a:srgbClr val="002060"/>
                </a:solidFill>
              </a:rPr>
              <a:t>это инструмент, который позволяет разработчикам, системными администраторам и другим специалистам развертывать (деплоить) их приложения в песочнице (которые называются контейнерами), для запуска на целевой операционной системе.</a:t>
            </a:r>
            <a:endParaRPr lang="ru-RU" sz="27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183890"/>
            <a:ext cx="2943860" cy="294386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410781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Мир без виртуализации</a:t>
            </a:r>
            <a:endParaRPr kumimoji="0" lang="ru-RU" altLang="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9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69" y="1374140"/>
            <a:ext cx="7735712" cy="4351338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6729"/>
            <a:ext cx="6480175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Появление виртальных машин - </a:t>
            </a:r>
            <a:endParaRPr kumimoji="0" lang="ru-RU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виртуализации основанной на гипервизорах</a:t>
            </a:r>
            <a:endParaRPr kumimoji="0" lang="ru-RU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12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1" t="4013" r="3616"/>
          <a:stretch>
            <a:fillRect/>
          </a:stretch>
        </p:blipFill>
        <p:spPr>
          <a:xfrm>
            <a:off x="0" y="846454"/>
            <a:ext cx="7581900" cy="41767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Box 8"/>
          <p:cNvSpPr txBox="1"/>
          <p:nvPr/>
        </p:nvSpPr>
        <p:spPr>
          <a:xfrm>
            <a:off x="204911" y="4633541"/>
            <a:ext cx="871296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sz="2000" b="1" dirty="0">
                <a:solidFill>
                  <a:srgbClr val="002060"/>
                </a:solidFill>
              </a:rPr>
              <a:t>Гипервизор</a:t>
            </a:r>
            <a:r>
              <a:rPr lang="ru-RU" sz="2000" dirty="0">
                <a:solidFill>
                  <a:srgbClr val="002060"/>
                </a:solidFill>
              </a:rPr>
              <a:t> — это процесс, который отделяет ОС и приложения компьютера от аппаратного оборудования. </a:t>
            </a:r>
            <a:endParaRPr lang="ru-RU" sz="2000" dirty="0">
              <a:solidFill>
                <a:srgbClr val="002060"/>
              </a:solidFill>
            </a:endParaRPr>
          </a:p>
          <a:p>
            <a:pPr algn="just"/>
            <a:endParaRPr lang="ru-RU" sz="2000" dirty="0">
              <a:solidFill>
                <a:srgbClr val="002060"/>
              </a:solidFill>
            </a:endParaRPr>
          </a:p>
          <a:p>
            <a:pPr algn="just"/>
            <a:r>
              <a:rPr lang="ru-RU" sz="2000" dirty="0">
                <a:solidFill>
                  <a:srgbClr val="002060"/>
                </a:solidFill>
              </a:rPr>
              <a:t>Гипервизор заложил</a:t>
            </a:r>
            <a:r>
              <a:rPr lang="ru-RU" sz="2000" b="1" dirty="0">
                <a:solidFill>
                  <a:srgbClr val="002060"/>
                </a:solidFill>
              </a:rPr>
              <a:t> концепцию виртуализации</a:t>
            </a:r>
            <a:r>
              <a:rPr lang="ru-RU" sz="2000" dirty="0">
                <a:solidFill>
                  <a:srgbClr val="002060"/>
                </a:solidFill>
              </a:rPr>
              <a:t> — он позволил физическому компьютеру-хосту управлять множеством гостевых виртуальных машин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424930" y="1036955"/>
            <a:ext cx="24930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sz="2000" dirty="0">
                <a:solidFill>
                  <a:srgbClr val="002060"/>
                </a:solidFill>
              </a:rPr>
              <a:t>Отличительной частью виртуальных машин является </a:t>
            </a:r>
            <a:r>
              <a:rPr lang="ru-RU" sz="2000" b="1" dirty="0">
                <a:solidFill>
                  <a:srgbClr val="002060"/>
                </a:solidFill>
              </a:rPr>
              <a:t>наличие гипервизора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-44866"/>
            <a:ext cx="7370445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8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Появление виртальных контейнеров - 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8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виртуализации основанной на контейнерах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15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89" y="1253490"/>
            <a:ext cx="7735712" cy="435133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232312"/>
            <a:ext cx="866267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Сравнение виртуализации основанной на гипервизоре и на контейнере</a:t>
            </a:r>
            <a:endParaRPr kumimoji="0" lang="ru-RU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9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070610"/>
            <a:ext cx="8456295" cy="475742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82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22523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kumimoji="0" lang="ru-RU" altLang="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это:</a:t>
            </a:r>
            <a:endParaRPr kumimoji="0" lang="ru-RU" altLang="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1" y="923236"/>
            <a:ext cx="8712969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>
                <a:solidFill>
                  <a:srgbClr val="002060"/>
                </a:solidFill>
              </a:rPr>
              <a:t>Виртуальный контейнер приложений</a:t>
            </a: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>
                <a:solidFill>
                  <a:srgbClr val="002060"/>
                </a:solidFill>
              </a:rPr>
              <a:t>Экосистема для управления приложениями и их зависимостями</a:t>
            </a: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" altLang="ru-RU" sz="2700" dirty="0">
                <a:solidFill>
                  <a:srgbClr val="002060"/>
                </a:solidFill>
              </a:rPr>
              <a:t>Docker </a:t>
            </a:r>
            <a:r>
              <a:rPr lang="ru-RU" sz="2700" dirty="0">
                <a:solidFill>
                  <a:srgbClr val="002060"/>
                </a:solidFill>
              </a:rPr>
              <a:t>- это движок, который запускает виртуальную операционную систему, имеющую чрезвычайно маленький вес - Докер имеет особые образы ПО, запускающиеся в виртуальной среде, не создавая полную копию ОС.</a:t>
            </a: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rgbClr val="002060"/>
                </a:solidFill>
              </a:rPr>
              <a:t>Docker позволяет запустить ПО в изолированной среде очень быстро, в течение нескольких минут.</a:t>
            </a:r>
            <a:endParaRPr lang="ru-RU" sz="27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82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214757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Экосистема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1" y="1066746"/>
            <a:ext cx="8712969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Docker binary 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Repository – hub.docker.com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Images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Containers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Dockerfiles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Volumes</a:t>
            </a:r>
            <a:endParaRPr lang="ru-RU" sz="280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463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1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49" y="170716"/>
            <a:ext cx="496443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Зачем использовать </a:t>
            </a:r>
            <a:r>
              <a:rPr kumimoji="0" lang="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Docker?</a:t>
            </a:r>
            <a:endParaRPr kumimoji="0" lang="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316" y="2829506"/>
            <a:ext cx="87129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ru-RU" sz="4000" b="1">
                <a:solidFill>
                  <a:srgbClr val="C00000"/>
                </a:solidFill>
              </a:rPr>
              <a:t>Кошмар при установке ПО, с которым приходится сталкиваться </a:t>
            </a:r>
            <a:endParaRPr lang="ru-RU" sz="4000" b="1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1"/>
          <p:nvPr/>
        </p:nvSpPr>
        <p:spPr>
          <a:xfrm>
            <a:off x="179705" y="1236345"/>
            <a:ext cx="4163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Часы поиска решения проблемы на множестве форумах... </a:t>
            </a:r>
            <a:endParaRPr lang="ru-RU" sz="2800">
              <a:solidFill>
                <a:srgbClr val="002060"/>
              </a:solidFill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4279900" y="4525010"/>
            <a:ext cx="4163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Время, затрачиваемое на поиск нужных зависимостей...</a:t>
            </a:r>
            <a:endParaRPr lang="ru-RU" sz="2800">
              <a:solidFill>
                <a:srgbClr val="002060"/>
              </a:solidFill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5033645" y="1484630"/>
            <a:ext cx="4163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Поиск решения на форумах...</a:t>
            </a:r>
            <a:endParaRPr lang="ru-RU"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5506</Words>
  <Application>WPS Presentation</Application>
  <PresentationFormat>Экран (4:3)</PresentationFormat>
  <Paragraphs>209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Cambria Math</vt:lpstr>
      <vt:lpstr>Cambria Math</vt:lpstr>
      <vt:lpstr>微软雅黑</vt:lpstr>
      <vt:lpstr>Arial Unicode MS</vt:lpstr>
      <vt:lpstr>Droid Sans Fallback</vt:lpstr>
      <vt:lpstr>MT Extra</vt:lpstr>
      <vt:lpstr>Times New Roman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colddeath</cp:lastModifiedBy>
  <cp:revision>369</cp:revision>
  <dcterms:created xsi:type="dcterms:W3CDTF">2020-04-11T08:25:30Z</dcterms:created>
  <dcterms:modified xsi:type="dcterms:W3CDTF">2020-04-11T08:25:30Z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