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7" r:id="rId6"/>
    <p:sldId id="260" r:id="rId7"/>
    <p:sldId id="259" r:id="rId8"/>
    <p:sldId id="262" r:id="rId9"/>
    <p:sldId id="279" r:id="rId10"/>
    <p:sldId id="280" r:id="rId11"/>
    <p:sldId id="281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84" r:id="rId26"/>
    <p:sldId id="289" r:id="rId27"/>
    <p:sldId id="285" r:id="rId28"/>
    <p:sldId id="290" r:id="rId29"/>
    <p:sldId id="286" r:id="rId30"/>
    <p:sldId id="288" r:id="rId31"/>
    <p:sldId id="287" r:id="rId32"/>
    <p:sldId id="275" r:id="rId33"/>
    <p:sldId id="277" r:id="rId34"/>
    <p:sldId id="276" r:id="rId35"/>
    <p:sldId id="278" r:id="rId36"/>
    <p:sldId id="282" r:id="rId37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74" y="-4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Образец заголовка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Образец текста</a:t>
            </a:r>
            <a:endParaRPr dirty="0"/>
          </a:p>
          <a:p>
            <a:pPr lvl="1"/>
            <a:r>
              <a:rPr dirty="0"/>
              <a:t>Второй уровень</a:t>
            </a:r>
            <a:endParaRPr dirty="0"/>
          </a:p>
          <a:p>
            <a:pPr lvl="2"/>
            <a:r>
              <a:rPr dirty="0"/>
              <a:t>Третий уровень</a:t>
            </a:r>
            <a:endParaRPr dirty="0"/>
          </a:p>
          <a:p>
            <a:pPr lvl="3"/>
            <a:r>
              <a:rPr dirty="0"/>
              <a:t>Четвертый уровень</a:t>
            </a:r>
            <a:endParaRPr dirty="0"/>
          </a:p>
          <a:p>
            <a:pPr lvl="4"/>
            <a:r>
              <a:rPr dirty="0"/>
              <a:t>Пятый уровень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ru-RU"/>
            </a:fld>
            <a:endParaRPr lang="ru-RU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ru-RU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google.ru/" TargetMode="External"/><Relationship Id="rId2" Type="http://schemas.openxmlformats.org/officeDocument/2006/relationships/hyperlink" Target="http://postgresql.ru.net/" TargetMode="External"/><Relationship Id="rId1" Type="http://schemas.openxmlformats.org/officeDocument/2006/relationships/hyperlink" Target="http://postgresq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2124075" y="2420938"/>
            <a:ext cx="6478588" cy="1470025"/>
          </a:xfrm>
          <a:ln/>
        </p:spPr>
        <p:txBody>
          <a:bodyPr anchor="ctr" anchorCtr="0"/>
          <a:p>
            <a:pPr defTabSz="914400">
              <a:buNone/>
            </a:pPr>
            <a:r>
              <a:rPr lang="en-US" altLang="x-none" sz="4800" b="1" kern="1200" baseline="0">
                <a:latin typeface="Arial" panose="020B0604020202020204" pitchFamily="34" charset="0"/>
              </a:rPr>
              <a:t>PostgreSQL</a:t>
            </a:r>
            <a:endParaRPr sz="4800" b="1" kern="1200" baseline="0">
              <a:latin typeface="Arial" panose="020B0604020202020204" pitchFamily="34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3563938" y="4724400"/>
            <a:ext cx="3673475" cy="6477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sz="3200" i="1" kern="1200" baseline="0">
                <a:latin typeface="Arial" panose="020B0604020202020204" pitchFamily="34" charset="0"/>
              </a:rPr>
              <a:t>Вводная лекция</a:t>
            </a:r>
            <a:endParaRPr sz="2400" i="1" kern="1200" baseline="0">
              <a:latin typeface="Arial" panose="020B0604020202020204" pitchFamily="34" charset="0"/>
            </a:endParaRPr>
          </a:p>
        </p:txBody>
      </p:sp>
      <p:pic>
        <p:nvPicPr>
          <p:cNvPr id="2052" name="Picture 2051" descr="Pg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92150"/>
            <a:ext cx="2476500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x-none"/>
              <a:t>MVCC</a:t>
            </a:r>
          </a:p>
        </p:txBody>
      </p:sp>
      <p:sp>
        <p:nvSpPr>
          <p:cNvPr id="47107" name="Text Placeholder 471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sz="2800" err="1"/>
              <a:t>Multiversion Concurrency Control</a:t>
            </a:r>
            <a:r>
              <a:rPr sz="2800"/>
              <a:t> –</a:t>
            </a:r>
            <a:endParaRPr sz="2800"/>
          </a:p>
          <a:p>
            <a:pPr>
              <a:buNone/>
            </a:pPr>
            <a:r>
              <a:rPr sz="2800" err="1"/>
              <a:t>	многоверсионный</a:t>
            </a:r>
            <a:r>
              <a:rPr sz="2800"/>
              <a:t> контроль конкурентных</a:t>
            </a:r>
            <a:endParaRPr sz="2800"/>
          </a:p>
          <a:p>
            <a:pPr>
              <a:buNone/>
            </a:pPr>
            <a:r>
              <a:rPr sz="2800"/>
              <a:t>	транзакций</a:t>
            </a:r>
            <a:endParaRPr sz="2800"/>
          </a:p>
          <a:p>
            <a:r>
              <a:rPr sz="2800"/>
              <a:t>Способ реализации принципа изоляции, вместо классических блокировок</a:t>
            </a:r>
            <a:endParaRPr sz="2800"/>
          </a:p>
          <a:p>
            <a:r>
              <a:rPr sz="2800"/>
              <a:t>Чтение и запись не конфликтуют</a:t>
            </a:r>
            <a:endParaRPr sz="2800"/>
          </a:p>
          <a:p>
            <a:r>
              <a:rPr sz="2800"/>
              <a:t>Конфликт только при конкурентных операциях записи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Объекты в БД</a:t>
            </a:r>
          </a:p>
        </p:txBody>
      </p:sp>
      <p:sp>
        <p:nvSpPr>
          <p:cNvPr id="39939" name="Text Placeholder 39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sz="2400"/>
              <a:t>Таблицы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Индексы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Пользователи и группы (роли)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Языки (для создания функций)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Функции (FUNCTION)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Триггеры (TRIGGER)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Правила (RULE)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Представления (VIEW)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Правила преобразования типов (CAST)</a:t>
            </a:r>
            <a:endParaRPr sz="2400"/>
          </a:p>
          <a:p>
            <a:pPr>
              <a:lnSpc>
                <a:spcPct val="90000"/>
              </a:lnSpc>
            </a:pPr>
            <a:r>
              <a:rPr sz="2400"/>
              <a:t>Типы данных (TYPE)</a:t>
            </a:r>
            <a:endParaRPr sz="2400"/>
          </a:p>
          <a:p>
            <a:pPr>
              <a:lnSpc>
                <a:spcPct val="90000"/>
              </a:lnSpc>
            </a:pPr>
            <a:r>
              <a:rPr lang="en-US" altLang="x-none" sz="2400"/>
              <a:t>Последовательности (SEQUENCE)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Типы данных</a:t>
            </a:r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buNone/>
            </a:pPr>
            <a:r>
              <a:rPr sz="2000" b="1"/>
              <a:t>Поддерживаемые встроенные типы данных:</a:t>
            </a:r>
            <a:endParaRPr sz="2000" b="1"/>
          </a:p>
          <a:p>
            <a:pPr marL="609600" indent="-609600">
              <a:buFontTx/>
              <a:buAutoNum type="arabicPeriod"/>
            </a:pPr>
            <a:r>
              <a:rPr sz="2000"/>
              <a:t>Числовые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Символьные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Бинарные (двоичные) 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Логические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Дата и время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Геометрические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Типы для адресов компьютерных сетей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Битовые строки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Типы для поиска текста 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UUID</a:t>
            </a:r>
            <a:endParaRPr sz="2000"/>
          </a:p>
          <a:p>
            <a:pPr marL="609600" indent="-609600">
              <a:buFontTx/>
              <a:buAutoNum type="arabicPeriod"/>
            </a:pPr>
            <a:r>
              <a:rPr sz="2000"/>
              <a:t>XML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Числовые типы</a:t>
            </a:r>
          </a:p>
        </p:txBody>
      </p:sp>
      <p:graphicFrame>
        <p:nvGraphicFramePr>
          <p:cNvPr id="16507" name="Content Placeholder 16506"/>
          <p:cNvGraphicFramePr/>
          <p:nvPr>
            <p:ph idx="1"/>
          </p:nvPr>
        </p:nvGraphicFramePr>
        <p:xfrm>
          <a:off x="457200" y="1600200"/>
          <a:ext cx="8229600" cy="3871913"/>
        </p:xfrm>
        <a:graphic>
          <a:graphicData uri="http://schemas.openxmlformats.org/drawingml/2006/table">
            <a:tbl>
              <a:tblPr/>
              <a:tblGrid>
                <a:gridCol w="2243138"/>
                <a:gridCol w="5986462"/>
              </a:tblGrid>
              <a:tr h="430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smallint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короткое 2-х байтовое целое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integer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обычное 4-х байтовое целое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bigint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большое 8-байтовое целое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decimal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дробное с фиксированной точкой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numeric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дробное с фиксированной точкой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real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дробное с плавающей точкой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double precision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дробное с плавающей точкой двойной точности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serial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err="1">
                          <a:latin typeface="Arial Cyr" charset="-52"/>
                        </a:rPr>
                        <a:t>целое с автоувеличением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bigserial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err="1">
                          <a:latin typeface="Arial Cyr" charset="-52"/>
                        </a:rPr>
                        <a:t>большое целое с автоувеличением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Символьные типы</a:t>
            </a:r>
          </a:p>
        </p:txBody>
      </p:sp>
      <p:graphicFrame>
        <p:nvGraphicFramePr>
          <p:cNvPr id="18485" name="Content Placeholder 18484"/>
          <p:cNvGraphicFramePr/>
          <p:nvPr>
            <p:ph idx="1"/>
          </p:nvPr>
        </p:nvGraphicFramePr>
        <p:xfrm>
          <a:off x="457200" y="1600200"/>
          <a:ext cx="8229600" cy="1490663"/>
        </p:xfrm>
        <a:graphic>
          <a:graphicData uri="http://schemas.openxmlformats.org/drawingml/2006/table">
            <a:tbl>
              <a:tblPr/>
              <a:tblGrid>
                <a:gridCol w="2819400"/>
                <a:gridCol w="5410200"/>
              </a:tblGrid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character varying(n), varchar</a:t>
                      </a:r>
                      <a:r>
                        <a:rPr sz="2000" b="1">
                          <a:latin typeface="Arial Cyr" charset="-52"/>
                        </a:rPr>
                        <a:t>(n)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строка переменной длины с ограничением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character(n), char</a:t>
                      </a:r>
                      <a:r>
                        <a:rPr sz="2000" b="1">
                          <a:latin typeface="Arial Cyr" charset="-52"/>
                        </a:rPr>
                        <a:t>(n)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строка фиксированной длины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text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строка переменной неограниченной длины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7" name="Title 20506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Бинарные (двоичные) типы</a:t>
            </a:r>
          </a:p>
        </p:txBody>
      </p:sp>
      <p:graphicFrame>
        <p:nvGraphicFramePr>
          <p:cNvPr id="20545" name="Content Placeholder 20544"/>
          <p:cNvGraphicFramePr/>
          <p:nvPr>
            <p:ph idx="1"/>
          </p:nvPr>
        </p:nvGraphicFramePr>
        <p:xfrm>
          <a:off x="468313" y="1600200"/>
          <a:ext cx="8218487" cy="1179513"/>
        </p:xfrm>
        <a:graphic>
          <a:graphicData uri="http://schemas.openxmlformats.org/drawingml/2006/table">
            <a:tbl>
              <a:tblPr/>
              <a:tblGrid>
                <a:gridCol w="2016125"/>
                <a:gridCol w="6202363"/>
              </a:tblGrid>
              <a:tr h="395288">
                <a:tc>
                  <a:txBody>
                    <a:bodyPr/>
                    <a:p>
                      <a:pPr fontAlgn="b"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bytea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fontAlgn="b">
                        <a:buNone/>
                      </a:pPr>
                      <a:r>
                        <a:rPr sz="2000">
                          <a:latin typeface="Arial Cyr" charset="-52"/>
                        </a:rPr>
                        <a:t>бинарная строка переменной длины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p>
                      <a:pPr fontAlgn="b">
                        <a:buNone/>
                      </a:pPr>
                      <a:r>
                        <a:rPr b="1" err="1"/>
                        <a:t>bit</a:t>
                      </a:r>
                      <a:r>
                        <a:rPr b="1"/>
                        <a:t> [ (n) ]</a:t>
                      </a:r>
                      <a:r>
                        <a:t> </a:t>
                      </a:r>
                      <a:endParaRPr lang="en-US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fontAlgn="b">
                        <a:buNone/>
                      </a:pPr>
                      <a:r>
                        <a:t>битовая строка фиксированной длины </a:t>
                      </a:r>
                      <a:endParaRPr lang="en-US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p>
                      <a:pPr fontAlgn="b">
                        <a:buNone/>
                      </a:pPr>
                      <a:r>
                        <a:rPr b="1" err="1"/>
                        <a:t>bit varying</a:t>
                      </a:r>
                      <a:r>
                        <a:rPr b="1"/>
                        <a:t> [ (n) ]</a:t>
                      </a:r>
                      <a:r>
                        <a:t> </a:t>
                      </a:r>
                      <a:endParaRPr lang="en-US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fontAlgn="b">
                        <a:buNone/>
                      </a:pPr>
                      <a:r>
                        <a:t>битовая строка переменной длины </a:t>
                      </a:r>
                      <a:endParaRPr lang="en-US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Логический тип</a:t>
            </a:r>
          </a:p>
        </p:txBody>
      </p:sp>
      <p:graphicFrame>
        <p:nvGraphicFramePr>
          <p:cNvPr id="25620" name="Content Placeholder 25619"/>
          <p:cNvGraphicFramePr/>
          <p:nvPr>
            <p:ph idx="1"/>
          </p:nvPr>
        </p:nvGraphicFramePr>
        <p:xfrm>
          <a:off x="457200" y="1600200"/>
          <a:ext cx="8229600" cy="395288"/>
        </p:xfrm>
        <a:graphic>
          <a:graphicData uri="http://schemas.openxmlformats.org/drawingml/2006/table">
            <a:tbl>
              <a:tblPr/>
              <a:tblGrid>
                <a:gridCol w="1855788"/>
                <a:gridCol w="6373812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boolean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TRUE или FALSE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Дата и время</a:t>
            </a:r>
          </a:p>
        </p:txBody>
      </p:sp>
      <p:graphicFrame>
        <p:nvGraphicFramePr>
          <p:cNvPr id="27734" name="Content Placeholder 27733"/>
          <p:cNvGraphicFramePr/>
          <p:nvPr>
            <p:ph idx="1"/>
          </p:nvPr>
        </p:nvGraphicFramePr>
        <p:xfrm>
          <a:off x="323850" y="1628775"/>
          <a:ext cx="8496300" cy="2981325"/>
        </p:xfrm>
        <a:graphic>
          <a:graphicData uri="http://schemas.openxmlformats.org/drawingml/2006/table">
            <a:tbl>
              <a:tblPr/>
              <a:tblGrid>
                <a:gridCol w="4248150"/>
                <a:gridCol w="4248150"/>
              </a:tblGrid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timestamp</a:t>
                      </a:r>
                      <a:r>
                        <a:rPr sz="2000" b="1">
                          <a:latin typeface="Arial Cyr" charset="-52"/>
                        </a:rPr>
                        <a:t> [ (p) ] [ без часового пояса ]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дата и время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timestamp</a:t>
                      </a:r>
                      <a:r>
                        <a:rPr sz="2000" b="1">
                          <a:latin typeface="Arial Cyr" charset="-52"/>
                        </a:rPr>
                        <a:t> [ (p) ] с часовым поясом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дата и время с часовым поясом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interval</a:t>
                      </a:r>
                      <a:r>
                        <a:rPr sz="2000" b="1">
                          <a:latin typeface="Arial Cyr" charset="-52"/>
                        </a:rPr>
                        <a:t> [ (p) ]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интервал времени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date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только дата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time</a:t>
                      </a:r>
                      <a:r>
                        <a:rPr sz="2000" b="1">
                          <a:latin typeface="Arial Cyr" charset="-52"/>
                        </a:rPr>
                        <a:t> [ (p) ] [ без часового пояса ]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только время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time</a:t>
                      </a:r>
                      <a:r>
                        <a:rPr sz="2000" b="1">
                          <a:latin typeface="Arial Cyr" charset="-52"/>
                        </a:rPr>
                        <a:t> [ (p) ] с часовым поясом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только время с часовым поясом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Геометрические типы</a:t>
            </a:r>
          </a:p>
        </p:txBody>
      </p:sp>
      <p:graphicFrame>
        <p:nvGraphicFramePr>
          <p:cNvPr id="29808" name="Content Placeholder 29807"/>
          <p:cNvGraphicFramePr/>
          <p:nvPr>
            <p:ph idx="1"/>
          </p:nvPr>
        </p:nvGraphicFramePr>
        <p:xfrm>
          <a:off x="457200" y="1600200"/>
          <a:ext cx="8229600" cy="3205163"/>
        </p:xfrm>
        <a:graphic>
          <a:graphicData uri="http://schemas.openxmlformats.org/drawingml/2006/table">
            <a:tbl>
              <a:tblPr/>
              <a:tblGrid>
                <a:gridCol w="1306513"/>
                <a:gridCol w="6923087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point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err="1">
                          <a:latin typeface="Arial Cyr" charset="-52"/>
                        </a:rPr>
                        <a:t>Точка на плоскости (x,y</a:t>
                      </a:r>
                      <a:r>
                        <a:rPr sz="2000">
                          <a:latin typeface="Arial Cyr" charset="-52"/>
                        </a:rPr>
                        <a:t>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line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Невидимая линия (не полностью реализовано)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lseg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Видимый отрезок ((x1,y1),(x2,y2))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box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Четырёхугольник ((x1,y1),(x2,y2))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path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Замкнутый многоугольник (похож на полигон) ((x1,y1),...)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path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Ломаная линия [(x1,y1),...]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polygon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Полигон (похож на замкнутый многоугольник) ((x1,y1),...)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circle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err="1">
                          <a:latin typeface="Arial Cyr" charset="-52"/>
                        </a:rPr>
                        <a:t>Круг (x,y</a:t>
                      </a:r>
                      <a:r>
                        <a:rPr sz="2000">
                          <a:latin typeface="Arial Cyr" charset="-52"/>
                        </a:rPr>
                        <a:t>),r (центр и радиус)</a:t>
                      </a:r>
                      <a:endParaRPr lang="en-US" sz="18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Остальные типы</a:t>
            </a:r>
          </a:p>
        </p:txBody>
      </p:sp>
      <p:graphicFrame>
        <p:nvGraphicFramePr>
          <p:cNvPr id="31980" name="Content Placeholder 31979"/>
          <p:cNvGraphicFramePr/>
          <p:nvPr>
            <p:ph idx="1"/>
          </p:nvPr>
        </p:nvGraphicFramePr>
        <p:xfrm>
          <a:off x="457200" y="1600200"/>
          <a:ext cx="8229600" cy="2767013"/>
        </p:xfrm>
        <a:graphic>
          <a:graphicData uri="http://schemas.openxmlformats.org/drawingml/2006/table">
            <a:tbl>
              <a:tblPr/>
              <a:tblGrid>
                <a:gridCol w="1377950"/>
                <a:gridCol w="685165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cidr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IPv4 или IPv6 сеть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inet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IPv4 или IPv6 хост и сеть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macaddr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MAC адрес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tsquery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запрос на поиск текста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tsvector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список для поиска текста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uuid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универсальный уникальный идентификатор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 b="1" err="1">
                          <a:latin typeface="Arial Cyr" charset="-52"/>
                        </a:rPr>
                        <a:t>xml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lvl="0" fontAlgn="b">
                        <a:spcBef>
                          <a:spcPct val="0"/>
                        </a:spcBef>
                        <a:buNone/>
                      </a:pPr>
                      <a:r>
                        <a:rPr sz="2000">
                          <a:latin typeface="Arial Cyr" charset="-52"/>
                        </a:rPr>
                        <a:t>данные XML</a:t>
                      </a:r>
                      <a:endParaRPr lang="en-US" sz="2000"/>
                    </a:p>
                  </a:txBody>
                  <a:tcPr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Произношение</a:t>
            </a:r>
          </a:p>
        </p:txBody>
      </p:sp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sz="2800" err="1"/>
              <a:t>PostgreSQL</a:t>
            </a:r>
            <a:r>
              <a:rPr sz="2800"/>
              <a:t> произносится как </a:t>
            </a:r>
            <a:r>
              <a:rPr sz="2800" b="1" i="1" err="1"/>
              <a:t>post-gress-Q-L</a:t>
            </a:r>
            <a:endParaRPr sz="2800" b="1" i="1"/>
          </a:p>
          <a:p>
            <a:pPr>
              <a:buNone/>
            </a:pPr>
            <a:endParaRPr sz="2800"/>
          </a:p>
          <a:p>
            <a:pPr>
              <a:buNone/>
            </a:pPr>
            <a:r>
              <a:rPr sz="2800"/>
              <a:t>В разговоре часто употребляется </a:t>
            </a:r>
            <a:r>
              <a:rPr sz="2800" b="1" i="1" err="1"/>
              <a:t>postgres</a:t>
            </a:r>
            <a:r>
              <a:rPr sz="2800"/>
              <a:t> </a:t>
            </a:r>
            <a:endParaRPr sz="2800"/>
          </a:p>
          <a:p>
            <a:pPr>
              <a:buNone/>
            </a:pPr>
            <a:r>
              <a:rPr sz="2800"/>
              <a:t>(</a:t>
            </a:r>
            <a:r>
              <a:rPr sz="2800" b="1" i="1" err="1"/>
              <a:t>пост-гресс</a:t>
            </a:r>
            <a:r>
              <a:rPr sz="2800"/>
              <a:t>)</a:t>
            </a: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r>
              <a:rPr sz="2800"/>
              <a:t>Также, употребляется сокращение </a:t>
            </a:r>
            <a:endParaRPr sz="2800"/>
          </a:p>
          <a:p>
            <a:pPr>
              <a:buNone/>
            </a:pPr>
            <a:r>
              <a:rPr sz="2800" b="1" i="1" err="1"/>
              <a:t>pgsql</a:t>
            </a:r>
            <a:r>
              <a:rPr sz="2800"/>
              <a:t> (</a:t>
            </a:r>
            <a:r>
              <a:rPr sz="2800" b="1" i="1" err="1"/>
              <a:t>пи-джи-эс-ку-эл</a:t>
            </a:r>
            <a:r>
              <a:rPr sz="2800"/>
              <a:t> или </a:t>
            </a:r>
            <a:r>
              <a:rPr sz="2800" b="1" i="1" err="1"/>
              <a:t>п-г-эс-ку-эль</a:t>
            </a:r>
            <a:r>
              <a:rPr sz="2800"/>
              <a:t>)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Составные типы данных</a:t>
            </a:r>
          </a:p>
        </p:txBody>
      </p:sp>
      <p:sp>
        <p:nvSpPr>
          <p:cNvPr id="36867" name="Text Placeholder 36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Массивы простых типов</a:t>
            </a:r>
          </a:p>
          <a:p>
            <a:r>
              <a:t>Составные типы</a:t>
            </a:r>
          </a:p>
          <a:p>
            <a:r>
              <a:t>Массивы составных типов</a:t>
            </a:r>
          </a:p>
          <a:p>
            <a:r>
              <a:rPr lang="en-US" altLang="x-none"/>
              <a:t>Перечисления (ENUM)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Пользовательские типы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sz="1400" b="1" err="1"/>
              <a:t>CREATE TYPE name AS			CREATE TYPE name</a:t>
            </a:r>
            <a:r>
              <a:rPr sz="1400" b="1"/>
              <a:t> AS ENUM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( attribute_name data_type [, ... ] )		    ( 'label</a:t>
            </a:r>
            <a:r>
              <a:rPr sz="1400" b="1"/>
              <a:t>' [, ... ] )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/>
              <a:t>										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CREATE TYPE name</a:t>
            </a:r>
            <a:r>
              <a:rPr sz="1400" b="1"/>
              <a:t> (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INPUT = input_function</a:t>
            </a:r>
            <a:r>
              <a:rPr sz="1400" b="1"/>
              <a:t>,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OUTPUT = output_function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RECEIVE = receive_function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SEND = send_function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TYPMOD_IN = type_modifier_input_function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TYPMOD_OUT = type_modifier_output_function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ANALYZE = analyze_function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INTERNALLENGTH = { internallength</a:t>
            </a:r>
            <a:r>
              <a:rPr sz="1400" b="1"/>
              <a:t> | VARIABLE }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/>
              <a:t>    [ , PASSEDBYVALUE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ALIGNMENT = alignment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STORAGE = storage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DEFAULT = default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ELEMENT = element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 err="1"/>
              <a:t>    [ , DELIMITER = delimiter</a:t>
            </a:r>
            <a:r>
              <a:rPr sz="1400" b="1"/>
              <a:t> ]</a:t>
            </a:r>
            <a:endParaRPr sz="1400" b="1"/>
          </a:p>
          <a:p>
            <a:pPr>
              <a:lnSpc>
                <a:spcPct val="80000"/>
              </a:lnSpc>
              <a:buNone/>
            </a:pPr>
            <a:r>
              <a:rPr sz="1400" b="1"/>
              <a:t>)</a:t>
            </a:r>
            <a:endParaRPr sz="1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Ограничения целостности</a:t>
            </a:r>
          </a:p>
        </p:txBody>
      </p:sp>
      <p:sp>
        <p:nvSpPr>
          <p:cNvPr id="38915" name="Text Placeholder 38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000"/>
              <a:t>NOT NULL - не NULL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UNIQUE - уникальность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PRIMARY KEY - первичный ключ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FOREIGN KEY/REFERENCES - внешний ключ, ссылки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CHECK - проверка </a:t>
            </a:r>
            <a:endParaRPr sz="2000"/>
          </a:p>
          <a:p>
            <a:pPr>
              <a:lnSpc>
                <a:spcPct val="80000"/>
              </a:lnSpc>
              <a:buNone/>
            </a:pP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Операторы SQL</a:t>
            </a:r>
          </a:p>
        </p:txBody>
      </p:sp>
      <p:sp>
        <p:nvSpPr>
          <p:cNvPr id="49155" name="Text Placeholder 4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buFontTx/>
              <a:buNone/>
            </a:pPr>
            <a:r>
              <a:rPr lang="en-US" altLang="x-none" sz="2400"/>
              <a:t>1. </a:t>
            </a:r>
            <a:r>
              <a:rPr sz="2400" err="1"/>
              <a:t>Операторы описания данных (DDL, Data Definition Language</a:t>
            </a:r>
            <a:r>
              <a:rPr lang="en-US" altLang="x-none" sz="2400"/>
              <a:t>): </a:t>
            </a:r>
            <a:endParaRPr lang="en-US" altLang="x-none" sz="2400"/>
          </a:p>
          <a:p>
            <a:pPr marL="990600" lvl="1" indent="-533400">
              <a:buFontTx/>
              <a:buNone/>
            </a:pPr>
            <a:r>
              <a:rPr sz="2400"/>
              <a:t>CREATE ..., ALTER ..., DROP ... и пр.</a:t>
            </a:r>
            <a:endParaRPr sz="2400"/>
          </a:p>
          <a:p>
            <a:pPr marL="609600" indent="-609600">
              <a:buNone/>
            </a:pPr>
            <a:r>
              <a:rPr lang="en-US" altLang="x-none" sz="2400"/>
              <a:t>	</a:t>
            </a:r>
            <a:r>
              <a:rPr sz="2400" err="1">
                <a:solidFill>
                  <a:schemeClr val="bg2"/>
                </a:solidFill>
              </a:rPr>
              <a:t>Примечание: в PostgreSQL DDL­операторы</a:t>
            </a:r>
            <a:r>
              <a:rPr lang="en-US" altLang="x-none" sz="2400">
                <a:solidFill>
                  <a:schemeClr val="bg2"/>
                </a:solidFill>
              </a:rPr>
              <a:t> можно использовать в транзакциях.</a:t>
            </a:r>
            <a:endParaRPr lang="en-US" altLang="x-none" sz="2400">
              <a:solidFill>
                <a:schemeClr val="bg2"/>
              </a:solidFill>
            </a:endParaRPr>
          </a:p>
          <a:p>
            <a:pPr marL="609600" indent="-609600">
              <a:buNone/>
            </a:pPr>
            <a:endParaRPr sz="2400"/>
          </a:p>
          <a:p>
            <a:pPr marL="609600" indent="-609600">
              <a:buNone/>
            </a:pPr>
            <a:r>
              <a:rPr lang="en-US" altLang="x-none" sz="2400"/>
              <a:t>2. Операторы манипулирования данными (DML):</a:t>
            </a:r>
            <a:endParaRPr lang="en-US" altLang="x-none" sz="2400"/>
          </a:p>
          <a:p>
            <a:pPr marL="990600" lvl="1" indent="-533400">
              <a:buFontTx/>
              <a:buAutoNum type="arabicPeriod"/>
            </a:pPr>
            <a:r>
              <a:rPr lang="en-US" altLang="x-none" sz="2000"/>
              <a:t>SELECT – выборка данных</a:t>
            </a:r>
            <a:endParaRPr lang="en-US" altLang="x-none" sz="2000"/>
          </a:p>
          <a:p>
            <a:pPr marL="990600" lvl="1" indent="-533400">
              <a:buFontTx/>
              <a:buAutoNum type="arabicPeriod"/>
            </a:pPr>
            <a:r>
              <a:rPr lang="en-US" altLang="x-none" sz="2000"/>
              <a:t>INSERT – вставка данных</a:t>
            </a:r>
            <a:endParaRPr lang="en-US" altLang="x-none" sz="2000"/>
          </a:p>
          <a:p>
            <a:pPr marL="990600" lvl="1" indent="-533400">
              <a:buFontTx/>
              <a:buAutoNum type="arabicPeriod"/>
            </a:pPr>
            <a:r>
              <a:rPr lang="en-US" altLang="x-none" sz="2000"/>
              <a:t>UPDATE – обновления данных</a:t>
            </a:r>
            <a:endParaRPr lang="en-US" altLang="x-none" sz="2000"/>
          </a:p>
          <a:p>
            <a:pPr marL="990600" lvl="1" indent="-533400">
              <a:buFontTx/>
              <a:buAutoNum type="arabicPeriod"/>
            </a:pPr>
            <a:r>
              <a:rPr lang="en-US" altLang="x-none" sz="2000"/>
              <a:t>DELETE</a:t>
            </a:r>
            <a:r>
              <a:rPr sz="2000"/>
              <a:t> – удаление данных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x-none"/>
              <a:t>Примеры DDL и DML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x-none" sz="2000"/>
              <a:t>CREATE TABLE person(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    name VARCHAR(32) NOT NULL,</a:t>
            </a:r>
            <a:endParaRPr sz="2000"/>
          </a:p>
          <a:p>
            <a:pPr>
              <a:buNone/>
            </a:pPr>
            <a:r>
              <a:rPr lang="en-US" altLang="x-none" sz="2000"/>
              <a:t>	 age INTEGER,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    </a:t>
            </a:r>
            <a:r>
              <a:rPr lang="en-US" altLang="x-none" sz="2000" err="1"/>
              <a:t>CHECK(age</a:t>
            </a:r>
            <a:r>
              <a:rPr lang="en-US" altLang="x-none" sz="2000"/>
              <a:t> &gt;= 0 AND  age &lt; 200)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);</a:t>
            </a:r>
            <a:endParaRPr sz="2000"/>
          </a:p>
          <a:p>
            <a:pPr>
              <a:buNone/>
            </a:pPr>
            <a:endParaRPr sz="2000"/>
          </a:p>
          <a:p>
            <a:pPr>
              <a:buNone/>
            </a:pPr>
            <a:r>
              <a:rPr lang="en-US" altLang="x-none" sz="2000"/>
              <a:t>INSERT INTO person (name, age)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	VALUES (‘</a:t>
            </a:r>
            <a:r>
              <a:rPr sz="2000" err="1"/>
              <a:t>Вольдемар</a:t>
            </a:r>
            <a:r>
              <a:rPr lang="en-US" altLang="x-none" sz="2000"/>
              <a:t>', 22);</a:t>
            </a:r>
            <a:endParaRPr sz="2000"/>
          </a:p>
          <a:p>
            <a:pPr>
              <a:buNone/>
            </a:pPr>
            <a:endParaRPr sz="2000"/>
          </a:p>
          <a:p>
            <a:pPr>
              <a:buNone/>
            </a:pPr>
            <a:r>
              <a:rPr lang="en-US" altLang="x-none" sz="2000"/>
              <a:t>UPDATE person SET age = 17 WHERE name = ‘</a:t>
            </a:r>
            <a:r>
              <a:rPr sz="2000" err="1"/>
              <a:t>Вольдемар</a:t>
            </a:r>
            <a:r>
              <a:rPr lang="en-US" altLang="x-none" sz="2000"/>
              <a:t>';</a:t>
            </a:r>
            <a:endParaRPr sz="2000"/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DELETE FROM person WHERE age &lt; 18;</a:t>
            </a:r>
            <a:endParaRPr sz="2000"/>
          </a:p>
          <a:p>
            <a:pPr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552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Индексы</a:t>
            </a:r>
          </a:p>
        </p:txBody>
      </p:sp>
      <p:sp>
        <p:nvSpPr>
          <p:cNvPr id="55299" name="Text Placeholder 55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lnSpc>
                <a:spcPct val="90000"/>
              </a:lnSpc>
              <a:buNone/>
            </a:pPr>
            <a:r>
              <a:rPr sz="2400" err="1"/>
              <a:t>PostgreSQL</a:t>
            </a:r>
            <a:r>
              <a:rPr sz="2400"/>
              <a:t> предлагает четыре типа индексов:</a:t>
            </a:r>
            <a:endParaRPr sz="24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sz="2000" err="1"/>
              <a:t>B-tree</a:t>
            </a:r>
            <a:endParaRPr sz="20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sz="2000" err="1"/>
              <a:t>Hash</a:t>
            </a:r>
            <a:endParaRPr sz="20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sz="2000" err="1"/>
              <a:t>GiST</a:t>
            </a:r>
            <a:endParaRPr sz="200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x-none" sz="2000"/>
              <a:t>GIN</a:t>
            </a:r>
            <a:endParaRPr lang="en-US" altLang="x-none" sz="20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sz="2400"/>
              <a:t>Индексы могут быть:</a:t>
            </a:r>
            <a:endParaRPr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sz="2400"/>
              <a:t>	составными</a:t>
            </a:r>
            <a:endParaRPr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sz="2400"/>
              <a:t>	функциональными</a:t>
            </a:r>
            <a:endParaRPr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sz="2400"/>
              <a:t>	частичными</a:t>
            </a:r>
            <a:endParaRPr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x-none" sz="2000"/>
              <a:t>CREATE INDEX person</a:t>
            </a:r>
            <a:r>
              <a:rPr sz="2000" err="1"/>
              <a:t>_lower_</a:t>
            </a:r>
            <a:r>
              <a:rPr lang="en-US" altLang="x-none" sz="2000"/>
              <a:t>name</a:t>
            </a:r>
            <a:r>
              <a:rPr sz="2000" err="1"/>
              <a:t>_idx</a:t>
            </a:r>
            <a:r>
              <a:rPr lang="en-US" altLang="x-none" sz="2000"/>
              <a:t> ON person</a:t>
            </a:r>
            <a:r>
              <a:rPr sz="2000" err="1"/>
              <a:t> (lower</a:t>
            </a:r>
            <a:r>
              <a:rPr lang="en-US" altLang="x-none" sz="2000"/>
              <a:t>(name)) USING </a:t>
            </a:r>
            <a:r>
              <a:rPr lang="en-US" altLang="x-none" sz="2000" err="1"/>
              <a:t>btree</a:t>
            </a:r>
            <a:r>
              <a:rPr lang="en-US" altLang="x-none" sz="2000"/>
              <a:t>;</a:t>
            </a:r>
            <a:r>
              <a:rPr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4000"/>
              <a:t>Функции и хранимые процедуры</a:t>
            </a:r>
            <a:endParaRPr sz="4000"/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800"/>
              <a:t>SQL</a:t>
            </a:r>
            <a:endParaRPr sz="2800"/>
          </a:p>
          <a:p>
            <a:pPr>
              <a:lnSpc>
                <a:spcPct val="80000"/>
              </a:lnSpc>
            </a:pPr>
            <a:r>
              <a:rPr sz="2800" err="1"/>
              <a:t>PL/pgSQL</a:t>
            </a:r>
            <a:endParaRPr sz="2800"/>
          </a:p>
          <a:p>
            <a:pPr>
              <a:lnSpc>
                <a:spcPct val="80000"/>
              </a:lnSpc>
            </a:pPr>
            <a:r>
              <a:rPr sz="2800"/>
              <a:t>PL/Perl</a:t>
            </a:r>
            <a:endParaRPr sz="2800"/>
          </a:p>
          <a:p>
            <a:pPr>
              <a:lnSpc>
                <a:spcPct val="80000"/>
              </a:lnSpc>
            </a:pPr>
            <a:r>
              <a:rPr sz="2800" err="1"/>
              <a:t>PL/Tcl</a:t>
            </a:r>
            <a:endParaRPr sz="2800"/>
          </a:p>
          <a:p>
            <a:pPr>
              <a:lnSpc>
                <a:spcPct val="80000"/>
              </a:lnSpc>
            </a:pPr>
            <a:r>
              <a:rPr sz="2800" err="1"/>
              <a:t>PL/Python</a:t>
            </a:r>
            <a:endParaRPr sz="2800"/>
          </a:p>
          <a:p>
            <a:pPr>
              <a:lnSpc>
                <a:spcPct val="80000"/>
              </a:lnSpc>
            </a:pPr>
            <a:r>
              <a:rPr sz="2800"/>
              <a:t>PL/R</a:t>
            </a:r>
            <a:endParaRPr sz="2800"/>
          </a:p>
          <a:p>
            <a:pPr>
              <a:lnSpc>
                <a:spcPct val="80000"/>
              </a:lnSpc>
            </a:pPr>
            <a:r>
              <a:rPr sz="2800"/>
              <a:t>PL/Java</a:t>
            </a:r>
            <a:endParaRPr sz="2800"/>
          </a:p>
          <a:p>
            <a:pPr>
              <a:lnSpc>
                <a:spcPct val="80000"/>
              </a:lnSpc>
            </a:pPr>
            <a:r>
              <a:rPr sz="2800" err="1"/>
              <a:t>plPHP</a:t>
            </a:r>
            <a:endParaRPr sz="2800"/>
          </a:p>
          <a:p>
            <a:pPr>
              <a:lnSpc>
                <a:spcPct val="80000"/>
              </a:lnSpc>
            </a:pPr>
            <a:r>
              <a:rPr sz="2800" err="1"/>
              <a:t>plRuby</a:t>
            </a:r>
            <a:endParaRPr lang="en-US" altLang="x-none" sz="2800"/>
          </a:p>
          <a:p>
            <a:pPr>
              <a:lnSpc>
                <a:spcPct val="80000"/>
              </a:lnSpc>
            </a:pPr>
            <a:r>
              <a:rPr sz="2800"/>
              <a:t>всегда можно добавить что-то своё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563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Анализ производительности</a:t>
            </a:r>
          </a:p>
        </p:txBody>
      </p:sp>
      <p:sp>
        <p:nvSpPr>
          <p:cNvPr id="56323" name="Text Placeholder 563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Порядок обработки запроса:</a:t>
            </a:r>
          </a:p>
          <a:p>
            <a:pPr>
              <a:buNone/>
            </a:pPr>
            <a:r>
              <a:rPr sz="2800" b="1" err="1"/>
              <a:t>	парсер</a:t>
            </a:r>
            <a:r>
              <a:rPr lang="en-US" altLang="x-none" sz="2800" b="1"/>
              <a:t> –&gt; планировщик –&gt; </a:t>
            </a:r>
            <a:r>
              <a:rPr sz="2800" b="1"/>
              <a:t>исполнитель</a:t>
            </a:r>
            <a:endParaRPr sz="2800" b="1"/>
          </a:p>
          <a:p>
            <a:pPr>
              <a:buNone/>
            </a:pPr>
            <a:endParaRPr sz="2800" b="1"/>
          </a:p>
          <a:p>
            <a:pPr>
              <a:buNone/>
            </a:pPr>
            <a:r>
              <a:rPr lang="en-US" altLang="x-none" sz="2800"/>
              <a:t>EXPALAIN – </a:t>
            </a:r>
            <a:r>
              <a:rPr sz="2800"/>
              <a:t>показывает план запроса с оценочными характеристиками</a:t>
            </a: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r>
              <a:rPr lang="en-US" altLang="x-none" sz="2800"/>
              <a:t>EXPLAIN ANALYZE – выполняет запрос и показывает реальное время </a:t>
            </a:r>
            <a:endParaRPr sz="2800"/>
          </a:p>
          <a:p>
            <a:pPr>
              <a:buNone/>
            </a:pPr>
            <a:endParaRPr sz="2800" b="1"/>
          </a:p>
          <a:p>
            <a:pPr>
              <a:buNone/>
            </a:pPr>
            <a:endParaRPr sz="2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Пример функции</a:t>
            </a:r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x-none" sz="2000"/>
              <a:t>SQL:</a:t>
            </a:r>
            <a:endParaRPr sz="2000"/>
          </a:p>
          <a:p>
            <a:pPr>
              <a:buNone/>
            </a:pPr>
            <a:r>
              <a:rPr sz="2000" err="1"/>
              <a:t>CREATE FUNCTION add(integer, integer) RETURNS integer</a:t>
            </a:r>
            <a:r>
              <a:rPr sz="2000"/>
              <a:t> </a:t>
            </a:r>
            <a:endParaRPr sz="2000"/>
          </a:p>
          <a:p>
            <a:pPr>
              <a:buNone/>
            </a:pPr>
            <a:r>
              <a:rPr sz="2000" err="1"/>
              <a:t>AS 'select</a:t>
            </a:r>
            <a:r>
              <a:rPr sz="2000"/>
              <a:t> $1 + $2;‘</a:t>
            </a:r>
            <a:endParaRPr sz="2000"/>
          </a:p>
          <a:p>
            <a:pPr>
              <a:buNone/>
            </a:pPr>
            <a:r>
              <a:rPr sz="2000"/>
              <a:t>LANGUAGE SQL IMMUTABLE RETURNS NULL ON NULL INPUT; </a:t>
            </a:r>
            <a:endParaRPr sz="2000"/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pl/</a:t>
            </a:r>
            <a:r>
              <a:rPr lang="en-US" altLang="x-none" sz="2000" err="1"/>
              <a:t>pgSQL</a:t>
            </a:r>
            <a:r>
              <a:rPr lang="en-US" altLang="x-none" sz="2000"/>
              <a:t>:</a:t>
            </a:r>
            <a:endParaRPr sz="2000"/>
          </a:p>
          <a:p>
            <a:pPr>
              <a:buNone/>
            </a:pPr>
            <a:r>
              <a:rPr sz="2000" err="1"/>
              <a:t>CREATE OR REPLACE FUNCTION increment(i integer) RETURNS integer</a:t>
            </a:r>
            <a:r>
              <a:rPr lang="en-US" altLang="x-none" sz="2000"/>
              <a:t> 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AS  $$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	BEGIN RETURN i + 1;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	END;</a:t>
            </a:r>
            <a:endParaRPr lang="en-US" altLang="x-none" sz="2000"/>
          </a:p>
          <a:p>
            <a:pPr>
              <a:buNone/>
            </a:pPr>
            <a:r>
              <a:rPr sz="2000" err="1"/>
              <a:t>$$ LANGUAGE plpgsql</a:t>
            </a:r>
            <a:r>
              <a:rPr sz="2000"/>
              <a:t>; 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itle 542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Триггеры</a:t>
            </a:r>
          </a:p>
        </p:txBody>
      </p:sp>
      <p:sp>
        <p:nvSpPr>
          <p:cNvPr id="54275" name="Text Placeholder 542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buNone/>
            </a:pPr>
            <a:r>
              <a:rPr lang="en-US" altLang="x-none" sz="2400"/>
              <a:t>Триггеры могут быть назначены для операторов:</a:t>
            </a:r>
            <a:endParaRPr lang="en-US" altLang="x-none" sz="2400"/>
          </a:p>
          <a:p>
            <a:pPr marL="990600" lvl="1" indent="-533400">
              <a:buFontTx/>
              <a:buAutoNum type="arabicPeriod"/>
            </a:pPr>
            <a:r>
              <a:rPr lang="en-US" altLang="x-none" sz="1800"/>
              <a:t>INSERT</a:t>
            </a:r>
            <a:endParaRPr lang="en-US" altLang="x-none" sz="1800"/>
          </a:p>
          <a:p>
            <a:pPr marL="990600" lvl="1" indent="-533400">
              <a:buFontTx/>
              <a:buAutoNum type="arabicPeriod"/>
            </a:pPr>
            <a:r>
              <a:rPr lang="en-US" altLang="x-none" sz="1800"/>
              <a:t>UPDATE</a:t>
            </a:r>
            <a:endParaRPr lang="en-US" altLang="x-none" sz="1800"/>
          </a:p>
          <a:p>
            <a:pPr marL="990600" lvl="1" indent="-533400">
              <a:buFontTx/>
              <a:buAutoNum type="arabicPeriod"/>
            </a:pPr>
            <a:r>
              <a:rPr lang="en-US" altLang="x-none" sz="1800"/>
              <a:t>DELETE</a:t>
            </a:r>
            <a:endParaRPr lang="en-US" altLang="x-none" sz="1800"/>
          </a:p>
          <a:p>
            <a:pPr marL="990600" lvl="1" indent="-533400">
              <a:buFontTx/>
              <a:buAutoNum type="arabicPeriod"/>
            </a:pPr>
            <a:r>
              <a:rPr lang="en-US" altLang="x-none" sz="1800"/>
              <a:t>TRUNCATE</a:t>
            </a:r>
            <a:endParaRPr lang="en-US" altLang="x-none" sz="1800"/>
          </a:p>
          <a:p>
            <a:pPr marL="990600" lvl="1" indent="-533400">
              <a:buFontTx/>
              <a:buNone/>
            </a:pPr>
            <a:endParaRPr lang="en-US" altLang="x-none" sz="2000"/>
          </a:p>
          <a:p>
            <a:pPr marL="990600" lvl="1" indent="-533400">
              <a:buFontTx/>
              <a:buNone/>
            </a:pPr>
            <a:r>
              <a:rPr sz="2000"/>
              <a:t>CREATE TRIGGER </a:t>
            </a:r>
            <a:r>
              <a:rPr sz="2000" i="1" err="1"/>
              <a:t>name</a:t>
            </a:r>
            <a:r>
              <a:rPr sz="2000"/>
              <a:t> { BEFORE | AFTER } { </a:t>
            </a:r>
            <a:r>
              <a:rPr sz="2000" i="1" err="1"/>
              <a:t>event</a:t>
            </a:r>
            <a:r>
              <a:rPr sz="2000"/>
              <a:t> [ OR ... ] } ON </a:t>
            </a:r>
            <a:r>
              <a:rPr sz="2000" i="1" err="1"/>
              <a:t>table</a:t>
            </a:r>
            <a:r>
              <a:rPr sz="2000"/>
              <a:t> [ FOR [ EACH ] { ROW | STATEMENT } ] EXECUTE PROCEDURE </a:t>
            </a:r>
            <a:r>
              <a:rPr sz="2000" i="1" err="1"/>
              <a:t>funcname</a:t>
            </a:r>
            <a:r>
              <a:rPr sz="2000"/>
              <a:t> ( </a:t>
            </a:r>
            <a:r>
              <a:rPr sz="2000" i="1" err="1"/>
              <a:t>arguments</a:t>
            </a:r>
            <a:r>
              <a:rPr sz="2000"/>
              <a:t> )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PostgreSQL</a:t>
            </a:r>
            <a:r>
              <a:t> – это...</a:t>
            </a: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642350" cy="4525963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400"/>
              <a:t>...самая развитая СУБД с открытым кодом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...надежность и устойчивость на очень больших нагрузках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 err="1"/>
              <a:t>...кроссплатформенность (FreeBSD, Linux, Solaris</a:t>
            </a:r>
            <a:r>
              <a:rPr sz="2400"/>
              <a:t>, 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 err="1"/>
              <a:t>	Windows</a:t>
            </a:r>
            <a:r>
              <a:rPr sz="2400"/>
              <a:t>, OS X)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...высокий уровень соответствия 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	ISO/ANSI SQL 92, 99, 2003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 err="1"/>
              <a:t>...интерфейсы для Tcl</a:t>
            </a:r>
            <a:r>
              <a:rPr sz="2400"/>
              <a:t>, Perl, C, C++, PHP, ODBC, JDBC, 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 err="1"/>
              <a:t>	Embedded SQL in C, Python, Ruby</a:t>
            </a:r>
            <a:r>
              <a:rPr sz="2400"/>
              <a:t>, ...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...расширяемость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...быстродействие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Роли и привилегии</a:t>
            </a: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sz="2400"/>
              <a:t>Концепция ролей заменила концепцию пользователей и групп</a:t>
            </a:r>
            <a:endParaRPr sz="2400"/>
          </a:p>
          <a:p>
            <a:pPr>
              <a:buNone/>
            </a:pPr>
            <a:endParaRPr lang="en-US" altLang="x-none" sz="2400"/>
          </a:p>
          <a:p>
            <a:pPr>
              <a:buNone/>
            </a:pPr>
            <a:r>
              <a:rPr lang="en-US" altLang="x-none" sz="2000"/>
              <a:t>CREATE ROLE student WITH LOGIN PASSWORD 'jw8s0F4' VALID UNTIL '2005-01-01'; </a:t>
            </a:r>
            <a:endParaRPr lang="en-US" altLang="x-none" sz="2000"/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GRANT EXECUTE ON FUNCTION add(integer, integer) TO student</a:t>
            </a:r>
            <a:r>
              <a:rPr sz="2000"/>
              <a:t>; 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Первые шаги после установки</a:t>
            </a:r>
          </a:p>
        </p:txBody>
      </p:sp>
      <p:sp>
        <p:nvSpPr>
          <p:cNvPr id="40963" name="Text Placeholder 409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  <a:ln/>
        </p:spPr>
        <p:txBody>
          <a:bodyPr/>
          <a:p>
            <a:pPr>
              <a:buNone/>
            </a:pPr>
            <a:r>
              <a:rPr sz="2400" err="1"/>
              <a:t>1. Создание кластера БД (initdb</a:t>
            </a:r>
            <a:r>
              <a:rPr sz="2400"/>
              <a:t>)</a:t>
            </a:r>
            <a:endParaRPr sz="2400"/>
          </a:p>
          <a:p>
            <a:pPr>
              <a:buNone/>
            </a:pPr>
            <a:r>
              <a:rPr sz="2400" err="1"/>
              <a:t>2. Начальная конфигурация postgresql.conf и pg_hba.conf</a:t>
            </a:r>
            <a:endParaRPr sz="2400"/>
          </a:p>
          <a:p>
            <a:pPr>
              <a:buNone/>
            </a:pPr>
            <a:r>
              <a:rPr sz="2400" err="1"/>
              <a:t>3. Запуск сервера PostgreSQL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Начальная настройка</a:t>
            </a:r>
          </a:p>
        </p:txBody>
      </p:sp>
      <p:sp>
        <p:nvSpPr>
          <p:cNvPr id="43011" name="Text Placeholder 43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800"/>
              <a:t>Всего 2 файла: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b="1" err="1"/>
              <a:t>postgresql.conf</a:t>
            </a:r>
            <a:r>
              <a:rPr sz="2800" b="1"/>
              <a:t> </a:t>
            </a:r>
            <a:r>
              <a:rPr sz="2800"/>
              <a:t>(основные настройки)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err="1"/>
              <a:t>	listen_addresses</a:t>
            </a:r>
            <a:r>
              <a:rPr sz="2800"/>
              <a:t> (сетевые интерфейсы)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err="1"/>
              <a:t>	shared_buffers</a:t>
            </a:r>
            <a:r>
              <a:rPr sz="2800"/>
              <a:t> (общая память)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err="1"/>
              <a:t>	work_mem</a:t>
            </a:r>
            <a:r>
              <a:rPr sz="2800"/>
              <a:t> (память для сортировок и т.п.)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b="1" err="1"/>
              <a:t>pg_hba.conf</a:t>
            </a:r>
            <a:r>
              <a:rPr sz="2800"/>
              <a:t> (настройки доступа)</a:t>
            </a:r>
            <a:endParaRPr sz="2800"/>
          </a:p>
          <a:p>
            <a:pPr>
              <a:lnSpc>
                <a:spcPct val="90000"/>
              </a:lnSpc>
              <a:buNone/>
            </a:pPr>
            <a:r>
              <a:rPr sz="2800" err="1"/>
              <a:t>	host all all</a:t>
            </a:r>
            <a:r>
              <a:rPr sz="2800"/>
              <a:t> 127.0.0.1/32 md5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419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Основные программы/утилиты</a:t>
            </a:r>
          </a:p>
        </p:txBody>
      </p:sp>
      <p:sp>
        <p:nvSpPr>
          <p:cNvPr id="41987" name="Text Placeholder 419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400" err="1"/>
              <a:t>postgres</a:t>
            </a:r>
            <a:r>
              <a:rPr sz="2400"/>
              <a:t> – запуск сервера в однопользовательском режиме</a:t>
            </a:r>
            <a:endParaRPr sz="2400"/>
          </a:p>
          <a:p>
            <a:pPr>
              <a:lnSpc>
                <a:spcPct val="80000"/>
              </a:lnSpc>
            </a:pPr>
            <a:r>
              <a:rPr sz="2400" err="1"/>
              <a:t>initdb</a:t>
            </a:r>
            <a:r>
              <a:rPr sz="2400"/>
              <a:t> — инициализация кластера</a:t>
            </a:r>
            <a:endParaRPr sz="2400"/>
          </a:p>
          <a:p>
            <a:pPr>
              <a:lnSpc>
                <a:spcPct val="80000"/>
              </a:lnSpc>
            </a:pPr>
            <a:r>
              <a:rPr sz="2400" err="1"/>
              <a:t>pg_ctl</a:t>
            </a:r>
            <a:r>
              <a:rPr sz="2400"/>
              <a:t> — утилита для контроля (запуск/останов)</a:t>
            </a:r>
            <a:endParaRPr sz="2400"/>
          </a:p>
          <a:p>
            <a:pPr>
              <a:lnSpc>
                <a:spcPct val="80000"/>
              </a:lnSpc>
            </a:pPr>
            <a:r>
              <a:rPr sz="2400" err="1"/>
              <a:t>pg_dump</a:t>
            </a:r>
            <a:r>
              <a:rPr sz="2400"/>
              <a:t> — создание дампа (резервной копии) БД</a:t>
            </a:r>
            <a:endParaRPr sz="2400"/>
          </a:p>
          <a:p>
            <a:pPr>
              <a:lnSpc>
                <a:spcPct val="80000"/>
              </a:lnSpc>
            </a:pPr>
            <a:r>
              <a:rPr sz="2400" err="1"/>
              <a:t>psql</a:t>
            </a:r>
            <a:r>
              <a:rPr sz="2400"/>
              <a:t> — интерактивный терминал</a:t>
            </a:r>
            <a:endParaRPr sz="2400"/>
          </a:p>
          <a:p>
            <a:pPr>
              <a:lnSpc>
                <a:spcPct val="80000"/>
              </a:lnSpc>
            </a:pPr>
            <a:r>
              <a:rPr sz="2400" err="1"/>
              <a:t>createdb, createuser, dropdb, dropuser, reindexdb</a:t>
            </a:r>
            <a:r>
              <a:rPr sz="2400"/>
              <a:t> и </a:t>
            </a:r>
            <a:endParaRPr sz="2400"/>
          </a:p>
          <a:p>
            <a:pPr>
              <a:lnSpc>
                <a:spcPct val="80000"/>
              </a:lnSpc>
              <a:buNone/>
            </a:pPr>
            <a:r>
              <a:rPr sz="2400" err="1"/>
              <a:t>	т.д. —утилиты работы с БД из shell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x-none" err="1"/>
              <a:t>psql</a:t>
            </a:r>
          </a:p>
        </p:txBody>
      </p:sp>
      <p:sp>
        <p:nvSpPr>
          <p:cNvPr id="44035" name="Text Placeholder 440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400" err="1"/>
              <a:t>psql</a:t>
            </a:r>
            <a:r>
              <a:rPr sz="2400"/>
              <a:t> — развитая терминальная программа, огромное 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/>
              <a:t>количество возможностей</a:t>
            </a:r>
            <a:endParaRPr sz="2400"/>
          </a:p>
          <a:p>
            <a:pPr>
              <a:lnSpc>
                <a:spcPct val="90000"/>
              </a:lnSpc>
              <a:buNone/>
            </a:pP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sz="2400"/>
              <a:t>Всегда помнить: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 err="1"/>
              <a:t>psql --help (в shell</a:t>
            </a:r>
            <a:r>
              <a:rPr sz="2400"/>
              <a:t>)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/>
              <a:t>\?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/>
              <a:t>\h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 err="1"/>
              <a:t>автодополнение</a:t>
            </a:r>
            <a:r>
              <a:rPr sz="2400"/>
              <a:t> (по нажатию на TAB)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</a:t>
            </a:r>
            <a:r>
              <a:rPr sz="2400"/>
              <a:t>\h ANY-SQL-COMMAND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481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4000"/>
              <a:t>Полезные источники информации</a:t>
            </a:r>
            <a:endParaRPr sz="4000"/>
          </a:p>
        </p:txBody>
      </p:sp>
      <p:sp>
        <p:nvSpPr>
          <p:cNvPr id="48131" name="Text Placeholder 48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x-none">
                <a:hlinkClick r:id="rId1"/>
              </a:rPr>
              <a:t>http://postgresql.org</a:t>
            </a:r>
            <a:endParaRPr lang="en-US" altLang="x-none"/>
          </a:p>
          <a:p>
            <a:pPr lvl="1"/>
            <a:r>
              <a:t>Английский язык</a:t>
            </a:r>
          </a:p>
          <a:p>
            <a:pPr lvl="1"/>
            <a:r>
              <a:rPr lang="en-US" altLang="x-none"/>
              <a:t>Самые свежие дистрибутивы и документация</a:t>
            </a:r>
            <a:endParaRPr lang="en-US" altLang="x-none"/>
          </a:p>
          <a:p>
            <a:r>
              <a:rPr lang="en-US" altLang="x-none">
                <a:hlinkClick r:id="rId2"/>
              </a:rPr>
              <a:t>http://postgresql.ru.net</a:t>
            </a:r>
          </a:p>
          <a:p>
            <a:pPr lvl="1"/>
            <a:r>
              <a:t>Документация на русском языке</a:t>
            </a:r>
          </a:p>
          <a:p>
            <a:r>
              <a:rPr lang="en-US" altLang="x-none">
                <a:hlinkClick r:id="rId3"/>
              </a:rPr>
              <a:t>http://google.ru</a:t>
            </a:r>
            <a:endParaRPr lang="en-US" altLang="x-none"/>
          </a:p>
          <a:p>
            <a:pPr lvl="1"/>
            <a:r>
              <a:t>Хороший поисковик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Место в мире СУБД</a:t>
            </a:r>
          </a:p>
        </p:txBody>
      </p:sp>
      <p:sp>
        <p:nvSpPr>
          <p:cNvPr id="3075" name="Text Placeholder 30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x-none" sz="2800" b="1"/>
              <a:t>PostgreSQL</a:t>
            </a:r>
            <a:r>
              <a:rPr lang="en-US" altLang="x-none" sz="2800"/>
              <a:t> – это свободно распространяемая объектно-реляционная система управления базами данных (ORDBMS), </a:t>
            </a:r>
            <a:r>
              <a:rPr sz="2800"/>
              <a:t>наиболее развитая из открытых СУБД в мире, являющаяся реальной альтернативой коммерческим СУБД.</a:t>
            </a:r>
            <a: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Происхождение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sz="2400"/>
              <a:t>1985 г. – </a:t>
            </a:r>
            <a:r>
              <a:rPr lang="en-US" altLang="x-none" sz="2400" b="1"/>
              <a:t>Post</a:t>
            </a:r>
            <a:r>
              <a:rPr lang="en-US" altLang="x-none" sz="2400"/>
              <a:t> </a:t>
            </a:r>
            <a:r>
              <a:rPr lang="en-US" altLang="x-none" sz="2400">
                <a:solidFill>
                  <a:schemeClr val="bg2"/>
                </a:solidFill>
              </a:rPr>
              <a:t>In</a:t>
            </a:r>
            <a:r>
              <a:rPr lang="en-US" altLang="x-none" sz="2400" b="1"/>
              <a:t>gres</a:t>
            </a:r>
            <a:r>
              <a:rPr sz="2400" b="1"/>
              <a:t> </a:t>
            </a:r>
            <a:r>
              <a:rPr lang="en-US" altLang="x-none" sz="2400"/>
              <a:t>(v1 – v4.2)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</a:t>
            </a:r>
            <a:r>
              <a:rPr sz="2400" err="1"/>
              <a:t>Майкл Стоунбрейкер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400"/>
              <a:t>		Калифорнийский университет в Беркли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POSTQUEL</a:t>
            </a:r>
            <a:endParaRPr lang="en-US" altLang="x-none" sz="2400"/>
          </a:p>
          <a:p>
            <a:pPr>
              <a:lnSpc>
                <a:spcPct val="90000"/>
              </a:lnSpc>
            </a:pPr>
            <a:r>
              <a:rPr lang="en-US" altLang="x-none" sz="2400"/>
              <a:t>1994 </a:t>
            </a:r>
            <a:r>
              <a:rPr sz="2400"/>
              <a:t>г. – </a:t>
            </a:r>
            <a:r>
              <a:rPr lang="en-US" altLang="x-none" sz="2400" b="1"/>
              <a:t>Postgres95 </a:t>
            </a:r>
            <a:r>
              <a:rPr lang="en-US" altLang="x-none" sz="2400"/>
              <a:t>v5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</a:t>
            </a:r>
            <a:r>
              <a:rPr sz="2400" err="1"/>
              <a:t>Эндрю Ю и Джолли Чен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Калифорнийский университет в Беркли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SQL</a:t>
            </a:r>
            <a:endParaRPr lang="en-US" altLang="x-none" sz="2400"/>
          </a:p>
          <a:p>
            <a:pPr>
              <a:lnSpc>
                <a:spcPct val="90000"/>
              </a:lnSpc>
            </a:pPr>
            <a:r>
              <a:rPr lang="en-US" altLang="x-none" sz="2400"/>
              <a:t>1996 </a:t>
            </a:r>
            <a:r>
              <a:rPr sz="2400"/>
              <a:t>г. – </a:t>
            </a:r>
            <a:r>
              <a:rPr lang="en-US" altLang="x-none" sz="2400" b="1"/>
              <a:t>PostgreSQL</a:t>
            </a:r>
            <a:r>
              <a:rPr lang="en-US" altLang="x-none" sz="2400"/>
              <a:t> (v6 – v8)</a:t>
            </a:r>
            <a:endParaRPr lang="en-US" altLang="x-none"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</a:t>
            </a:r>
            <a:r>
              <a:rPr sz="2400"/>
              <a:t>Развивается сообществом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en-US" altLang="x-none" sz="2400"/>
              <a:t>		Стабильная версия на 21.10.2009 – v</a:t>
            </a:r>
            <a:r>
              <a:rPr sz="2400"/>
              <a:t>8.4.1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Функциональность</a:t>
            </a:r>
          </a:p>
        </p:txBody>
      </p:sp>
      <p:graphicFrame>
        <p:nvGraphicFramePr>
          <p:cNvPr id="11312" name="Content Placeholder 11311"/>
          <p:cNvGraphicFramePr/>
          <p:nvPr>
            <p:ph idx="1"/>
          </p:nvPr>
        </p:nvGraphicFramePr>
        <p:xfrm>
          <a:off x="468313" y="1484313"/>
          <a:ext cx="8229600" cy="4970462"/>
        </p:xfrm>
        <a:graphic>
          <a:graphicData uri="http://schemas.openxmlformats.org/drawingml/2006/table">
            <a:tbl>
              <a:tblPr/>
              <a:tblGrid>
                <a:gridCol w="2325688"/>
                <a:gridCol w="620712"/>
                <a:gridCol w="765175"/>
                <a:gridCol w="962025"/>
                <a:gridCol w="725488"/>
                <a:gridCol w="1063625"/>
                <a:gridCol w="647700"/>
                <a:gridCol w="1119187"/>
              </a:tblGrid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Название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DB2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FireBird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InterBase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MS SQL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MySQL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Oracle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PostgreSQL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Лицензия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$$$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IPL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$$$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$$$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GPL/$$$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$$$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BSD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ACID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Depends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Referential integrity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Depends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Transaction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Depends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Unicode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Schema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Temporary table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View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Materialized view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Expression index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Partial index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Inverted index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Bitmap index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Domain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Cursor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User Defined Functions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Trigger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Stored procedure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42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Tablespace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>
                          <a:cs typeface="Arial" panose="020B0604020202020204" pitchFamily="34" charset="0"/>
                        </a:rPr>
                        <a:t>?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No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None/>
                      </a:pPr>
                      <a:r>
                        <a:rPr sz="1000" b="1" err="1">
                          <a:cs typeface="Arial" panose="020B0604020202020204" pitchFamily="34" charset="0"/>
                        </a:rPr>
                        <a:t>Yes</a:t>
                      </a:r>
                      <a:endParaRPr 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Ограничения</a:t>
            </a: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Размер БД — нет ограничения</a:t>
            </a:r>
            <a:endParaRPr sz="2400"/>
          </a:p>
          <a:p>
            <a:r>
              <a:rPr sz="2400"/>
              <a:t>Размер таблицы — до 32 TB</a:t>
            </a:r>
            <a:endParaRPr sz="2400"/>
          </a:p>
          <a:p>
            <a:r>
              <a:rPr sz="2400"/>
              <a:t>Размер строки — до 1.6 TB</a:t>
            </a:r>
            <a:endParaRPr sz="2400"/>
          </a:p>
          <a:p>
            <a:r>
              <a:rPr sz="2400"/>
              <a:t>Размер поля — до 1 GB</a:t>
            </a:r>
            <a:endParaRPr sz="2400"/>
          </a:p>
          <a:p>
            <a:r>
              <a:rPr sz="2400"/>
              <a:t>Количество строк в таблице — нет ограничения</a:t>
            </a:r>
            <a:endParaRPr sz="2400"/>
          </a:p>
          <a:p>
            <a:r>
              <a:rPr sz="2400"/>
              <a:t>Количество столбцов в таблице — до 250..1600</a:t>
            </a:r>
            <a:endParaRPr sz="2400"/>
          </a:p>
          <a:p>
            <a:r>
              <a:rPr sz="2400"/>
              <a:t>Количество индексов — нет ограничения</a:t>
            </a:r>
            <a:endParaRPr sz="2400"/>
          </a:p>
          <a:p>
            <a:r>
              <a:rPr sz="2400"/>
              <a:t>Длина идентификатора – до 63 байт включительно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450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4000"/>
              <a:t>Модель «клиент/сервер»</a:t>
            </a:r>
            <a:endParaRPr sz="4000"/>
          </a:p>
        </p:txBody>
      </p:sp>
      <p:sp>
        <p:nvSpPr>
          <p:cNvPr id="45059" name="Text Placeholder 450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buNone/>
            </a:pPr>
            <a:r>
              <a:rPr sz="2800" err="1"/>
              <a:t>PostgreSQL­сессия</a:t>
            </a:r>
            <a:r>
              <a:rPr sz="2800"/>
              <a:t> - это совместная</a:t>
            </a:r>
            <a:endParaRPr sz="2800"/>
          </a:p>
          <a:p>
            <a:pPr marL="609600" indent="-609600">
              <a:buNone/>
            </a:pPr>
            <a:r>
              <a:rPr sz="2800"/>
              <a:t>работа двух процессов:</a:t>
            </a:r>
            <a:endParaRPr sz="2800"/>
          </a:p>
          <a:p>
            <a:pPr marL="609600" indent="-609600">
              <a:buFontTx/>
              <a:buAutoNum type="arabicPeriod"/>
            </a:pPr>
            <a:r>
              <a:rPr sz="2800" err="1"/>
              <a:t>серверный процесс (postgres</a:t>
            </a:r>
            <a:r>
              <a:rPr sz="2800"/>
              <a:t>)</a:t>
            </a:r>
            <a:endParaRPr sz="2800"/>
          </a:p>
          <a:p>
            <a:pPr marL="609600" indent="-609600">
              <a:buFontTx/>
              <a:buAutoNum type="arabicPeriod"/>
            </a:pPr>
            <a:r>
              <a:rPr sz="2800" err="1"/>
              <a:t>клиентский процесс (psql, GUI­приложение, веб­сервер</a:t>
            </a:r>
            <a:r>
              <a:rPr sz="2800"/>
              <a:t>, утилиты обслуживания и т. д.)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Концепция транзакций</a:t>
            </a:r>
          </a:p>
        </p:txBody>
      </p:sp>
      <p:sp>
        <p:nvSpPr>
          <p:cNvPr id="46083" name="Text Placeholder 460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sz="2400"/>
              <a:t>Основной принцип работы системы — ACID:</a:t>
            </a:r>
            <a:endParaRPr sz="2400"/>
          </a:p>
          <a:p>
            <a:pPr>
              <a:lnSpc>
                <a:spcPct val="80000"/>
              </a:lnSpc>
            </a:pPr>
            <a:r>
              <a:rPr lang="en-US" altLang="x-none" sz="2400" b="1"/>
              <a:t>A</a:t>
            </a:r>
            <a:r>
              <a:rPr sz="2400" b="1" err="1"/>
              <a:t>tomicity</a:t>
            </a:r>
            <a:r>
              <a:rPr lang="en-US" altLang="x-none" sz="2400" b="1"/>
              <a:t> (</a:t>
            </a:r>
            <a:r>
              <a:rPr sz="2400" b="1"/>
              <a:t>атомарность)</a:t>
            </a:r>
            <a:r>
              <a:rPr sz="2400" err="1"/>
              <a:t> - выполнение или не выполнение всех DML команд входящих в тразакцию</a:t>
            </a:r>
            <a:r>
              <a:rPr sz="2400"/>
              <a:t>; </a:t>
            </a:r>
            <a:endParaRPr sz="2400"/>
          </a:p>
          <a:p>
            <a:pPr>
              <a:lnSpc>
                <a:spcPct val="80000"/>
              </a:lnSpc>
            </a:pPr>
            <a:r>
              <a:rPr lang="en-US" altLang="x-none" sz="2400" b="1"/>
              <a:t>C</a:t>
            </a:r>
            <a:r>
              <a:rPr sz="2400" b="1" err="1"/>
              <a:t>onsistency</a:t>
            </a:r>
            <a:r>
              <a:rPr lang="en-US" altLang="x-none" sz="2400" b="1"/>
              <a:t> (</a:t>
            </a:r>
            <a:r>
              <a:rPr sz="2400" b="1"/>
              <a:t>согласованность БД)</a:t>
            </a:r>
            <a:r>
              <a:rPr sz="2400"/>
              <a:t> - завершение транзакции не должно нарушать целостность БД; </a:t>
            </a:r>
            <a:endParaRPr sz="2400"/>
          </a:p>
          <a:p>
            <a:pPr>
              <a:lnSpc>
                <a:spcPct val="80000"/>
              </a:lnSpc>
            </a:pPr>
            <a:r>
              <a:rPr lang="en-US" altLang="x-none" sz="2400" b="1"/>
              <a:t>I</a:t>
            </a:r>
            <a:r>
              <a:rPr sz="2400" b="1" err="1"/>
              <a:t>solation</a:t>
            </a:r>
            <a:r>
              <a:rPr lang="en-US" altLang="x-none" sz="2400" b="1"/>
              <a:t> (</a:t>
            </a:r>
            <a:r>
              <a:rPr sz="2400" b="1"/>
              <a:t>изоляция)</a:t>
            </a:r>
            <a:r>
              <a:rPr sz="2400"/>
              <a:t> - можно отображать либо исходные данные, которые были до начала транзакции, либо новые данные после выполнения транзакции; </a:t>
            </a:r>
            <a:endParaRPr sz="2400"/>
          </a:p>
          <a:p>
            <a:pPr>
              <a:lnSpc>
                <a:spcPct val="80000"/>
              </a:lnSpc>
            </a:pPr>
            <a:r>
              <a:rPr lang="en-US" altLang="x-none" sz="2400" b="1"/>
              <a:t>D</a:t>
            </a:r>
            <a:r>
              <a:rPr sz="2400" b="1" err="1"/>
              <a:t>urability</a:t>
            </a:r>
            <a:r>
              <a:rPr lang="en-US" altLang="x-none" sz="2400" b="1"/>
              <a:t> (</a:t>
            </a:r>
            <a:r>
              <a:rPr sz="2400" b="1"/>
              <a:t>сохранность данных)</a:t>
            </a:r>
            <a:r>
              <a:rPr sz="2400"/>
              <a:t> - если пользователю пришло подтверждение выполнения транзакции, то его изменения не будут отменены по каким-либо причинам. </a:t>
            </a:r>
            <a:endParaRPr sz="2400"/>
          </a:p>
          <a:p>
            <a:pPr>
              <a:lnSpc>
                <a:spcPct val="80000"/>
              </a:lnSpc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8743</Words>
  <Application>WPS Presentation</Application>
  <PresentationFormat>Экран</PresentationFormat>
  <Paragraphs>779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Arial Cyr</vt:lpstr>
      <vt:lpstr>Times New Roman</vt:lpstr>
      <vt:lpstr>微软雅黑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Matrim</dc:creator>
  <cp:lastModifiedBy>colddeath</cp:lastModifiedBy>
  <cp:revision>49</cp:revision>
  <dcterms:created xsi:type="dcterms:W3CDTF">2020-04-11T11:01:13Z</dcterms:created>
  <dcterms:modified xsi:type="dcterms:W3CDTF">2020-04-11T11:01:13Z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