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16"/>
    <p:restoredTop sz="81347"/>
  </p:normalViewPr>
  <p:slideViewPr>
    <p:cSldViewPr snapToGrid="0">
      <p:cViewPr varScale="1">
        <p:scale>
          <a:sx n="116" d="100"/>
          <a:sy n="116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5831A-2F16-FB41-BAA7-C11FC10ABBAB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82BA-0CC1-5B43-8DFD-AD230DB5C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8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day: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MTN (non spatial)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Spatial analysis 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 with MTN Spatial (I go through)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Practice: have them do other things?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68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https://</a:t>
            </a:r>
            <a:r>
              <a:rPr lang="en-US" dirty="0" err="1"/>
              <a:t>mgimond.github.io</a:t>
            </a:r>
            <a:r>
              <a:rPr lang="en-US" dirty="0"/>
              <a:t>/Spatial/chp09_0.html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8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Funny Things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/977/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/2489/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582BA-0CC1-5B43-8DFD-AD230DB5C8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7F41-4D32-29D3-C0E7-22A71A278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1EA56-D477-E6C7-E528-1C70C2C39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7C0B-C538-1365-60F2-3D0A7E16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C489-0AC2-F347-1CE5-72E284CA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8A13-6257-9AB9-F1F8-B9F4BF4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8D00-3C58-E55F-D93A-1841B947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2471-6D44-7F4B-517B-D5FA0387E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2BBEF-DEA6-2E1C-0511-3B060E8D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F8C0-E142-0F68-2BA8-B2DD2CF3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C1AC-4BE2-6704-48DF-CDD864A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F2F3C-9D8F-D688-A255-66F66D92E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9D984-2182-B727-0D22-F5B6C881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1789F-6900-B01B-2F3D-BE42BC02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4EDF-37A6-8AEE-53FD-487F87290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EA7F3-B5EC-47E6-62EA-6D6B9547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6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EDEF-0DF4-11E5-5160-550E0B55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DEDE-02F1-9B2D-92D8-10F40596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305B1-5CA2-AEC5-305B-BDBA11A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234C-31D0-BE7B-0207-85D1032E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199BC-6A3A-5BF1-332A-783ED23E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7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D07F-B9CC-D45C-31DC-2B8F0017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D7CB-A985-2A21-5CBE-CA41F7EED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785A-60A2-2133-13E7-5718EC31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FA8C3-CEAA-6B0D-CAA6-5B2FC3C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ECC75-4323-7F6E-5453-DE40C592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2514-6F77-3C85-E474-A62343C3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1AE6-BBAD-E6F9-8650-FDCF7EC05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04DC-EB44-E77A-0BB9-8CB174EC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0E46F-E11B-14C5-F305-9BCF7FC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8C5D-BDC3-3717-4D00-F842371A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4A371-4F9F-7A50-C80B-2BEF80F8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5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F70F-E874-9EBA-ACEF-C9699D2D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75A58-4B63-5826-1115-9FD6C2FF2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9EEB2-6450-B974-A845-68E2E71C3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762BC-D8FF-6434-248A-4AC4625BA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7801A-5259-72E3-3962-EF4BBDD3B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164FE-4D87-65D8-194B-9352D7B7C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AB803-E211-38AA-7FF2-A1BDB710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63D29-D42D-5808-E205-45D792A8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FDEA-1AF9-A037-08BE-B90D5C22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41636-25E9-87C1-D239-4D608F9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08965-CD09-E07B-6A24-A990D305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E391B-79AE-A351-6C3F-96498E7F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2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1456F-9928-CB69-7BB8-FE36DCDD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6007A-DEB3-5FF1-3CF4-45B95B7D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3CCC0-0B35-DD0A-199E-2ED68BF6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145A-9B45-9218-E135-C7B1613A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4224-661B-6A78-046C-1C1164FE9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DE3B-630B-EEE7-A82D-281FF3FF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B6518-027D-A80C-2587-4D4EA1B9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47C-26F2-FD82-E928-4671A3E59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AED20-F490-57D2-9E16-7EB4B79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1DB3-A9EF-19B7-A7CD-4EB7115F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D9222-D842-365A-C0B2-BE78FD79B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A73A4-C4C6-574D-357E-BE9724832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5384-FBD3-7BB4-200A-A7F78E14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B9B74-E8AD-2BC7-EA45-8832523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A7DB-9F01-36C7-8529-90BBF651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F4B83-5953-A3C5-7383-4599C5CF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916E6-D8FB-C0F7-9341-EF46868B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A9F1-4DA5-348D-44B7-DCD232F9A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6B3D-8916-5546-875A-BF82EDE0EF00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A46E-87E7-3133-4296-9C6592E4D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6455-F894-03C7-E833-B12259DB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9D5A-C807-F14E-A345-1E7536160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Great-circle_di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orld_Geodetic_System" TargetMode="External"/><Relationship Id="rId5" Type="http://schemas.openxmlformats.org/officeDocument/2006/relationships/hyperlink" Target="https://www.maptoaster.com/maptoaster-topo-nz/articles/projection/datum-projection.html" TargetMode="External"/><Relationship Id="rId4" Type="http://schemas.openxmlformats.org/officeDocument/2006/relationships/hyperlink" Target="https://oceanservice.noaa.gov/facts/earth-round.html#:~:text=The%20Earth%20is%20an%20irregularly%20shaped%20ellipsoid.&amp;text=While%20the%20Earth%20appears%20to,unique%20and%20ever%2Dchanging%20shape.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LqC3FNNOa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5EC-0F74-867C-8883-7EC71E2A0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Geospatial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DB4AD-61C3-75E9-3393-1A06FD8F0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41779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3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524539" y="1332776"/>
            <a:ext cx="7142921" cy="555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Whenever have spatial data, need to know which coordinate reference system (CRS) the data is 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wouldn’t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away”</a:t>
            </a:r>
          </a:p>
          <a:p>
            <a:r>
              <a:rPr lang="en-US" dirty="0"/>
              <a:t>You would say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“I am 5 [miles / kilometers / minutes / hours] away” </a:t>
            </a:r>
            <a:r>
              <a:rPr lang="en-US" dirty="0"/>
              <a:t>(units!)</a:t>
            </a:r>
          </a:p>
          <a:p>
            <a:r>
              <a:rPr lang="en-US" dirty="0"/>
              <a:t>Similarly, a “complete” way to describe location would be: I am at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6.51 latitude, 3.52 longitude using the WGS 84 CRS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1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F92D-C5EC-F3AE-A057-72E26E50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Helvetica" pitchFamily="2" charset="0"/>
              </a:rPr>
              <a:t>Spatial Data: </a:t>
            </a:r>
            <a:r>
              <a:rPr lang="en-US" sz="3500" dirty="0">
                <a:latin typeface="Helvetica" pitchFamily="2" charset="0"/>
              </a:rPr>
              <a:t>Two main types of spatial data are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vector data </a:t>
            </a:r>
            <a:r>
              <a:rPr lang="en-US" sz="3500" dirty="0">
                <a:latin typeface="Helvetica" pitchFamily="2" charset="0"/>
              </a:rPr>
              <a:t>and </a:t>
            </a:r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raster data</a:t>
            </a:r>
            <a:endParaRPr lang="en-US" sz="3500" dirty="0">
              <a:solidFill>
                <a:schemeClr val="accent2">
                  <a:lumMod val="75000"/>
                </a:schemeClr>
              </a:solidFill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9A0E0-B26C-03A3-B93F-4A53B6E2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43" y="4174437"/>
            <a:ext cx="2903883" cy="232310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B5FC72-0F29-2952-4986-B3047073C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182" y="1262319"/>
            <a:ext cx="5025887" cy="291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latin typeface="Helvetica" pitchFamily="2" charset="0"/>
              </a:rPr>
              <a:t>Vector Data</a:t>
            </a:r>
          </a:p>
          <a:p>
            <a:r>
              <a:rPr lang="en-US" sz="2000" dirty="0">
                <a:latin typeface="Helvetica" pitchFamily="2" charset="0"/>
              </a:rPr>
              <a:t>Are points, lines, or polygons</a:t>
            </a:r>
          </a:p>
          <a:p>
            <a:r>
              <a:rPr lang="en-US" sz="2000" dirty="0">
                <a:latin typeface="Helvetica" pitchFamily="2" charset="0"/>
              </a:rPr>
              <a:t>Common file formats include shapefiles (.</a:t>
            </a:r>
            <a:r>
              <a:rPr lang="en-US" sz="2000" dirty="0" err="1">
                <a:latin typeface="Helvetica" pitchFamily="2" charset="0"/>
              </a:rPr>
              <a:t>shp</a:t>
            </a:r>
            <a:r>
              <a:rPr lang="en-US" sz="2000" dirty="0">
                <a:latin typeface="Helvetica" pitchFamily="2" charset="0"/>
              </a:rPr>
              <a:t>) and </a:t>
            </a:r>
            <a:r>
              <a:rPr lang="en-US" sz="2000" dirty="0" err="1">
                <a:latin typeface="Helvetica" pitchFamily="2" charset="0"/>
              </a:rPr>
              <a:t>geojsons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geojson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Examples: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Polygons</a:t>
            </a:r>
            <a:r>
              <a:rPr lang="en-US" sz="1600" dirty="0">
                <a:latin typeface="Helvetica" pitchFamily="2" charset="0"/>
              </a:rPr>
              <a:t> of countries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Polylines</a:t>
            </a:r>
            <a:r>
              <a:rPr lang="en-US" sz="1600" dirty="0">
                <a:latin typeface="Helvetica" pitchFamily="2" charset="0"/>
              </a:rPr>
              <a:t> of roads</a:t>
            </a:r>
          </a:p>
          <a:p>
            <a:pPr lvl="1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Helvetica" pitchFamily="2" charset="0"/>
              </a:rPr>
              <a:t>Points</a:t>
            </a:r>
            <a:r>
              <a:rPr lang="en-US" sz="1600" dirty="0">
                <a:latin typeface="Helvetica" pitchFamily="2" charset="0"/>
              </a:rPr>
              <a:t> of households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840C5F-5326-C42E-3912-CE162A438772}"/>
              </a:ext>
            </a:extLst>
          </p:cNvPr>
          <p:cNvSpPr txBox="1">
            <a:spLocks/>
          </p:cNvSpPr>
          <p:nvPr/>
        </p:nvSpPr>
        <p:spPr>
          <a:xfrm>
            <a:off x="6308035" y="1208074"/>
            <a:ext cx="5025887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>
                <a:latin typeface="Helvetica" pitchFamily="2" charset="0"/>
              </a:rPr>
              <a:t>Raster Data</a:t>
            </a:r>
          </a:p>
          <a:p>
            <a:r>
              <a:rPr lang="en-US" sz="2000" dirty="0">
                <a:latin typeface="Helvetica" pitchFamily="2" charset="0"/>
              </a:rPr>
              <a:t>Is a spatially referenced grid</a:t>
            </a:r>
          </a:p>
          <a:p>
            <a:r>
              <a:rPr lang="en-US" sz="2000" dirty="0">
                <a:latin typeface="Helvetica" pitchFamily="2" charset="0"/>
              </a:rPr>
              <a:t>Common file format is a </a:t>
            </a:r>
            <a:r>
              <a:rPr lang="en-US" sz="2000" dirty="0" err="1">
                <a:latin typeface="Helvetica" pitchFamily="2" charset="0"/>
              </a:rPr>
              <a:t>geotif</a:t>
            </a:r>
            <a:r>
              <a:rPr lang="en-US" sz="2000" dirty="0">
                <a:latin typeface="Helvetica" pitchFamily="2" charset="0"/>
              </a:rPr>
              <a:t> (.</a:t>
            </a:r>
            <a:r>
              <a:rPr lang="en-US" sz="2000" dirty="0" err="1">
                <a:latin typeface="Helvetica" pitchFamily="2" charset="0"/>
              </a:rPr>
              <a:t>tif</a:t>
            </a:r>
            <a:r>
              <a:rPr lang="en-US" sz="2000" dirty="0">
                <a:latin typeface="Helvetica" pitchFamily="2" charset="0"/>
              </a:rPr>
              <a:t>)</a:t>
            </a:r>
          </a:p>
          <a:p>
            <a:r>
              <a:rPr lang="en-US" sz="2000" dirty="0">
                <a:latin typeface="Helvetica" pitchFamily="2" charset="0"/>
              </a:rPr>
              <a:t>For example, satellite imagery comes in a raster format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97741-DF27-48C5-B613-4C4E97145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22" y="3311512"/>
            <a:ext cx="5640456" cy="32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2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 (CRS)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397566" y="1542601"/>
            <a:ext cx="10946296" cy="210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Helvetica" pitchFamily="2" charset="0"/>
              </a:rPr>
              <a:t>Coordinate reference systems use pairs of numbers to define a location on the earth</a:t>
            </a:r>
          </a:p>
          <a:p>
            <a:r>
              <a:rPr lang="en-US" sz="2000" dirty="0">
                <a:latin typeface="Helvetica" pitchFamily="2" charset="0"/>
              </a:rPr>
              <a:t>For example, the World Bank is at a latitude of 38.89 and a longitude of -77.04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E5606-BDF9-1A20-EC22-61850ADAC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56" y="2455082"/>
            <a:ext cx="6260888" cy="39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7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7017" cy="1107144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Coordinate Reference Systems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30D9C2-91C2-04A9-4400-62D307DEB68E}"/>
              </a:ext>
            </a:extLst>
          </p:cNvPr>
          <p:cNvSpPr txBox="1">
            <a:spLocks/>
          </p:cNvSpPr>
          <p:nvPr/>
        </p:nvSpPr>
        <p:spPr>
          <a:xfrm>
            <a:off x="274983" y="889156"/>
            <a:ext cx="10946296" cy="110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There are many different coordinate reference systems, which can be grouped into </a:t>
            </a:r>
            <a:r>
              <a:rPr lang="en-US" sz="2000" b="1" dirty="0">
                <a:solidFill>
                  <a:srgbClr val="00B050"/>
                </a:solidFill>
              </a:rPr>
              <a:t>geographic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projected</a:t>
            </a:r>
            <a:r>
              <a:rPr lang="en-US" sz="2000" dirty="0"/>
              <a:t> coordinate reference systems. Geographic systems live on a sphere, while projected systems are “projected” onto a flat surface.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8573-BBEC-AA0F-38B6-D4F47DE55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9812" r="1755" b="2045"/>
          <a:stretch/>
        </p:blipFill>
        <p:spPr>
          <a:xfrm>
            <a:off x="2372138" y="2623343"/>
            <a:ext cx="7659757" cy="40684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96CC6D-241F-9AD1-F91D-FB9B6809E0FF}"/>
              </a:ext>
            </a:extLst>
          </p:cNvPr>
          <p:cNvSpPr txBox="1">
            <a:spLocks/>
          </p:cNvSpPr>
          <p:nvPr/>
        </p:nvSpPr>
        <p:spPr>
          <a:xfrm>
            <a:off x="2406925" y="2112201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Geographic (Sphere)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E2EB945-EACF-F03F-6D0D-34F58665829A}"/>
              </a:ext>
            </a:extLst>
          </p:cNvPr>
          <p:cNvSpPr txBox="1">
            <a:spLocks/>
          </p:cNvSpPr>
          <p:nvPr/>
        </p:nvSpPr>
        <p:spPr>
          <a:xfrm>
            <a:off x="6707255" y="2112200"/>
            <a:ext cx="3689075" cy="623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500" dirty="0"/>
              <a:t>Projected (Flat)</a:t>
            </a:r>
          </a:p>
        </p:txBody>
      </p:sp>
    </p:spTree>
    <p:extLst>
      <p:ext uri="{BB962C8B-B14F-4D97-AF65-F5344CB8AC3E}">
        <p14:creationId xmlns:p14="http://schemas.microsoft.com/office/powerpoint/2010/main" val="11361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CDD38-7749-C94D-B8F7-05E8E5A3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084" y="2069327"/>
            <a:ext cx="6722916" cy="36670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102299" y="1702246"/>
            <a:ext cx="52857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Units: </a:t>
            </a:r>
            <a:r>
              <a:rPr lang="en-US" sz="2000" dirty="0"/>
              <a:t>Defined by latitude and longitude, which measure angles and units are typically in decimal degrees. (</a:t>
            </a:r>
            <a:r>
              <a:rPr lang="en-US" sz="2000" dirty="0" err="1"/>
              <a:t>Eg</a:t>
            </a:r>
            <a:r>
              <a:rPr lang="en-US" sz="2000" dirty="0"/>
              <a:t>, angle is latitude from the equator).</a:t>
            </a:r>
          </a:p>
          <a:p>
            <a:endParaRPr lang="en-US" sz="2000" b="1" dirty="0"/>
          </a:p>
          <a:p>
            <a:r>
              <a:rPr lang="en-US" sz="2000" b="1" dirty="0"/>
              <a:t>Latitude &amp; Longitude: </a:t>
            </a:r>
            <a:r>
              <a:rPr lang="en-US" sz="2000" dirty="0"/>
              <a:t>On a grid X = longitude, Y = latitude.</a:t>
            </a:r>
            <a:r>
              <a:rPr lang="en-US" sz="20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Sometimes represented as (longitude, latitude).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Also has become convention to report them in alphabetical order: (latitude, longitude) — such as in Google Maps.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latitude: -90 to 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range of longitude: -180 to 180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{Tip} Latitude sounds (and looks!) like latter.</a:t>
            </a:r>
          </a:p>
        </p:txBody>
      </p:sp>
    </p:spTree>
    <p:extLst>
      <p:ext uri="{BB962C8B-B14F-4D97-AF65-F5344CB8AC3E}">
        <p14:creationId xmlns:p14="http://schemas.microsoft.com/office/powerpoint/2010/main" val="215825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038"/>
            <a:ext cx="11917017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22228" y="2069327"/>
            <a:ext cx="5285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Distance on a sphere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 the equator (latitude = 0), a 1 decimal degree longitude distance is about 111km; towards the poles (latitude = -90 or 90), a 1 decimal degree longitude distance converges to 0 km.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must be careful (</a:t>
            </a:r>
            <a:r>
              <a:rPr lang="en-US" sz="2000" dirty="0" err="1"/>
              <a:t>ie</a:t>
            </a:r>
            <a:r>
              <a:rPr lang="en-US" sz="2000" dirty="0"/>
              <a:t>, use algorithms that account for a spherical earth) to calculate distances! The distance along a sphere is referred to as a </a:t>
            </a:r>
            <a:r>
              <a:rPr lang="en-US" sz="2000" dirty="0">
                <a:hlinkClick r:id="rId2"/>
              </a:rPr>
              <a:t>great circle distance.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7C40B-A1DB-8849-6D60-FD23BDF8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50" y="3999362"/>
            <a:ext cx="5969000" cy="264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837DB8-78E9-6223-458C-7AE3FAD3E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37" y="338529"/>
            <a:ext cx="3665220" cy="346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4674CD-BAD9-58A9-7B09-F5AC3EAB1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66" y="3432629"/>
            <a:ext cx="3425371" cy="34253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235953" y="1542601"/>
            <a:ext cx="5134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Datums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flat?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sphere? </a:t>
            </a:r>
            <a:r>
              <a:rPr lang="en-US" sz="2000" dirty="0"/>
              <a:t>No!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Is the earth a lumpy ellipsoid? </a:t>
            </a:r>
            <a:r>
              <a:rPr lang="en-US" sz="2000" dirty="0">
                <a:hlinkClick r:id="rId4"/>
              </a:rPr>
              <a:t>Yes!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The earth is a lumpy ellipsoid, a bit flattened at the poles.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>
                <a:hlinkClick r:id="rId5"/>
              </a:rPr>
              <a:t>datum</a:t>
            </a:r>
            <a:r>
              <a:rPr lang="en-US" sz="2000" dirty="0"/>
              <a:t> is a model of the earth that is used in mapping. One of the most common datums is </a:t>
            </a:r>
            <a:r>
              <a:rPr lang="en-US" sz="2000" dirty="0">
                <a:hlinkClick r:id="rId6"/>
              </a:rPr>
              <a:t>WGS 84</a:t>
            </a:r>
            <a:r>
              <a:rPr lang="en-US" sz="2000" dirty="0"/>
              <a:t>, which is used by the Global Positional System (GPS).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datum is a reference ellipsoid that approximates the shape of the earth.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Other datums exist, and the latitude and longitude values for a specific location will be different depending on the datum.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C788BD-5192-7266-1E36-7BEF307ED64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480" r="5023"/>
          <a:stretch/>
        </p:blipFill>
        <p:spPr>
          <a:xfrm>
            <a:off x="7616452" y="327206"/>
            <a:ext cx="4444922" cy="32868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Geographic 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73668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12BBF-7517-A198-1AE6-902D10BD2F97}"/>
              </a:ext>
            </a:extLst>
          </p:cNvPr>
          <p:cNvSpPr txBox="1"/>
          <p:nvPr/>
        </p:nvSpPr>
        <p:spPr>
          <a:xfrm>
            <a:off x="375445" y="1542985"/>
            <a:ext cx="50305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Projected coordinate systems project spatial data from a 3D to 2D surface.</a:t>
            </a:r>
          </a:p>
          <a:p>
            <a:endParaRPr lang="en-US" sz="2000" dirty="0"/>
          </a:p>
          <a:p>
            <a:r>
              <a:rPr lang="en-US" sz="2000" b="1" dirty="0"/>
              <a:t>Distortions: </a:t>
            </a:r>
            <a:r>
              <a:rPr lang="en-US" sz="2000" dirty="0"/>
              <a:t>Projections will distort some combination of distance, area, shape or direction. Different projections can minimize distorting some aspect at the expense of others. </a:t>
            </a:r>
          </a:p>
          <a:p>
            <a:endParaRPr lang="en-US" sz="2000" dirty="0"/>
          </a:p>
          <a:p>
            <a:r>
              <a:rPr lang="en-US" sz="2000" b="1" dirty="0"/>
              <a:t>Units: </a:t>
            </a:r>
            <a:r>
              <a:rPr lang="en-US" sz="2000" dirty="0"/>
              <a:t>When projected, points are represented as “northings” and “eastings.” Values are often represented in meters, where northings/eastings are the meter distance from some reference point. Consequently, values can be very large!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82"/>
            <a:ext cx="7222604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2D3C913D-1AAE-081A-6DD1-FA3770758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504" y="1021093"/>
            <a:ext cx="5416351" cy="27600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83D499-1318-0972-70C5-A7B39FE38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204" y="4215983"/>
            <a:ext cx="5416351" cy="2233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04A827-9F4A-6D66-BEB0-45FF50488835}"/>
              </a:ext>
            </a:extLst>
          </p:cNvPr>
          <p:cNvSpPr txBox="1"/>
          <p:nvPr/>
        </p:nvSpPr>
        <p:spPr>
          <a:xfrm>
            <a:off x="6363504" y="292063"/>
            <a:ext cx="5416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/>
              <a:t>Click </a:t>
            </a:r>
            <a:r>
              <a:rPr lang="en-US" sz="2000" b="1" i="1" dirty="0">
                <a:hlinkClick r:id="rId3"/>
              </a:rPr>
              <a:t>here</a:t>
            </a:r>
            <a:r>
              <a:rPr lang="en-US" sz="2000" b="1" i="1" dirty="0"/>
              <a:t> to see why Toby &amp; CJ are confused (hint: projections!) 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626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B8AF-BFCB-10A6-D36C-11A92501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99463"/>
            <a:ext cx="8665029" cy="1325563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Projected Coordinate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81741-A9AB-8846-A304-F7FC7C654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73585"/>
            <a:ext cx="12179219" cy="31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740</Words>
  <Application>Microsoft Macintosh PowerPoint</Application>
  <PresentationFormat>Widescreen</PresentationFormat>
  <Paragraphs>77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Office Theme</vt:lpstr>
      <vt:lpstr>Introduction to Geospatial Analysis</vt:lpstr>
      <vt:lpstr>Spatial Data: Two main types of spatial data are vector data and raster data</vt:lpstr>
      <vt:lpstr>Coordinate Reference Systems (CRS)</vt:lpstr>
      <vt:lpstr>Coordinate Reference Systems</vt:lpstr>
      <vt:lpstr>Geographic Coordinate Systems</vt:lpstr>
      <vt:lpstr>Geographic Coordinate Systems</vt:lpstr>
      <vt:lpstr>Geographic Coordinate Systems</vt:lpstr>
      <vt:lpstr>Projected Coordinate Systems</vt:lpstr>
      <vt:lpstr>Projected Coordinate Systems</vt:lpstr>
      <vt:lpstr>Coordinate Reference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Marty</dc:creator>
  <cp:lastModifiedBy>Rob Marty</cp:lastModifiedBy>
  <cp:revision>48</cp:revision>
  <dcterms:created xsi:type="dcterms:W3CDTF">2023-04-29T09:24:22Z</dcterms:created>
  <dcterms:modified xsi:type="dcterms:W3CDTF">2023-12-04T15:27:42Z</dcterms:modified>
</cp:coreProperties>
</file>