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92"/>
    <p:restoredTop sz="81347"/>
  </p:normalViewPr>
  <p:slideViewPr>
    <p:cSldViewPr snapToGrid="0">
      <p:cViewPr varScale="1">
        <p:scale>
          <a:sx n="117" d="100"/>
          <a:sy n="117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831A-2F16-FB41-BAA7-C11FC10ABBA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82BA-0CC1-5B43-8DFD-AD230DB5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Funny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/977/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/2489/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7F41-4D32-29D3-C0E7-22A71A27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EA56-D477-E6C7-E528-1C70C2C3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7C0B-C538-1365-60F2-3D0A7E16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C489-0AC2-F347-1CE5-72E284C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8A13-6257-9AB9-F1F8-B9F4BF4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8D00-3C58-E55F-D93A-1841B947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2471-6D44-7F4B-517B-D5FA0387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BBEF-DEA6-2E1C-0511-3B060E8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F8C0-E142-0F68-2BA8-B2DD2CF3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C1AC-4BE2-6704-48DF-CDD864A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F2F3C-9D8F-D688-A255-66F66D92E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9D984-2182-B727-0D22-F5B6C881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789F-6900-B01B-2F3D-BE42BC02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4EDF-37A6-8AEE-53FD-487F8729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A7F3-B5EC-47E6-62EA-6D6B9547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EDEF-0DF4-11E5-5160-550E0B55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DEDE-02F1-9B2D-92D8-10F40596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05B1-5CA2-AEC5-305B-BDBA11A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234C-31D0-BE7B-0207-85D1032E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99BC-6A3A-5BF1-332A-783ED23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D07F-B9CC-D45C-31DC-2B8F0017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D7CB-A985-2A21-5CBE-CA41F7E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785A-60A2-2133-13E7-5718EC31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A8C3-CEAA-6B0D-CAA6-5B2FC3C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CC75-4323-7F6E-5453-DE40C592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514-6F77-3C85-E474-A62343C3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1AE6-BBAD-E6F9-8650-FDCF7EC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04DC-EB44-E77A-0BB9-8CB174EC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E46F-E11B-14C5-F305-9BCF7FC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8C5D-BDC3-3717-4D00-F842371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A371-4F9F-7A50-C80B-2BEF80F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F70F-E874-9EBA-ACEF-C9699D2D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5A58-4B63-5826-1115-9FD6C2FF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9EEB2-6450-B974-A845-68E2E71C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762BC-D8FF-6434-248A-4AC4625B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7801A-5259-72E3-3962-EF4BBDD3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164FE-4D87-65D8-194B-9352D7B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AB803-E211-38AA-7FF2-A1BDB710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63D29-D42D-5808-E205-45D792A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FDEA-1AF9-A037-08BE-B90D5C2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41636-25E9-87C1-D239-4D608F9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8965-CD09-E07B-6A24-A990D305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E391B-79AE-A351-6C3F-96498E7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1456F-9928-CB69-7BB8-FE36DCD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6007A-DEB3-5FF1-3CF4-45B95B7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CCC0-0B35-DD0A-199E-2ED68BF6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145A-9B45-9218-E135-C7B1613A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4224-661B-6A78-046C-1C1164FE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DE3B-630B-EEE7-A82D-281FF3FF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6518-027D-A80C-2587-4D4EA1B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47C-26F2-FD82-E928-4671A3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ED20-F490-57D2-9E16-7EB4B79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1DB3-A9EF-19B7-A7CD-4EB7115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D9222-D842-365A-C0B2-BE78FD79B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73A4-C4C6-574D-357E-BE972483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5384-FBD3-7BB4-200A-A7F78E1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9B74-E8AD-2BC7-EA45-8832523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A7DB-9F01-36C7-8529-90BBF65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F4B83-5953-A3C5-7383-4599C5C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16E6-D8FB-C0F7-9341-EF46868B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A9F1-4DA5-348D-44B7-DCD232F9A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A46E-87E7-3133-4296-9C6592E4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6455-F894-03C7-E833-B12259DB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versine_formula" TargetMode="External"/><Relationship Id="rId2" Type="http://schemas.openxmlformats.org/officeDocument/2006/relationships/hyperlink" Target="https://en.wikipedia.org/wiki/Great-circle_dist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s2geometry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ld_Geodetic_System" TargetMode="External"/><Relationship Id="rId5" Type="http://schemas.openxmlformats.org/officeDocument/2006/relationships/hyperlink" Target="https://www.maptoaster.com/maptoaster-topo-nz/articles/projection/datum-projection.html" TargetMode="External"/><Relationship Id="rId4" Type="http://schemas.openxmlformats.org/officeDocument/2006/relationships/hyperlink" Target="https://oceanservice.noaa.gov/facts/earth-round.html#:~:text=The%20Earth%20is%20an%20irregularly%20shaped%20ellipsoid.&amp;text=While%20the%20Earth%20appears%20to,unique%20and%20ever%2Dchanging%20shape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qC3FNNO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5EC-0F74-867C-8883-7EC71E2A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Geospatial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B4AD-61C3-75E9-3393-1A06FD8F0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41779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3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524539" y="1332776"/>
            <a:ext cx="7142921" cy="555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Whenever have spatial data, need to know which coordinate reference system (CRS) the data is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wouldn’t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away”</a:t>
            </a:r>
          </a:p>
          <a:p>
            <a:r>
              <a:rPr lang="en-US" dirty="0"/>
              <a:t>You would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[miles / kilometers / minutes / hours] away” </a:t>
            </a:r>
            <a:r>
              <a:rPr lang="en-US" dirty="0"/>
              <a:t>(units!)</a:t>
            </a:r>
          </a:p>
          <a:p>
            <a:r>
              <a:rPr lang="en-US" dirty="0"/>
              <a:t>Similarly, a “complete” way to describe location would be: I am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6.51 latitude, 3.52 longitude using the WGS 84 CRS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F92D-C5EC-F3AE-A057-72E26E5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Helvetica" pitchFamily="2" charset="0"/>
              </a:rPr>
              <a:t>Spatial Data: </a:t>
            </a:r>
            <a:r>
              <a:rPr lang="en-US" sz="3500" dirty="0">
                <a:latin typeface="Helvetica" pitchFamily="2" charset="0"/>
              </a:rPr>
              <a:t>Two main types of spatial data are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vector data </a:t>
            </a:r>
            <a:r>
              <a:rPr lang="en-US" sz="3500" dirty="0">
                <a:latin typeface="Helvetica" pitchFamily="2" charset="0"/>
              </a:rPr>
              <a:t>and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raster data</a:t>
            </a:r>
            <a:endParaRPr lang="en-US" sz="3500" dirty="0">
              <a:solidFill>
                <a:schemeClr val="accent2">
                  <a:lumMod val="75000"/>
                </a:schemeClr>
              </a:solidFill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9A0E0-B26C-03A3-B93F-4A53B6E2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4174437"/>
            <a:ext cx="2903883" cy="23231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B5FC72-0F29-2952-4986-B3047073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262319"/>
            <a:ext cx="5025887" cy="291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Helvetica" pitchFamily="2" charset="0"/>
              </a:rPr>
              <a:t>Vector Data</a:t>
            </a:r>
          </a:p>
          <a:p>
            <a:r>
              <a:rPr lang="en-US" sz="2000" dirty="0">
                <a:latin typeface="Helvetica" pitchFamily="2" charset="0"/>
              </a:rPr>
              <a:t>Are points, lines, or polygons</a:t>
            </a:r>
          </a:p>
          <a:p>
            <a:r>
              <a:rPr lang="en-US" sz="2000" dirty="0">
                <a:latin typeface="Helvetica" pitchFamily="2" charset="0"/>
              </a:rPr>
              <a:t>Common file formats include shapefiles (.</a:t>
            </a:r>
            <a:r>
              <a:rPr lang="en-US" sz="2000" dirty="0" err="1">
                <a:latin typeface="Helvetica" pitchFamily="2" charset="0"/>
              </a:rPr>
              <a:t>shp</a:t>
            </a:r>
            <a:r>
              <a:rPr lang="en-US" sz="2000" dirty="0">
                <a:latin typeface="Helvetica" pitchFamily="2" charset="0"/>
              </a:rPr>
              <a:t>) and </a:t>
            </a:r>
            <a:r>
              <a:rPr lang="en-US" sz="2000" dirty="0" err="1">
                <a:latin typeface="Helvetica" pitchFamily="2" charset="0"/>
              </a:rPr>
              <a:t>geojsons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geojson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Examples: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Polygons</a:t>
            </a:r>
            <a:r>
              <a:rPr lang="en-US" sz="1600" dirty="0">
                <a:latin typeface="Helvetica" pitchFamily="2" charset="0"/>
              </a:rPr>
              <a:t> of countries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Polylines</a:t>
            </a:r>
            <a:r>
              <a:rPr lang="en-US" sz="1600" dirty="0">
                <a:latin typeface="Helvetica" pitchFamily="2" charset="0"/>
              </a:rPr>
              <a:t> of roads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Points</a:t>
            </a:r>
            <a:r>
              <a:rPr lang="en-US" sz="1600" dirty="0">
                <a:latin typeface="Helvetica" pitchFamily="2" charset="0"/>
              </a:rPr>
              <a:t> of households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840C5F-5326-C42E-3912-CE162A438772}"/>
              </a:ext>
            </a:extLst>
          </p:cNvPr>
          <p:cNvSpPr txBox="1">
            <a:spLocks/>
          </p:cNvSpPr>
          <p:nvPr/>
        </p:nvSpPr>
        <p:spPr>
          <a:xfrm>
            <a:off x="6308035" y="1208074"/>
            <a:ext cx="5025887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Helvetica" pitchFamily="2" charset="0"/>
              </a:rPr>
              <a:t>Raster Data</a:t>
            </a:r>
          </a:p>
          <a:p>
            <a:r>
              <a:rPr lang="en-US" sz="2000" dirty="0">
                <a:latin typeface="Helvetica" pitchFamily="2" charset="0"/>
              </a:rPr>
              <a:t>Is a spatially referenced grid</a:t>
            </a:r>
          </a:p>
          <a:p>
            <a:r>
              <a:rPr lang="en-US" sz="2000" dirty="0">
                <a:latin typeface="Helvetica" pitchFamily="2" charset="0"/>
              </a:rPr>
              <a:t>Common file format is a </a:t>
            </a:r>
            <a:r>
              <a:rPr lang="en-US" sz="2000" dirty="0" err="1">
                <a:latin typeface="Helvetica" pitchFamily="2" charset="0"/>
              </a:rPr>
              <a:t>geotif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tif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For example, satellite imagery comes in a raster format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97741-DF27-48C5-B613-4C4E9714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22" y="3311512"/>
            <a:ext cx="5640456" cy="32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 (CRS)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397566" y="1542601"/>
            <a:ext cx="10946296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Coordinate reference systems use pairs of numbers to define a location on the earth</a:t>
            </a:r>
          </a:p>
          <a:p>
            <a:r>
              <a:rPr lang="en-US" sz="2000" dirty="0">
                <a:latin typeface="Helvetica" pitchFamily="2" charset="0"/>
              </a:rPr>
              <a:t>For example, the World Bank is at a latitude of 38.89 and a longitude of -77.04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E5606-BDF9-1A20-EC22-61850AD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56" y="2455082"/>
            <a:ext cx="6260888" cy="39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7017" cy="1107144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74983" y="889156"/>
            <a:ext cx="10946296" cy="110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 are many different coordinate reference systems, which can be grouped into </a:t>
            </a:r>
            <a:r>
              <a:rPr lang="en-US" sz="2000" b="1" dirty="0">
                <a:solidFill>
                  <a:srgbClr val="00B050"/>
                </a:solidFill>
              </a:rPr>
              <a:t>geographic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projected</a:t>
            </a:r>
            <a:r>
              <a:rPr lang="en-US" sz="2000" dirty="0"/>
              <a:t> coordinate reference systems. Geographic systems live on a sphere, while projected systems are “projected” onto a flat surface.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8573-BBEC-AA0F-38B6-D4F47DE5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9812" r="1755" b="2045"/>
          <a:stretch/>
        </p:blipFill>
        <p:spPr>
          <a:xfrm>
            <a:off x="2372138" y="2623343"/>
            <a:ext cx="7659757" cy="40684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6CC6D-241F-9AD1-F91D-FB9B6809E0FF}"/>
              </a:ext>
            </a:extLst>
          </p:cNvPr>
          <p:cNvSpPr txBox="1">
            <a:spLocks/>
          </p:cNvSpPr>
          <p:nvPr/>
        </p:nvSpPr>
        <p:spPr>
          <a:xfrm>
            <a:off x="2406925" y="2112201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Geographic (Sphere)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2EB945-EACF-F03F-6D0D-34F58665829A}"/>
              </a:ext>
            </a:extLst>
          </p:cNvPr>
          <p:cNvSpPr txBox="1">
            <a:spLocks/>
          </p:cNvSpPr>
          <p:nvPr/>
        </p:nvSpPr>
        <p:spPr>
          <a:xfrm>
            <a:off x="6707255" y="2112200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Projected (Flat)</a:t>
            </a:r>
          </a:p>
        </p:txBody>
      </p:sp>
    </p:spTree>
    <p:extLst>
      <p:ext uri="{BB962C8B-B14F-4D97-AF65-F5344CB8AC3E}">
        <p14:creationId xmlns:p14="http://schemas.microsoft.com/office/powerpoint/2010/main" val="11361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CDD38-7749-C94D-B8F7-05E8E5A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4" y="2069327"/>
            <a:ext cx="6722916" cy="3667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102299" y="1702246"/>
            <a:ext cx="5285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Units: </a:t>
            </a:r>
            <a:r>
              <a:rPr lang="en-US" sz="2000" dirty="0"/>
              <a:t>Defined by latitude and longitude, which measure angles and units are typically in decimal degrees. (</a:t>
            </a:r>
            <a:r>
              <a:rPr lang="en-US" sz="2000" dirty="0" err="1"/>
              <a:t>Eg</a:t>
            </a:r>
            <a:r>
              <a:rPr lang="en-US" sz="2000" dirty="0"/>
              <a:t>, angle is latitude from the equator).</a:t>
            </a:r>
          </a:p>
          <a:p>
            <a:endParaRPr lang="en-US" sz="2000" b="1" dirty="0"/>
          </a:p>
          <a:p>
            <a:r>
              <a:rPr lang="en-US" sz="2000" b="1" dirty="0"/>
              <a:t>Latitude &amp; Longitude: </a:t>
            </a:r>
            <a:r>
              <a:rPr lang="en-US" sz="2000" dirty="0"/>
              <a:t>On a grid X = longitude, Y = latitude.</a:t>
            </a:r>
            <a:r>
              <a:rPr 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represented as (longitude, latitude).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has become convention to report them in alphabetical order: (latitude, longitude) — such as in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latitude: -90 to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longitude: -180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{Tip} Latitude sounds (and looks!) like latter.</a:t>
            </a:r>
          </a:p>
        </p:txBody>
      </p:sp>
    </p:spTree>
    <p:extLst>
      <p:ext uri="{BB962C8B-B14F-4D97-AF65-F5344CB8AC3E}">
        <p14:creationId xmlns:p14="http://schemas.microsoft.com/office/powerpoint/2010/main" val="21582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22228" y="1534510"/>
            <a:ext cx="52857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Distance on a sphere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the equator (latitude = 0), a 1 decimal degree longitude distance is about 111km; towards the poles (latitude = -90 or 90), a 1 decimal degree longitude distance converges to 0 km.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must be careful (</a:t>
            </a:r>
            <a:r>
              <a:rPr lang="en-US" sz="2000" dirty="0" err="1"/>
              <a:t>ie</a:t>
            </a:r>
            <a:r>
              <a:rPr lang="en-US" sz="2000" dirty="0"/>
              <a:t>, use algorithms that account for a spherical earth) to calculate distances! The distance along a sphere is referred to as a </a:t>
            </a:r>
            <a:r>
              <a:rPr lang="en-US" sz="2000" dirty="0">
                <a:hlinkClick r:id="rId2"/>
              </a:rPr>
              <a:t>great circle distance.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Options for spherical distance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Formulas such as </a:t>
            </a:r>
            <a:r>
              <a:rPr lang="en-US" sz="2000" dirty="0">
                <a:hlinkClick r:id="rId3"/>
              </a:rPr>
              <a:t>haversine distance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s2</a:t>
            </a:r>
            <a:r>
              <a:rPr lang="en-US" sz="2000" dirty="0"/>
              <a:t> (Google library for working with spherical geometries)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7C40B-A1DB-8849-6D60-FD23BDF8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50" y="3999362"/>
            <a:ext cx="59690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37DB8-78E9-6223-458C-7AE3FAD3E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637" y="338529"/>
            <a:ext cx="3665220" cy="34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4674CD-BAD9-58A9-7B09-F5AC3EAB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66" y="3432629"/>
            <a:ext cx="3425371" cy="3425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35953" y="1542601"/>
            <a:ext cx="5134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flat?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sphere?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lumpy ellipsoid? </a:t>
            </a:r>
            <a:r>
              <a:rPr lang="en-US" sz="2000" dirty="0">
                <a:hlinkClick r:id="rId4"/>
              </a:rPr>
              <a:t>Yes!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The earth is a lumpy ellipsoid, a bit flattened at the poles.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hlinkClick r:id="rId5"/>
              </a:rPr>
              <a:t>datum</a:t>
            </a:r>
            <a:r>
              <a:rPr lang="en-US" sz="2000" dirty="0"/>
              <a:t> is a model of the earth that is used in mapping. One of the most common datums is </a:t>
            </a:r>
            <a:r>
              <a:rPr lang="en-US" sz="2000" dirty="0">
                <a:hlinkClick r:id="rId6"/>
              </a:rPr>
              <a:t>WGS 84</a:t>
            </a:r>
            <a:r>
              <a:rPr lang="en-US" sz="2000" dirty="0"/>
              <a:t>, which is used by the Global Positional System (GPS).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datum is a reference ellipsoid that approximates the shape of the earth.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datums exist, and the latitude and longitude values for a specific location will be different depending on the datum.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788BD-5192-7266-1E36-7BEF307ED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80" r="5023"/>
          <a:stretch/>
        </p:blipFill>
        <p:spPr>
          <a:xfrm>
            <a:off x="7616452" y="327206"/>
            <a:ext cx="4444922" cy="328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7366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375445" y="1542985"/>
            <a:ext cx="5030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Projected coordinate systems project spatial data from a 3D to 2D surface.</a:t>
            </a:r>
          </a:p>
          <a:p>
            <a:endParaRPr lang="en-US" sz="2000" dirty="0"/>
          </a:p>
          <a:p>
            <a:r>
              <a:rPr lang="en-US" sz="2000" b="1" dirty="0"/>
              <a:t>Distortions: </a:t>
            </a:r>
            <a:r>
              <a:rPr lang="en-US" sz="2000" dirty="0"/>
              <a:t>Projections will distort some combination of distance, area, shape or direction. Different projections can minimize distorting some aspect at the expense of others. </a:t>
            </a:r>
          </a:p>
          <a:p>
            <a:endParaRPr lang="en-US" sz="2000" dirty="0"/>
          </a:p>
          <a:p>
            <a:r>
              <a:rPr lang="en-US" sz="2000" b="1" dirty="0"/>
              <a:t>Units: </a:t>
            </a:r>
            <a:r>
              <a:rPr lang="en-US" sz="2000" dirty="0"/>
              <a:t>When projected, points are represented as “northings” and “eastings.” Values are often represented in meters, where northings/eastings are the meter distance from some reference point. Consequently, values can be very large!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82"/>
            <a:ext cx="7222604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D3C913D-1AAE-081A-6DD1-FA3770758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04" y="1021093"/>
            <a:ext cx="5416351" cy="276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3D499-1318-0972-70C5-A7B39FE38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04" y="4215983"/>
            <a:ext cx="5416351" cy="2233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4A827-9F4A-6D66-BEB0-45FF50488835}"/>
              </a:ext>
            </a:extLst>
          </p:cNvPr>
          <p:cNvSpPr txBox="1"/>
          <p:nvPr/>
        </p:nvSpPr>
        <p:spPr>
          <a:xfrm>
            <a:off x="6363504" y="292063"/>
            <a:ext cx="541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Click </a:t>
            </a:r>
            <a:r>
              <a:rPr lang="en-US" sz="2000" b="1" i="1" dirty="0">
                <a:hlinkClick r:id="rId3"/>
              </a:rPr>
              <a:t>here</a:t>
            </a:r>
            <a:r>
              <a:rPr lang="en-US" sz="2000" b="1" i="1" dirty="0"/>
              <a:t> to see why Toby &amp; CJ are confused (hint: projections!)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2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81741-A9AB-8846-A304-F7FC7C65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73585"/>
            <a:ext cx="12179219" cy="3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732</Words>
  <Application>Microsoft Macintosh PowerPoint</Application>
  <PresentationFormat>Widescreen</PresentationFormat>
  <Paragraphs>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Introduction to Geospatial Analysis</vt:lpstr>
      <vt:lpstr>Spatial Data: Two main types of spatial data are vector data and raster data</vt:lpstr>
      <vt:lpstr>Coordinate Reference Systems (CRS)</vt:lpstr>
      <vt:lpstr>Coordinate Reference Systems</vt:lpstr>
      <vt:lpstr>Geographic Coordinate Systems</vt:lpstr>
      <vt:lpstr>Geographic Coordinate Systems</vt:lpstr>
      <vt:lpstr>Geographic Coordinate Systems</vt:lpstr>
      <vt:lpstr>Projected Coordinate Systems</vt:lpstr>
      <vt:lpstr>Projected Coordinate Systems</vt:lpstr>
      <vt:lpstr>Coordinate Reference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Marty</dc:creator>
  <cp:lastModifiedBy>Rob Marty</cp:lastModifiedBy>
  <cp:revision>50</cp:revision>
  <dcterms:created xsi:type="dcterms:W3CDTF">2023-04-29T09:24:22Z</dcterms:created>
  <dcterms:modified xsi:type="dcterms:W3CDTF">2023-12-04T15:41:34Z</dcterms:modified>
</cp:coreProperties>
</file>