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40" r:id="rId3"/>
    <p:sldId id="342" r:id="rId4"/>
    <p:sldId id="343" r:id="rId5"/>
    <p:sldId id="345" r:id="rId6"/>
    <p:sldId id="367" r:id="rId7"/>
    <p:sldId id="379" r:id="rId8"/>
    <p:sldId id="368" r:id="rId9"/>
    <p:sldId id="347" r:id="rId10"/>
    <p:sldId id="369" r:id="rId11"/>
    <p:sldId id="370" r:id="rId12"/>
    <p:sldId id="374" r:id="rId13"/>
    <p:sldId id="375" r:id="rId14"/>
    <p:sldId id="376" r:id="rId15"/>
    <p:sldId id="380" r:id="rId16"/>
    <p:sldId id="378" r:id="rId17"/>
    <p:sldId id="3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6" autoAdjust="0"/>
    <p:restoredTop sz="94761"/>
  </p:normalViewPr>
  <p:slideViewPr>
    <p:cSldViewPr>
      <p:cViewPr varScale="1">
        <p:scale>
          <a:sx n="62" d="100"/>
          <a:sy n="62" d="100"/>
        </p:scale>
        <p:origin x="11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81" d="100"/>
          <a:sy n="81" d="100"/>
        </p:scale>
        <p:origin x="38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D6C179-5A82-4358-A44D-1A769F687F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ACE8-E6A5-4B35-9BB9-0D3AB52ECD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35E0D-9C38-451D-A174-6B66EC3D272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9B7DF-C3BB-44D9-B8CC-F5B3494C9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6535-046C-4321-B32D-DBAD7B2C2C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C8D1-FCC7-48F9-A61A-82182DB2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926" y="1600200"/>
            <a:ext cx="5119377" cy="2539229"/>
          </a:xfrm>
        </p:spPr>
        <p:txBody>
          <a:bodyPr>
            <a:normAutofit/>
          </a:bodyPr>
          <a:lstStyle>
            <a:lvl1pPr algn="l">
              <a:defRPr sz="4000" b="1">
                <a:latin typeface="Andes Bold" panose="02000000000000000000" pitchFamily="50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4226328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E4727-BA28-4175-B4D7-A1C561B4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117" y="6400799"/>
            <a:ext cx="2844800" cy="365125"/>
          </a:xfrm>
          <a:noFill/>
          <a:ln>
            <a:noFill/>
          </a:ln>
        </p:spPr>
        <p:txBody>
          <a:bodyPr/>
          <a:lstStyle/>
          <a:p>
            <a:fld id="{78BFC871-B6C1-4D4E-A315-E9B623D8EE7D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D6D34-1A3B-4BB0-8262-BE75493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A214D3-F55F-4386-BCF2-A19C06494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963B-0054-4DF4-8977-588D72D5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46" y="990600"/>
            <a:ext cx="3592254" cy="114300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FD90C4B-32E4-4714-9904-C86C898F5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888" y="2362200"/>
            <a:ext cx="3592512" cy="3581400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7429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1143000" indent="-2286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600200" indent="-2286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2408B12E-979A-4F43-A65F-F6EC047DB7A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5400" y="471488"/>
            <a:ext cx="6477000" cy="588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80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12/4/2023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0379" y="914400"/>
            <a:ext cx="6248400" cy="6065837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38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12/4/2023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975519"/>
            <a:ext cx="7010400" cy="6995319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7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595905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chemeClr val="tx1"/>
                </a:solidFill>
                <a:latin typeface="Ande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512763" indent="0" algn="l">
              <a:defRPr>
                <a:solidFill>
                  <a:schemeClr val="bg1"/>
                </a:solidFill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B6B1A-B727-465B-9A21-B5F5D231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F42AD-9026-4F9B-B010-80674BC2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Day: Introduction to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2D876-21DD-4DD9-BEBD-BCB7A6AC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6" name="Rectangle 65">
            <a:extLst>
              <a:ext uri="{FF2B5EF4-FFF2-40B4-BE49-F238E27FC236}">
                <a16:creationId xmlns:a16="http://schemas.microsoft.com/office/drawing/2014/main" id="{229A776C-CD34-4FFB-93EC-D972F252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id="{5F1CBD03-B5C5-463E-A64A-AA58E570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FE69E4-F5F4-46EB-9BD6-31AAEABC6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05870857-D7E5-4A42-8A5F-4077E1FD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71">
            <a:extLst>
              <a:ext uri="{FF2B5EF4-FFF2-40B4-BE49-F238E27FC236}">
                <a16:creationId xmlns:a16="http://schemas.microsoft.com/office/drawing/2014/main" id="{9E6EC911-5FA7-48FF-92F0-7F1CDDF5A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6AEF8-8629-40F0-BDE3-8D1065C60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E852D-3E94-478C-9754-2B6C86F9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4957037-0261-436B-9715-DFB45583AB3D}"/>
              </a:ext>
            </a:extLst>
          </p:cNvPr>
          <p:cNvSpPr txBox="1">
            <a:spLocks/>
          </p:cNvSpPr>
          <p:nvPr userDrawn="1"/>
        </p:nvSpPr>
        <p:spPr>
          <a:xfrm>
            <a:off x="9385070" y="6492240"/>
            <a:ext cx="105571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C94247-93CD-472B-B1E1-E22D3A2F0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75" y="2272179"/>
            <a:ext cx="4309525" cy="4083538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DA3FBB-E1F2-4DD8-A013-C631E28C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9570"/>
            <a:ext cx="4353165" cy="1399388"/>
          </a:xfrm>
        </p:spPr>
        <p:txBody>
          <a:bodyPr>
            <a:normAutofit/>
          </a:bodyPr>
          <a:lstStyle>
            <a:lvl1pPr algn="l">
              <a:defRPr sz="4000"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91575BE-5C08-45B8-B9F8-EAC0CD33DC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31233" y="685800"/>
            <a:ext cx="5704848" cy="54683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2EC323-FADA-418C-A18C-1AD6A2A0F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9FDCB30-EA02-4EBD-BE31-64E2BFA8B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F3016-B8E7-4C69-BFDA-E7CCAC7D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1F0093-9B73-4CD3-8526-446EBAF8F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A85DAB-1336-4527-A76B-EBB32B2F7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9D2A4A4-0E3A-4E40-8B4D-F3C87EB0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58464-7D76-4653-A83E-8FE03BC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48664"/>
            <a:ext cx="2844800" cy="365125"/>
          </a:xfrm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5B2E3-9B21-4D26-80F6-24B85136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54" y="380830"/>
            <a:ext cx="10972800" cy="1143000"/>
          </a:xfrm>
        </p:spPr>
        <p:txBody>
          <a:bodyPr/>
          <a:lstStyle>
            <a:lvl1pPr algn="ctr">
              <a:defRPr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7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511-09ED-45A7-A46D-79424DB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26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512763" indent="0" algn="ctr">
              <a:defRPr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12E59-B404-4F0E-900D-65BF5D78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7A3C-B7D5-4447-9DD9-F70F723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DF2285-F3AE-49AA-B83B-49C95405A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05264"/>
            <a:ext cx="10972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400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4096" y="6459784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59783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7F5E00-E987-4F2B-87D9-C769AA1B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0FB5-7A23-420D-9822-2915E5F6E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5400" y="471488"/>
            <a:ext cx="6477000" cy="5891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6DF4DD-AA29-43A5-B8CE-47A96348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377"/>
            <a:ext cx="3505200" cy="19812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736-3DEB-4A6A-A117-A96873F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3" y="808321"/>
            <a:ext cx="4944152" cy="1143000"/>
          </a:xfrm>
        </p:spPr>
        <p:txBody>
          <a:bodyPr/>
          <a:lstStyle>
            <a:lvl1pPr>
              <a:defRPr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6728F-8D6B-4FB1-9178-81F03839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677F5-749C-437E-8BD0-1BC29FA0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4" y="2330876"/>
            <a:ext cx="4944151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EC777-E396-4DA2-8DC4-F7AB0EE52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BB518DC6-4C00-4389-9CAB-540F834EF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7FE7DCE-6EEE-4778-9448-814300088A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85800"/>
            <a:ext cx="4876800" cy="5534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7" r:id="rId5"/>
    <p:sldLayoutId id="2147483661" r:id="rId6"/>
    <p:sldLayoutId id="2147483660" r:id="rId7"/>
    <p:sldLayoutId id="2147483655" r:id="rId8"/>
    <p:sldLayoutId id="2147483666" r:id="rId9"/>
    <p:sldLayoutId id="2147483662" r:id="rId10"/>
    <p:sldLayoutId id="2147483663" r:id="rId11"/>
    <p:sldLayoutId id="2147483665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worldbank/dec-python-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geoboundaries.org/api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boundaries.org/api/current/gbOpen/PAK/ADM1/" TargetMode="External"/><Relationship Id="rId2" Type="http://schemas.openxmlformats.org/officeDocument/2006/relationships/hyperlink" Target="https://www.geoboundaries.org/api/current/gbOpen/COL/ADM0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18" Type="http://schemas.openxmlformats.org/officeDocument/2006/relationships/image" Target="../media/image30.png"/><Relationship Id="rId3" Type="http://schemas.openxmlformats.org/officeDocument/2006/relationships/image" Target="../media/image21.svg"/><Relationship Id="rId21" Type="http://schemas.openxmlformats.org/officeDocument/2006/relationships/image" Target="../media/image32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19" Type="http://schemas.microsoft.com/office/2007/relationships/hdphoto" Target="../media/hdphoto1.wdp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changeratesapi.io/latest" TargetMode="External"/><Relationship Id="rId2" Type="http://schemas.openxmlformats.org/officeDocument/2006/relationships/hyperlink" Target="http://open-notif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pi.open-notify.org/astros.json" TargetMode="External"/><Relationship Id="rId4" Type="http://schemas.openxmlformats.org/officeDocument/2006/relationships/hyperlink" Target="http://api.open-notify.org/iss-now.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1926" y="1676400"/>
            <a:ext cx="5712674" cy="2539229"/>
          </a:xfrm>
        </p:spPr>
        <p:txBody>
          <a:bodyPr/>
          <a:lstStyle/>
          <a:p>
            <a:r>
              <a:rPr lang="en-US" dirty="0"/>
              <a:t>Session 4 -  Introduction to APIs</a:t>
            </a:r>
            <a:br>
              <a:rPr lang="en-US" dirty="0"/>
            </a:br>
            <a:r>
              <a:rPr lang="en-US" sz="2800" b="0" dirty="0"/>
              <a:t>Python for Data Science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4" y="4699770"/>
            <a:ext cx="10498666" cy="1963084"/>
          </a:xfrm>
        </p:spPr>
        <p:txBody>
          <a:bodyPr>
            <a:normAutofit/>
          </a:bodyPr>
          <a:lstStyle/>
          <a:p>
            <a:r>
              <a:rPr lang="en-US" sz="2000" dirty="0"/>
              <a:t>Gaurav Bhardwaj, Kristoffer </a:t>
            </a:r>
            <a:r>
              <a:rPr lang="en-US" sz="2000" dirty="0" err="1"/>
              <a:t>Bjärkefur</a:t>
            </a:r>
            <a:r>
              <a:rPr lang="en-US" sz="2000" dirty="0"/>
              <a:t>, Wei Lu, Robert Marty, Luis Eduardo San Martin</a:t>
            </a:r>
          </a:p>
          <a:p>
            <a:endParaRPr lang="en-US" i="1" u="sng" dirty="0"/>
          </a:p>
          <a:p>
            <a:r>
              <a:rPr lang="en-US" sz="1800" dirty="0"/>
              <a:t>The World Bank | </a:t>
            </a:r>
            <a:r>
              <a:rPr lang="en-US" sz="1800" dirty="0">
                <a:hlinkClick r:id="rId2"/>
              </a:rPr>
              <a:t>WB GitHub</a:t>
            </a:r>
            <a:endParaRPr lang="en-US" sz="1800" dirty="0"/>
          </a:p>
          <a:p>
            <a:r>
              <a:rPr lang="en-US" sz="1800" dirty="0"/>
              <a:t>December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9674D-3F9F-4294-B32D-767F93D8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867400"/>
            <a:ext cx="2438400" cy="7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6BF0-108E-4CDB-AA77-B7D47F88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676400"/>
            <a:ext cx="9744075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E0922C2-0DF7-4FD8-81A6-C7774B0E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</p:spTree>
    <p:extLst>
      <p:ext uri="{BB962C8B-B14F-4D97-AF65-F5344CB8AC3E}">
        <p14:creationId xmlns:p14="http://schemas.microsoft.com/office/powerpoint/2010/main" val="231058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3BADB-E2CB-45DA-B17C-0C479A9A2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0819"/>
          <a:stretch/>
        </p:blipFill>
        <p:spPr>
          <a:xfrm>
            <a:off x="1209675" y="1676401"/>
            <a:ext cx="9772650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1351A3-40F3-42AF-9AD7-33E4B604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</p:spTree>
    <p:extLst>
      <p:ext uri="{BB962C8B-B14F-4D97-AF65-F5344CB8AC3E}">
        <p14:creationId xmlns:p14="http://schemas.microsoft.com/office/powerpoint/2010/main" val="184688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Example 2: https://www.geoboundaries.org/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API to fetch geographic country data.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Documentation: </a:t>
            </a:r>
            <a:r>
              <a:rPr lang="en-US" sz="2400" dirty="0">
                <a:hlinkClick r:id="rId2"/>
              </a:rPr>
              <a:t>https://www.geoboundaries.org/api.html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46DE8-D76E-D37E-AFBF-0E11399E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234031"/>
            <a:ext cx="6172200" cy="30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76735"/>
            <a:ext cx="10972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From the documentation: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1AF7E4-4AE4-4041-AB11-43F68D53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API Example 2: https://www.geoboundaries.org/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9C90E-6EF6-EF47-2133-0F2386D0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67025"/>
            <a:ext cx="1005840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324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API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706940"/>
            <a:ext cx="109728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Most APIs require users to pass information through the URL to specify how they want to interact with the web server.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Examples: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13678-C0A4-B440-6AAE-76C5DDD9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00425"/>
            <a:ext cx="1005840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18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API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FBB9C-3228-4B42-AB0C-E2C6EB74A69C}"/>
              </a:ext>
            </a:extLst>
          </p:cNvPr>
          <p:cNvSpPr txBox="1"/>
          <p:nvPr/>
        </p:nvSpPr>
        <p:spPr>
          <a:xfrm>
            <a:off x="609600" y="4951274"/>
            <a:ext cx="10972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Colombia national boundaries: </a:t>
            </a:r>
            <a:r>
              <a:rPr lang="en-US" sz="2400" dirty="0">
                <a:hlinkClick r:id="rId2"/>
              </a:rPr>
              <a:t>https://www.geoboundaries.org/api/current/gbOpen/COL/ADM0/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Pakistan first-level administrative boundaries: </a:t>
            </a:r>
            <a:r>
              <a:rPr lang="en-US" sz="2400" dirty="0">
                <a:hlinkClick r:id="rId3"/>
              </a:rPr>
              <a:t>https://www.geoboundaries.org/api/current/gbOpen/PAK/ADM1/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EE8E1-88DF-2C05-3FE9-59374FF32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800225"/>
            <a:ext cx="1005840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258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API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12203"/>
            <a:ext cx="10972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Many APIs will return extra information and metadata we don’t always need</a:t>
            </a:r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You should explore the returning JSON to locate relevant information and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E9AAA-09ED-DBC7-1D78-561B3080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980306"/>
            <a:ext cx="6781800" cy="3603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955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we’ll continue with the notebooks for this session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1226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029-C23B-494F-A463-EF6E8363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996" y="441750"/>
            <a:ext cx="7533404" cy="5959050"/>
          </a:xfrm>
        </p:spPr>
        <p:txBody>
          <a:bodyPr/>
          <a:lstStyle/>
          <a:p>
            <a:r>
              <a:rPr lang="en-US" dirty="0"/>
              <a:t>What is an API?</a:t>
            </a:r>
            <a:br>
              <a:rPr lang="en-US" dirty="0"/>
            </a:br>
            <a:r>
              <a:rPr lang="en-US" dirty="0"/>
              <a:t>(Application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266656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89CC5C26-3074-4081-A26C-7CDCDA4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0" y="3297800"/>
            <a:ext cx="1828800" cy="18288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2AECC9-27E5-4FC2-8E95-561FDA613EA1}"/>
              </a:ext>
            </a:extLst>
          </p:cNvPr>
          <p:cNvGrpSpPr/>
          <p:nvPr/>
        </p:nvGrpSpPr>
        <p:grpSpPr>
          <a:xfrm>
            <a:off x="3421840" y="4002184"/>
            <a:ext cx="5061760" cy="606426"/>
            <a:chOff x="3421840" y="3697384"/>
            <a:chExt cx="5061760" cy="606426"/>
          </a:xfrm>
          <a:solidFill>
            <a:schemeClr val="tx1"/>
          </a:solidFill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1D339DD-C045-40B4-900A-237AC5039AF0}"/>
                </a:ext>
              </a:extLst>
            </p:cNvPr>
            <p:cNvSpPr/>
            <p:nvPr/>
          </p:nvSpPr>
          <p:spPr>
            <a:xfrm>
              <a:off x="3429000" y="3697384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6934308-10D7-4568-88FB-F612F4B8967D}"/>
                </a:ext>
              </a:extLst>
            </p:cNvPr>
            <p:cNvSpPr/>
            <p:nvPr/>
          </p:nvSpPr>
          <p:spPr>
            <a:xfrm rot="10800000">
              <a:off x="3421840" y="4120930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Chef">
            <a:extLst>
              <a:ext uri="{FF2B5EF4-FFF2-40B4-BE49-F238E27FC236}">
                <a16:creationId xmlns:a16="http://schemas.microsoft.com/office/drawing/2014/main" id="{79F4E05D-9C7C-46B2-B1E5-352E023E2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000" y="3311526"/>
            <a:ext cx="18288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F2F19-F7D7-4D2C-B18C-D13E1EBB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75FA-43A5-4E5F-8A74-60EE1E5C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9AFFF4A-806C-EA44-A220-CFCF99192DAA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9B565-DA18-4F2A-B6EC-7B114090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Graphic 12" descr="Person eating">
            <a:extLst>
              <a:ext uri="{FF2B5EF4-FFF2-40B4-BE49-F238E27FC236}">
                <a16:creationId xmlns:a16="http://schemas.microsoft.com/office/drawing/2014/main" id="{D34D09E4-3934-4BD7-822B-3AA3ABDC0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2700" y="3311526"/>
            <a:ext cx="1828800" cy="18288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E4E5D437-5115-4491-95A7-DC4C33A90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4054" y="4677534"/>
            <a:ext cx="1086692" cy="1086692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4E06E07D-C4AF-4119-B0F4-1C4E67DF4FC7}"/>
              </a:ext>
            </a:extLst>
          </p:cNvPr>
          <p:cNvSpPr/>
          <p:nvPr/>
        </p:nvSpPr>
        <p:spPr>
          <a:xfrm>
            <a:off x="1280143" y="2234377"/>
            <a:ext cx="209631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hungry and I want some food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1667725C-2C65-4316-AFF1-0F7F329792BF}"/>
              </a:ext>
            </a:extLst>
          </p:cNvPr>
          <p:cNvSpPr/>
          <p:nvPr/>
        </p:nvSpPr>
        <p:spPr>
          <a:xfrm>
            <a:off x="8915400" y="2007161"/>
            <a:ext cx="259080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a chef and I have plenty of food to offer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E3966F-7BF7-4EA6-BDD2-1BF73F35225A}"/>
              </a:ext>
            </a:extLst>
          </p:cNvPr>
          <p:cNvGrpSpPr/>
          <p:nvPr/>
        </p:nvGrpSpPr>
        <p:grpSpPr>
          <a:xfrm>
            <a:off x="4908566" y="2104792"/>
            <a:ext cx="1917667" cy="1897392"/>
            <a:chOff x="3962400" y="1201984"/>
            <a:chExt cx="5257800" cy="525780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105C465D-F0EC-4FC9-B0E9-0C9E1601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62400" y="1201984"/>
              <a:ext cx="5257800" cy="52578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45A37-C492-44F0-A6D8-BEC57FF06BF7}"/>
                </a:ext>
              </a:extLst>
            </p:cNvPr>
            <p:cNvGrpSpPr/>
            <p:nvPr/>
          </p:nvGrpSpPr>
          <p:grpSpPr>
            <a:xfrm>
              <a:off x="4167868" y="3524250"/>
              <a:ext cx="1928132" cy="2419350"/>
              <a:chOff x="4167868" y="3524250"/>
              <a:chExt cx="1928132" cy="241935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7AAF5B4-2A8B-4004-8087-DDFA3AA0FC0A}"/>
                  </a:ext>
                </a:extLst>
              </p:cNvPr>
              <p:cNvSpPr/>
              <p:nvPr/>
            </p:nvSpPr>
            <p:spPr>
              <a:xfrm>
                <a:off x="4343400" y="3524250"/>
                <a:ext cx="1553936" cy="2378529"/>
              </a:xfrm>
              <a:custGeom>
                <a:avLst/>
                <a:gdLst>
                  <a:gd name="connsiteX0" fmla="*/ 5443 w 1553936"/>
                  <a:gd name="connsiteY0" fmla="*/ 2310493 h 2378529"/>
                  <a:gd name="connsiteX1" fmla="*/ 5443 w 1553936"/>
                  <a:gd name="connsiteY1" fmla="*/ 0 h 2378529"/>
                  <a:gd name="connsiteX2" fmla="*/ 808264 w 1553936"/>
                  <a:gd name="connsiteY2" fmla="*/ 40821 h 2378529"/>
                  <a:gd name="connsiteX3" fmla="*/ 737507 w 1553936"/>
                  <a:gd name="connsiteY3" fmla="*/ 821871 h 2378529"/>
                  <a:gd name="connsiteX4" fmla="*/ 849086 w 1553936"/>
                  <a:gd name="connsiteY4" fmla="*/ 1232807 h 2378529"/>
                  <a:gd name="connsiteX5" fmla="*/ 846364 w 1553936"/>
                  <a:gd name="connsiteY5" fmla="*/ 1363436 h 2378529"/>
                  <a:gd name="connsiteX6" fmla="*/ 944336 w 1553936"/>
                  <a:gd name="connsiteY6" fmla="*/ 1317171 h 2378529"/>
                  <a:gd name="connsiteX7" fmla="*/ 1502229 w 1553936"/>
                  <a:gd name="connsiteY7" fmla="*/ 1325336 h 2378529"/>
                  <a:gd name="connsiteX8" fmla="*/ 1553936 w 1553936"/>
                  <a:gd name="connsiteY8" fmla="*/ 1850571 h 2378529"/>
                  <a:gd name="connsiteX9" fmla="*/ 1341664 w 1553936"/>
                  <a:gd name="connsiteY9" fmla="*/ 2071007 h 2378529"/>
                  <a:gd name="connsiteX10" fmla="*/ 1447800 w 1553936"/>
                  <a:gd name="connsiteY10" fmla="*/ 2302329 h 2378529"/>
                  <a:gd name="connsiteX11" fmla="*/ 1496786 w 1553936"/>
                  <a:gd name="connsiteY11" fmla="*/ 2367643 h 2378529"/>
                  <a:gd name="connsiteX12" fmla="*/ 1521279 w 1553936"/>
                  <a:gd name="connsiteY12" fmla="*/ 2378529 h 2378529"/>
                  <a:gd name="connsiteX13" fmla="*/ 0 w 1553936"/>
                  <a:gd name="connsiteY13" fmla="*/ 2378529 h 2378529"/>
                  <a:gd name="connsiteX14" fmla="*/ 0 w 1553936"/>
                  <a:gd name="connsiteY14" fmla="*/ 2209800 h 2378529"/>
                  <a:gd name="connsiteX15" fmla="*/ 5443 w 1553936"/>
                  <a:gd name="connsiteY15" fmla="*/ 2310493 h 237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3936" h="2378529">
                    <a:moveTo>
                      <a:pt x="5443" y="2310493"/>
                    </a:moveTo>
                    <a:lnTo>
                      <a:pt x="5443" y="0"/>
                    </a:lnTo>
                    <a:lnTo>
                      <a:pt x="808264" y="40821"/>
                    </a:lnTo>
                    <a:lnTo>
                      <a:pt x="737507" y="821871"/>
                    </a:lnTo>
                    <a:lnTo>
                      <a:pt x="849086" y="1232807"/>
                    </a:lnTo>
                    <a:cubicBezTo>
                      <a:pt x="848179" y="1276350"/>
                      <a:pt x="847271" y="1319893"/>
                      <a:pt x="846364" y="1363436"/>
                    </a:cubicBezTo>
                    <a:lnTo>
                      <a:pt x="944336" y="1317171"/>
                    </a:lnTo>
                    <a:lnTo>
                      <a:pt x="1502229" y="1325336"/>
                    </a:lnTo>
                    <a:lnTo>
                      <a:pt x="1553936" y="1850571"/>
                    </a:lnTo>
                    <a:lnTo>
                      <a:pt x="1341664" y="2071007"/>
                    </a:lnTo>
                    <a:lnTo>
                      <a:pt x="1447800" y="2302329"/>
                    </a:lnTo>
                    <a:lnTo>
                      <a:pt x="1496786" y="2367643"/>
                    </a:lnTo>
                    <a:lnTo>
                      <a:pt x="1521279" y="2378529"/>
                    </a:lnTo>
                    <a:lnTo>
                      <a:pt x="0" y="2378529"/>
                    </a:lnTo>
                    <a:lnTo>
                      <a:pt x="0" y="2209800"/>
                    </a:lnTo>
                    <a:lnTo>
                      <a:pt x="5443" y="23104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09A00F-A219-412E-937D-7C7EB893BF1D}"/>
                  </a:ext>
                </a:extLst>
              </p:cNvPr>
              <p:cNvSpPr/>
              <p:nvPr/>
            </p:nvSpPr>
            <p:spPr>
              <a:xfrm>
                <a:off x="5181600" y="4724400"/>
                <a:ext cx="914400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Graphic 33" descr="Pasta">
                <a:extLst>
                  <a:ext uri="{FF2B5EF4-FFF2-40B4-BE49-F238E27FC236}">
                    <a16:creationId xmlns:a16="http://schemas.microsoft.com/office/drawing/2014/main" id="{07025552-5665-463B-B999-2BE47220D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167868" y="4572000"/>
                <a:ext cx="1905000" cy="1371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26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Stuff guest wants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1E7D0A-A2E1-4EE2-9C66-F15BACC394F9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E4BFB51-2439-4864-B92C-DE703E4BA156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E2DF2C7-8C84-46D9-95C2-D5478C65960B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 guests must use to get stuff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2628900" y="3292046"/>
            <a:ext cx="6934200" cy="2458029"/>
            <a:chOff x="2628900" y="3292046"/>
            <a:chExt cx="6934200" cy="24580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  <a:endCxn id="11" idx="1"/>
            </p:cNvCxnSpPr>
            <p:nvPr/>
          </p:nvCxnSpPr>
          <p:spPr>
            <a:xfrm>
              <a:off x="6373186" y="3790906"/>
              <a:ext cx="3189914" cy="5715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49658B-458F-4F5F-AC32-E33D714DF9F2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 flipV="1">
              <a:off x="2628900" y="3790906"/>
              <a:ext cx="2746568" cy="38153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A204095-EA76-4125-8F44-4765D3B0007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3145979" cy="195916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2628900" y="2410797"/>
            <a:ext cx="6931861" cy="1761643"/>
            <a:chOff x="2628900" y="2410797"/>
            <a:chExt cx="6931861" cy="1761643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2CA6F73-39FE-46CD-AB76-6551FEDB6B3B}"/>
                </a:ext>
              </a:extLst>
            </p:cNvPr>
            <p:cNvCxnSpPr>
              <a:cxnSpLocks/>
              <a:stCxn id="7" idx="3"/>
              <a:endCxn id="53" idx="1"/>
            </p:cNvCxnSpPr>
            <p:nvPr/>
          </p:nvCxnSpPr>
          <p:spPr>
            <a:xfrm flipV="1">
              <a:off x="2628900" y="2867997"/>
              <a:ext cx="2788227" cy="130444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  <a:endCxn id="9" idx="1"/>
            </p:cNvCxnSpPr>
            <p:nvPr/>
          </p:nvCxnSpPr>
          <p:spPr>
            <a:xfrm>
              <a:off x="6331527" y="2867997"/>
              <a:ext cx="3229234" cy="119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2628900" y="4172440"/>
            <a:ext cx="6890265" cy="1577635"/>
            <a:chOff x="2628900" y="4172440"/>
            <a:chExt cx="6890265" cy="1577635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09AB456-CBB0-41DC-A4B2-7068C538EF44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2628900" y="4172440"/>
              <a:ext cx="2749228" cy="6546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375846" y="4827076"/>
              <a:ext cx="3143319" cy="92299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B4DA68-55D0-4656-BBE3-FD16FCA9FB78}"/>
              </a:ext>
            </a:extLst>
          </p:cNvPr>
          <p:cNvGrpSpPr/>
          <p:nvPr/>
        </p:nvGrpSpPr>
        <p:grpSpPr>
          <a:xfrm>
            <a:off x="2628900" y="4172440"/>
            <a:ext cx="3665169" cy="2067895"/>
            <a:chOff x="2628900" y="4172440"/>
            <a:chExt cx="3665169" cy="2067895"/>
          </a:xfrm>
        </p:grpSpPr>
        <p:pic>
          <p:nvPicPr>
            <p:cNvPr id="39" name="Graphic 38" descr="Office worker">
              <a:extLst>
                <a:ext uri="{FF2B5EF4-FFF2-40B4-BE49-F238E27FC236}">
                  <a16:creationId xmlns:a16="http://schemas.microsoft.com/office/drawing/2014/main" id="{CE016ED6-7F5D-464B-893F-0FAB6E781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79669" y="5325935"/>
              <a:ext cx="914400" cy="914400"/>
            </a:xfrm>
            <a:prstGeom prst="rect">
              <a:avLst/>
            </a:prstGeom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DE3B71-02C3-49F8-A734-418BAAD51915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>
              <a:off x="2628900" y="4172440"/>
              <a:ext cx="2750769" cy="161069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2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7162800" y="3292046"/>
            <a:ext cx="1772804" cy="997719"/>
            <a:chOff x="5375468" y="3292046"/>
            <a:chExt cx="1772804" cy="99771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775086" cy="8425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7210166" y="2410797"/>
            <a:ext cx="1725438" cy="1178482"/>
            <a:chOff x="5417127" y="2410797"/>
            <a:chExt cx="1725438" cy="1178482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6331527" y="2867997"/>
              <a:ext cx="811038" cy="72128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7212763" y="4162895"/>
            <a:ext cx="1642867" cy="1163040"/>
            <a:chOff x="5378128" y="4162895"/>
            <a:chExt cx="1642867" cy="116304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  <a:endCxn id="52" idx="1"/>
            </p:cNvCxnSpPr>
            <p:nvPr/>
          </p:nvCxnSpPr>
          <p:spPr>
            <a:xfrm flipV="1">
              <a:off x="6375846" y="4162895"/>
              <a:ext cx="645149" cy="66418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Graphic 38" descr="Office worker">
            <a:extLst>
              <a:ext uri="{FF2B5EF4-FFF2-40B4-BE49-F238E27FC236}">
                <a16:creationId xmlns:a16="http://schemas.microsoft.com/office/drawing/2014/main" id="{CE016ED6-7F5D-464B-893F-0FAB6E781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39000" y="532593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3631016" y="2581852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/host/gettable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/host/reservation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40CC3F-0AC4-49F2-94C1-13E34D3C90D6}"/>
              </a:ext>
            </a:extLst>
          </p:cNvPr>
          <p:cNvSpPr txBox="1"/>
          <p:nvPr/>
        </p:nvSpPr>
        <p:spPr>
          <a:xfrm>
            <a:off x="3622417" y="3637774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/waiter/food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/waiter/drink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38C9F3-9052-45B6-A7B2-A38EAFA3D200}"/>
              </a:ext>
            </a:extLst>
          </p:cNvPr>
          <p:cNvSpPr txBox="1"/>
          <p:nvPr/>
        </p:nvSpPr>
        <p:spPr>
          <a:xfrm>
            <a:off x="3616999" y="4752204"/>
            <a:ext cx="45551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/sommelier/wine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FBE97-9330-41AD-A050-61BAC7352FE2}"/>
              </a:ext>
            </a:extLst>
          </p:cNvPr>
          <p:cNvSpPr txBox="1"/>
          <p:nvPr/>
        </p:nvSpPr>
        <p:spPr>
          <a:xfrm>
            <a:off x="3622417" y="5515339"/>
            <a:ext cx="45551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/manager/pay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/manager/complain</a:t>
            </a:r>
          </a:p>
          <a:p>
            <a:pPr defTabSz="274320"/>
            <a:endParaRPr lang="en-US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6F4B1-8A84-4687-A2A8-43C62B299736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6E83E8-19DA-4FE8-B667-5D3EFB1EC826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Programming 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95F22F-4F52-433E-AE8B-E4861E8C65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 radius="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389" y="2843682"/>
            <a:ext cx="2521418" cy="28492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4B8EC1-5747-4FF9-BC09-981A568FAE0C}"/>
              </a:ext>
            </a:extLst>
          </p:cNvPr>
          <p:cNvGrpSpPr/>
          <p:nvPr/>
        </p:nvGrpSpPr>
        <p:grpSpPr>
          <a:xfrm>
            <a:off x="8855630" y="2487612"/>
            <a:ext cx="2629853" cy="3752723"/>
            <a:chOff x="8855630" y="2487612"/>
            <a:chExt cx="2629853" cy="3752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2547F3-EE3B-41EA-B3CD-67532E6293BF}"/>
                </a:ext>
              </a:extLst>
            </p:cNvPr>
            <p:cNvSpPr/>
            <p:nvPr/>
          </p:nvSpPr>
          <p:spPr>
            <a:xfrm>
              <a:off x="9086511" y="2487612"/>
              <a:ext cx="2085794" cy="3752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85897137-12B5-4608-920A-2DE36462A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55630" y="2847968"/>
              <a:ext cx="2629853" cy="2629853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5BAE36-3F97-4473-ABCC-EC1FD2044391}"/>
              </a:ext>
            </a:extLst>
          </p:cNvPr>
          <p:cNvCxnSpPr>
            <a:cxnSpLocks/>
          </p:cNvCxnSpPr>
          <p:nvPr/>
        </p:nvCxnSpPr>
        <p:spPr>
          <a:xfrm flipV="1">
            <a:off x="8153400" y="4395433"/>
            <a:ext cx="746867" cy="13211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B925A8-CE80-4016-9D0E-CF889A8E2684}"/>
              </a:ext>
            </a:extLst>
          </p:cNvPr>
          <p:cNvCxnSpPr>
            <a:cxnSpLocks/>
          </p:cNvCxnSpPr>
          <p:nvPr/>
        </p:nvCxnSpPr>
        <p:spPr>
          <a:xfrm flipV="1">
            <a:off x="2885499" y="2987654"/>
            <a:ext cx="703610" cy="120416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2C1D60-F113-43A9-8B97-8E182720DEC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909455" y="3930080"/>
            <a:ext cx="644673" cy="30994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30C77C-3417-40D9-8B8B-4B86C6BF702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70807" y="4268301"/>
            <a:ext cx="697138" cy="6417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37BDF7-B485-493D-BB6B-7F86C151F507}"/>
              </a:ext>
            </a:extLst>
          </p:cNvPr>
          <p:cNvCxnSpPr>
            <a:cxnSpLocks/>
          </p:cNvCxnSpPr>
          <p:nvPr/>
        </p:nvCxnSpPr>
        <p:spPr>
          <a:xfrm>
            <a:off x="2886895" y="4395433"/>
            <a:ext cx="667233" cy="13195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An API is a channel to interact with a web server</a:t>
            </a:r>
          </a:p>
          <a:p>
            <a:endParaRPr lang="en-US" dirty="0"/>
          </a:p>
          <a:p>
            <a:r>
              <a:rPr lang="en-US" dirty="0"/>
              <a:t>In data science, these interactions are often used to retrieve data from data bases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3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Why an API?</a:t>
            </a:r>
          </a:p>
          <a:p>
            <a:endParaRPr lang="en-US" dirty="0"/>
          </a:p>
          <a:p>
            <a:pPr lvl="1"/>
            <a:r>
              <a:rPr lang="en-US" dirty="0"/>
              <a:t>Allows to access data programmatically</a:t>
            </a:r>
          </a:p>
          <a:p>
            <a:pPr lvl="2"/>
            <a:r>
              <a:rPr lang="en-US" dirty="0"/>
              <a:t>No more sharing data and code for a project, only code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Allows to run code on the most recent data available or to update data seamlessly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4015"/>
            <a:ext cx="10972800" cy="4702985"/>
          </a:xfrm>
        </p:spPr>
        <p:txBody>
          <a:bodyPr anchor="ctr"/>
          <a:lstStyle/>
          <a:p>
            <a:r>
              <a:rPr lang="en-US" dirty="0"/>
              <a:t>How to use an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the API 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API endpoint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endpoint</a:t>
            </a:r>
          </a:p>
          <a:p>
            <a:pPr marL="1371600" lvl="2" indent="-514350"/>
            <a:r>
              <a:rPr lang="en-US" dirty="0"/>
              <a:t>Start by trying a simple query in your web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API result</a:t>
            </a:r>
          </a:p>
          <a:p>
            <a:pPr marL="1371600" lvl="2" indent="-514350"/>
            <a:r>
              <a:rPr lang="en-US" dirty="0"/>
              <a:t>JSON is a widely used data format. It consists of nested dictionaries and 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code to send custom API requests</a:t>
            </a:r>
          </a:p>
          <a:p>
            <a:pPr marL="1371600" lvl="2" indent="-51435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 very simple API to get real time data about the International Space Station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You can find the documentation here: </a:t>
            </a:r>
            <a:r>
              <a:rPr lang="en-US" sz="2400" dirty="0">
                <a:hlinkClick r:id="rId2"/>
              </a:rPr>
              <a:t>http://open-notify.org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8F2D06-AC3C-4BB8-BD06-C86B96905C2B}"/>
              </a:ext>
            </a:extLst>
          </p:cNvPr>
          <p:cNvGrpSpPr/>
          <p:nvPr/>
        </p:nvGrpSpPr>
        <p:grpSpPr>
          <a:xfrm>
            <a:off x="1143001" y="3581400"/>
            <a:ext cx="9906000" cy="2573568"/>
            <a:chOff x="1143001" y="3886200"/>
            <a:chExt cx="9906000" cy="25735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40CC3F-0AC4-49F2-94C1-13E34D3C90D6}"/>
                </a:ext>
              </a:extLst>
            </p:cNvPr>
            <p:cNvSpPr txBox="1"/>
            <p:nvPr/>
          </p:nvSpPr>
          <p:spPr>
            <a:xfrm>
              <a:off x="1676400" y="4295822"/>
              <a:ext cx="8762999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274320"/>
              <a:r>
                <a:rPr lang="en-US" sz="2800" dirty="0"/>
                <a:t>Two endpoints:</a:t>
              </a:r>
              <a:endPara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defTabSz="274320"/>
              <a:endParaRPr lang="en-US" sz="2000" dirty="0">
                <a:hlinkClick r:id="rId3"/>
              </a:endParaRPr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Current location of the ISS: </a:t>
              </a:r>
              <a:r>
                <a:rPr lang="en-US" sz="2000" dirty="0">
                  <a:hlinkClick r:id="rId4"/>
                </a:rPr>
                <a:t>http://api.open-notify.org/iss-now.json</a:t>
              </a:r>
              <a:endParaRPr lang="en-US" sz="2000" dirty="0"/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Astronauts in space now: </a:t>
              </a:r>
              <a:r>
                <a:rPr lang="en-US" sz="2000" dirty="0">
                  <a:hlinkClick r:id="rId5"/>
                </a:rPr>
                <a:t>http://api.open-notify.org/astros.json</a:t>
              </a:r>
              <a:endParaRPr lang="en-US" sz="2000" dirty="0"/>
            </a:p>
            <a:p>
              <a:pPr defTabSz="274320"/>
              <a:endParaRPr lang="en-US" sz="2000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1143001" y="3886200"/>
              <a:ext cx="9906000" cy="2573568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4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alytics">
      <a:dk1>
        <a:srgbClr val="3A3A3A"/>
      </a:dk1>
      <a:lt1>
        <a:srgbClr val="FFFFFF"/>
      </a:lt1>
      <a:dk2>
        <a:srgbClr val="3A3A3A"/>
      </a:dk2>
      <a:lt2>
        <a:srgbClr val="E9E9E9"/>
      </a:lt2>
      <a:accent1>
        <a:srgbClr val="FFC000"/>
      </a:accent1>
      <a:accent2>
        <a:srgbClr val="85A7D1"/>
      </a:accent2>
      <a:accent3>
        <a:srgbClr val="A86090"/>
      </a:accent3>
      <a:accent4>
        <a:srgbClr val="5F0060"/>
      </a:accent4>
      <a:accent5>
        <a:srgbClr val="4BACC6"/>
      </a:accent5>
      <a:accent6>
        <a:srgbClr val="E36C09"/>
      </a:accent6>
      <a:hlink>
        <a:srgbClr val="85A7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575</Words>
  <Application>Microsoft Office PowerPoint</Application>
  <PresentationFormat>Widescreen</PresentationFormat>
  <Paragraphs>101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Andes</vt:lpstr>
      <vt:lpstr>Andes </vt:lpstr>
      <vt:lpstr>Andes Bold</vt:lpstr>
      <vt:lpstr>Arial</vt:lpstr>
      <vt:lpstr>Calibri</vt:lpstr>
      <vt:lpstr>Helvetica</vt:lpstr>
      <vt:lpstr>Office Theme</vt:lpstr>
      <vt:lpstr>Session 4 -  Introduction to APIs Python for Data Science</vt:lpstr>
      <vt:lpstr>What is an API? (Application Programming Interface)</vt:lpstr>
      <vt:lpstr>restaurant.com</vt:lpstr>
      <vt:lpstr>restaurant.com</vt:lpstr>
      <vt:lpstr>restaurant.com</vt:lpstr>
      <vt:lpstr>Application Programming Interfaces (APIs)</vt:lpstr>
      <vt:lpstr>Application Programming Interfaces (APIs)</vt:lpstr>
      <vt:lpstr>Application Programming Interfaces (APIs)</vt:lpstr>
      <vt:lpstr>API Example 1: http://open-notify.org/</vt:lpstr>
      <vt:lpstr>API Example 1: http://open-notify.org/</vt:lpstr>
      <vt:lpstr>API Example 1: http://open-notify.org/</vt:lpstr>
      <vt:lpstr>API Example 2: https://www.geoboundaries.org/</vt:lpstr>
      <vt:lpstr>API Example 2: https://www.geoboundaries.org/</vt:lpstr>
      <vt:lpstr>Custom API calls</vt:lpstr>
      <vt:lpstr>Custom API calls</vt:lpstr>
      <vt:lpstr>Exploring API results</vt:lpstr>
      <vt:lpstr>Now we’ll continue with the notebooks for this session  Thank you!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Kristoffer Gustav Bjarkefur;Luis Eduardo San Martin</dc:creator>
  <cp:lastModifiedBy>Luis Eduardo San Martin</cp:lastModifiedBy>
  <cp:revision>22</cp:revision>
  <dcterms:created xsi:type="dcterms:W3CDTF">2021-03-17T21:09:56Z</dcterms:created>
  <dcterms:modified xsi:type="dcterms:W3CDTF">2023-12-05T00:46:44Z</dcterms:modified>
</cp:coreProperties>
</file>