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6" r:id="rId19"/>
    <p:sldId id="273" r:id="rId20"/>
    <p:sldId id="274" r:id="rId21"/>
    <p:sldId id="275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80" d="100"/>
          <a:sy n="80" d="100"/>
        </p:scale>
        <p:origin x="-342" y="-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0372F-AB46-444A-9F0B-6804006AEAE3}" type="datetimeFigureOut">
              <a:rPr lang="ru-RU" smtClean="0"/>
              <a:t>27.12.2021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93990-1566-4F9F-8BE9-60AC4DCFFC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7098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0372F-AB46-444A-9F0B-6804006AEAE3}" type="datetimeFigureOut">
              <a:rPr lang="ru-RU" smtClean="0"/>
              <a:t>27.12.2021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93990-1566-4F9F-8BE9-60AC4DCFFC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697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0372F-AB46-444A-9F0B-6804006AEAE3}" type="datetimeFigureOut">
              <a:rPr lang="ru-RU" smtClean="0"/>
              <a:t>27.12.2021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93990-1566-4F9F-8BE9-60AC4DCFFC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03375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0372F-AB46-444A-9F0B-6804006AEAE3}" type="datetimeFigureOut">
              <a:rPr lang="ru-RU" smtClean="0"/>
              <a:t>27.12.2021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93990-1566-4F9F-8BE9-60AC4DCFFCEC}" type="slidenum">
              <a:rPr lang="ru-RU" smtClean="0"/>
              <a:t>‹#›</a:t>
            </a:fld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106139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0372F-AB46-444A-9F0B-6804006AEAE3}" type="datetimeFigureOut">
              <a:rPr lang="ru-RU" smtClean="0"/>
              <a:t>27.12.2021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93990-1566-4F9F-8BE9-60AC4DCFFC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56084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0372F-AB46-444A-9F0B-6804006AEAE3}" type="datetimeFigureOut">
              <a:rPr lang="ru-RU" smtClean="0"/>
              <a:t>27.12.2021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93990-1566-4F9F-8BE9-60AC4DCFFC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49020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0372F-AB46-444A-9F0B-6804006AEAE3}" type="datetimeFigureOut">
              <a:rPr lang="ru-RU" smtClean="0"/>
              <a:t>27.12.2021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93990-1566-4F9F-8BE9-60AC4DCFFC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32607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0372F-AB46-444A-9F0B-6804006AEAE3}" type="datetimeFigureOut">
              <a:rPr lang="ru-RU" smtClean="0"/>
              <a:t>27.12.2021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93990-1566-4F9F-8BE9-60AC4DCFFC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47536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0372F-AB46-444A-9F0B-6804006AEAE3}" type="datetimeFigureOut">
              <a:rPr lang="ru-RU" smtClean="0"/>
              <a:t>27.12.2021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93990-1566-4F9F-8BE9-60AC4DCFFC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3735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0372F-AB46-444A-9F0B-6804006AEAE3}" type="datetimeFigureOut">
              <a:rPr lang="ru-RU" smtClean="0"/>
              <a:t>27.12.2021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93990-1566-4F9F-8BE9-60AC4DCFFC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5894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0372F-AB46-444A-9F0B-6804006AEAE3}" type="datetimeFigureOut">
              <a:rPr lang="ru-RU" smtClean="0"/>
              <a:t>27.12.2021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93990-1566-4F9F-8BE9-60AC4DCFFC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5458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0372F-AB46-444A-9F0B-6804006AEAE3}" type="datetimeFigureOut">
              <a:rPr lang="ru-RU" smtClean="0"/>
              <a:t>27.12.2021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93990-1566-4F9F-8BE9-60AC4DCFFC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6808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0372F-AB46-444A-9F0B-6804006AEAE3}" type="datetimeFigureOut">
              <a:rPr lang="ru-RU" smtClean="0"/>
              <a:t>27.12.2021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93990-1566-4F9F-8BE9-60AC4DCFFC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019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0372F-AB46-444A-9F0B-6804006AEAE3}" type="datetimeFigureOut">
              <a:rPr lang="ru-RU" smtClean="0"/>
              <a:t>27.12.2021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93990-1566-4F9F-8BE9-60AC4DCFFC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8468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0372F-AB46-444A-9F0B-6804006AEAE3}" type="datetimeFigureOut">
              <a:rPr lang="ru-RU" smtClean="0"/>
              <a:t>27.12.2021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93990-1566-4F9F-8BE9-60AC4DCFFC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6717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0372F-AB46-444A-9F0B-6804006AEAE3}" type="datetimeFigureOut">
              <a:rPr lang="ru-RU" smtClean="0"/>
              <a:t>27.12.2021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93990-1566-4F9F-8BE9-60AC4DCFFC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3945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0372F-AB46-444A-9F0B-6804006AEAE3}" type="datetimeFigureOut">
              <a:rPr lang="ru-RU" smtClean="0"/>
              <a:t>27.12.2021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93990-1566-4F9F-8BE9-60AC4DCFFC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0090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2420372F-AB46-444A-9F0B-6804006AEAE3}" type="datetimeFigureOut">
              <a:rPr lang="ru-RU" smtClean="0"/>
              <a:t>27.12.2021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AE793990-1566-4F9F-8BE9-60AC4DCFFC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34768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7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3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8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7994D52E-C24C-4250-8694-B1BEA58C56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9800" y="2608255"/>
            <a:ext cx="9144000" cy="1641490"/>
          </a:xfrm>
        </p:spPr>
        <p:txBody>
          <a:bodyPr/>
          <a:lstStyle/>
          <a:p>
            <a:r>
              <a:rPr lang="ru-RU" dirty="0"/>
              <a:t>Мини-приложения </a:t>
            </a:r>
            <a:r>
              <a:rPr lang="en-US" dirty="0"/>
              <a:t>C#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AF0F0C32-1FF2-4C05-8C4B-A56644D52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09799" y="3872732"/>
            <a:ext cx="9144000" cy="754025"/>
          </a:xfrm>
        </p:spPr>
        <p:txBody>
          <a:bodyPr>
            <a:normAutofit fontScale="77500" lnSpcReduction="20000"/>
          </a:bodyPr>
          <a:lstStyle/>
          <a:p>
            <a:r>
              <a:rPr lang="ru-RU" dirty="0"/>
              <a:t>Подготовил: студент 3 курса </a:t>
            </a:r>
          </a:p>
          <a:p>
            <a:r>
              <a:rPr lang="ru-RU" dirty="0" smtClean="0"/>
              <a:t>Рудаков Михаил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457778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A8BDAF86-26A9-409B-AC9C-45F5AAA1D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Конструктор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F70DC48E-1E4F-40C0-B090-F4490F5E5B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Далее создадим обработку события вкладке «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About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».</a:t>
            </a:r>
          </a:p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Прописываем методу 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AboutProgramm_Click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вывод сообщения о программе.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1DFC88BE-D52F-4A53-9595-14DEED46C3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0025" y="3429000"/>
            <a:ext cx="3016514" cy="13922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xmlns="" id="{B47A868A-F4EA-46C3-B1FD-5C296BF597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000" y="3429000"/>
            <a:ext cx="5527818" cy="1244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xmlns="" id="{576F92D9-3945-4C86-863B-999009E64E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4162" y="4841874"/>
            <a:ext cx="3489213" cy="167163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0822780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174AB49B-F800-4405-B3CB-933BB7A2F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Урок 3: Счетчик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E8257D0B-3E0B-4A59-947A-A36155BBE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825625"/>
            <a:ext cx="8455800" cy="574675"/>
          </a:xfrm>
        </p:spPr>
        <p:txBody>
          <a:bodyPr/>
          <a:lstStyle/>
          <a:p>
            <a:r>
              <a:rPr lang="ru-RU" dirty="0"/>
              <a:t>С помощью панели элементов добавляем форму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E3A62C23-FB93-43EC-8246-D66762F6C4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64" t="9252" b="15701"/>
          <a:stretch/>
        </p:blipFill>
        <p:spPr>
          <a:xfrm>
            <a:off x="1120000" y="2502988"/>
            <a:ext cx="4252100" cy="62280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xmlns="" id="{3BA1A786-D95C-4976-B358-63B59AC196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000" y="3228476"/>
            <a:ext cx="5588000" cy="3293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171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72D8501C-6DFB-4243-B753-D0FB7871F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Добавление и настройка формы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xmlns="" id="{2019889A-DD60-4903-A3F7-0D385E99E2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0775" y="3429000"/>
            <a:ext cx="2943225" cy="28860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1E4E6363-1031-4258-827F-181EE95BBA68}"/>
              </a:ext>
            </a:extLst>
          </p:cNvPr>
          <p:cNvSpPr txBox="1"/>
          <p:nvPr/>
        </p:nvSpPr>
        <p:spPr>
          <a:xfrm>
            <a:off x="4064000" y="3454400"/>
            <a:ext cx="700722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Параметр </a:t>
            </a:r>
            <a:r>
              <a:rPr lang="en-US" sz="3200" b="1" dirty="0"/>
              <a:t>Dock</a:t>
            </a:r>
            <a:r>
              <a:rPr lang="en-US" sz="3200" dirty="0"/>
              <a:t> </a:t>
            </a:r>
            <a:r>
              <a:rPr lang="ru-RU" sz="3200" dirty="0"/>
              <a:t>в свойствах позволяет </a:t>
            </a:r>
          </a:p>
          <a:p>
            <a:r>
              <a:rPr lang="ru-RU" sz="3200" dirty="0"/>
              <a:t>заполнить всю форму</a:t>
            </a:r>
          </a:p>
          <a:p>
            <a:r>
              <a:rPr lang="ru-RU" sz="3200" dirty="0"/>
              <a:t>Свойство </a:t>
            </a:r>
            <a:r>
              <a:rPr lang="en-US" sz="3200" b="1" dirty="0" err="1"/>
              <a:t>tabPages</a:t>
            </a:r>
            <a:r>
              <a:rPr lang="en-US" sz="3200" dirty="0"/>
              <a:t> </a:t>
            </a:r>
            <a:r>
              <a:rPr lang="ru-RU" sz="3200" dirty="0"/>
              <a:t>отвечает за свойства страницы</a:t>
            </a:r>
          </a:p>
          <a:p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5109588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7B698C06-CD36-410F-B832-A28ACB870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Добавление кнопки</a:t>
            </a:r>
            <a:r>
              <a:rPr lang="en-US" dirty="0"/>
              <a:t> </a:t>
            </a:r>
            <a:r>
              <a:rPr lang="ru-RU" dirty="0"/>
              <a:t>и текста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DC37C4FE-7295-44E7-A3A7-FBF739373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 помощью панели элементов </a:t>
            </a:r>
            <a:r>
              <a:rPr lang="en-US" dirty="0"/>
              <a:t>&gt; Button </a:t>
            </a:r>
            <a:r>
              <a:rPr lang="ru-RU" dirty="0"/>
              <a:t>добавим</a:t>
            </a:r>
            <a:r>
              <a:rPr lang="en-US" dirty="0"/>
              <a:t> </a:t>
            </a:r>
            <a:r>
              <a:rPr lang="ru-RU" dirty="0"/>
              <a:t>3 кнопки и </a:t>
            </a:r>
            <a:r>
              <a:rPr lang="en-US" dirty="0"/>
              <a:t>Label - </a:t>
            </a:r>
            <a:r>
              <a:rPr lang="ru-RU" dirty="0"/>
              <a:t>текст</a:t>
            </a:r>
            <a:endParaRPr lang="en-US" dirty="0"/>
          </a:p>
          <a:p>
            <a:r>
              <a:rPr lang="ru-RU" dirty="0"/>
              <a:t>В их свойствах зададим им название и текст</a:t>
            </a:r>
            <a:endParaRPr lang="en-US" dirty="0"/>
          </a:p>
          <a:p>
            <a:r>
              <a:rPr lang="ru-RU" dirty="0"/>
              <a:t>Далее, чтобы задать свойства стиля всем </a:t>
            </a:r>
          </a:p>
          <a:p>
            <a:pPr marL="0" indent="0">
              <a:buNone/>
            </a:pPr>
            <a:r>
              <a:rPr lang="ru-RU" dirty="0"/>
              <a:t>элементам, выделим их, удерживая </a:t>
            </a:r>
            <a:r>
              <a:rPr lang="en-US" dirty="0"/>
              <a:t>CTRL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C5AD8B30-65EF-4D57-8051-BB1CEFD98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2475" y="2438400"/>
            <a:ext cx="3259050" cy="2915444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D4269974-B964-4164-852D-58443481EB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9137" y="4438930"/>
            <a:ext cx="2962275" cy="13906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6B2F779A-47C7-48A3-9052-6A1279A09866}"/>
              </a:ext>
            </a:extLst>
          </p:cNvPr>
          <p:cNvSpPr txBox="1"/>
          <p:nvPr/>
        </p:nvSpPr>
        <p:spPr>
          <a:xfrm>
            <a:off x="1120000" y="4001295"/>
            <a:ext cx="33345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25000"/>
                        <a:lumOff val="75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</a:rPr>
              <a:t>И заменим шрифт</a:t>
            </a:r>
            <a:endParaRPr lang="ru-RU" sz="2800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xmlns="" id="{B8138ED7-72C0-49BE-B3BB-BDF890921C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0000" y="5134255"/>
            <a:ext cx="3966738" cy="523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6958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04F8E1C3-E740-42A3-8A89-5F04BA8F4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Добавление переменной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E970615B-D272-4961-B796-ABE72F200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825626"/>
            <a:ext cx="6644462" cy="1978026"/>
          </a:xfrm>
        </p:spPr>
        <p:txBody>
          <a:bodyPr/>
          <a:lstStyle/>
          <a:p>
            <a:r>
              <a:rPr lang="ru-RU" dirty="0"/>
              <a:t>Теперь перейдем к коду и внутри класса </a:t>
            </a:r>
            <a:r>
              <a:rPr lang="en-US" dirty="0" err="1"/>
              <a:t>MainForm</a:t>
            </a:r>
            <a:r>
              <a:rPr lang="ru-RU" dirty="0"/>
              <a:t> объявим переменную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354B4A5F-6364-4844-BE64-C397C8DD88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4462" y="1825625"/>
            <a:ext cx="2886075" cy="1228725"/>
          </a:xfrm>
          <a:prstGeom prst="rect">
            <a:avLst/>
          </a:prstGeom>
        </p:spPr>
      </p:pic>
      <p:sp>
        <p:nvSpPr>
          <p:cNvPr id="5" name="Объект 2">
            <a:extLst>
              <a:ext uri="{FF2B5EF4-FFF2-40B4-BE49-F238E27FC236}">
                <a16:creationId xmlns:a16="http://schemas.microsoft.com/office/drawing/2014/main" xmlns="" id="{80051449-A099-4527-9872-BFBEF54CAAC6}"/>
              </a:ext>
            </a:extLst>
          </p:cNvPr>
          <p:cNvSpPr txBox="1">
            <a:spLocks/>
          </p:cNvSpPr>
          <p:nvPr/>
        </p:nvSpPr>
        <p:spPr>
          <a:xfrm>
            <a:off x="1105308" y="2814638"/>
            <a:ext cx="6644462" cy="19780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Далее добавим обработчик событий на кнопку </a:t>
            </a:r>
            <a:r>
              <a:rPr lang="en-US" dirty="0"/>
              <a:t>‘</a:t>
            </a:r>
            <a:r>
              <a:rPr lang="ru-RU" dirty="0"/>
              <a:t>+</a:t>
            </a:r>
            <a:r>
              <a:rPr lang="en-US" dirty="0"/>
              <a:t>’</a:t>
            </a:r>
            <a:r>
              <a:rPr lang="ru-RU" dirty="0"/>
              <a:t> и присвоим нашему тексту </a:t>
            </a:r>
            <a:r>
              <a:rPr lang="en-US" i="1" dirty="0" err="1"/>
              <a:t>lblCount</a:t>
            </a:r>
            <a:r>
              <a:rPr lang="en-US" dirty="0"/>
              <a:t> </a:t>
            </a:r>
            <a:r>
              <a:rPr lang="ru-RU" dirty="0"/>
              <a:t>значение новой переменной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xmlns="" id="{9DD54E78-AB4E-42E0-96C5-4C9E70B0D4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3629" y="4287839"/>
            <a:ext cx="6257204" cy="1493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6607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A56768C5-360C-4CA4-9C4B-730FDC812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Проверка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7E9532A3-C572-4E24-AE81-3BD13DFF0F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6014" y="2472531"/>
            <a:ext cx="6476185" cy="3362326"/>
          </a:xfrm>
        </p:spPr>
        <p:txBody>
          <a:bodyPr/>
          <a:lstStyle/>
          <a:p>
            <a:r>
              <a:rPr lang="ru-RU" dirty="0"/>
              <a:t>При нажатии на кнопку + мы видим что значение </a:t>
            </a:r>
            <a:r>
              <a:rPr lang="en-US" dirty="0"/>
              <a:t>label </a:t>
            </a:r>
            <a:r>
              <a:rPr lang="ru-RU" dirty="0"/>
              <a:t>увеличивается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A04515CB-BBB9-4B2E-B69B-3C709FBFA0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2400" y="2624137"/>
            <a:ext cx="3381375" cy="2295525"/>
          </a:xfrm>
          <a:prstGeom prst="rect">
            <a:avLst/>
          </a:prstGeom>
        </p:spPr>
      </p:pic>
      <p:sp>
        <p:nvSpPr>
          <p:cNvPr id="5" name="Объект 2">
            <a:extLst>
              <a:ext uri="{FF2B5EF4-FFF2-40B4-BE49-F238E27FC236}">
                <a16:creationId xmlns:a16="http://schemas.microsoft.com/office/drawing/2014/main" xmlns="" id="{225DAD20-0086-4FE8-8346-43D4613F10C4}"/>
              </a:ext>
            </a:extLst>
          </p:cNvPr>
          <p:cNvSpPr txBox="1">
            <a:spLocks/>
          </p:cNvSpPr>
          <p:nvPr/>
        </p:nvSpPr>
        <p:spPr>
          <a:xfrm>
            <a:off x="1272400" y="19780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Расставим все по своим местам и запустим программу: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204361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2DEC7E69-6FFF-412C-941E-C9BC7C799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Настройка кнопок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142B1172-D930-4AA5-83C3-2B0709D760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Теперь аналогично добавим событие на кнопку </a:t>
            </a:r>
            <a:r>
              <a:rPr lang="en-US" dirty="0"/>
              <a:t>‘-’</a:t>
            </a:r>
            <a:r>
              <a:rPr lang="ru-RU" dirty="0"/>
              <a:t>, которое будет уменьшать значение нашей переменной, а для кнопки </a:t>
            </a:r>
            <a:r>
              <a:rPr lang="en-US" dirty="0"/>
              <a:t>Reset</a:t>
            </a:r>
            <a:r>
              <a:rPr lang="ru-RU" dirty="0"/>
              <a:t> – обнуление переменной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646F271C-7BAA-46F6-8D07-F69FF2FE8F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800" y="3290887"/>
            <a:ext cx="4991100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4017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3A8255D8-6D25-4D66-83BF-D822F044C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Урок 4: Генератор случайных чисел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75DC301C-16CB-4C26-973A-F2054146F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Создадим 3 </a:t>
            </a:r>
            <a:r>
              <a:rPr lang="en-US" dirty="0"/>
              <a:t>label</a:t>
            </a:r>
            <a:r>
              <a:rPr lang="ru-RU" dirty="0"/>
              <a:t>, кнопку и </a:t>
            </a:r>
            <a:r>
              <a:rPr lang="en-US" dirty="0" err="1"/>
              <a:t>NumericUpDown</a:t>
            </a:r>
            <a:r>
              <a:rPr lang="en-US" dirty="0"/>
              <a:t> </a:t>
            </a:r>
            <a:r>
              <a:rPr lang="ru-RU" dirty="0"/>
              <a:t>с помощью панели элементов.</a:t>
            </a:r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Зададим им имена и текст, по желанию изменим параметры шрифта. Далее расположим</a:t>
            </a:r>
            <a:r>
              <a:rPr lang="en-US" dirty="0"/>
              <a:t> </a:t>
            </a:r>
            <a:r>
              <a:rPr lang="ru-RU" dirty="0"/>
              <a:t>так, как нам нужно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EA33F2AE-D0FD-4BD5-80A4-23752B754C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5058" y="2710431"/>
            <a:ext cx="2813829" cy="821334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DC770E82-28FA-468B-8BBD-D58D024375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58" y="4700033"/>
            <a:ext cx="2385489" cy="1466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285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2ED05E6D-CF63-4192-B952-828951C1A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событий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A57849F5-C5FE-4AA8-90B7-CA6BA354D3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</a:t>
            </a:r>
            <a:r>
              <a:rPr lang="en-US" dirty="0" err="1"/>
              <a:t>numericUpDown</a:t>
            </a:r>
            <a:r>
              <a:rPr lang="ru-RU" dirty="0"/>
              <a:t> можно установить максимальные и минимальные значения в свойствах 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0300738D-AE28-412C-8999-CC1F970ACA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9715" y="2782094"/>
            <a:ext cx="28956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1847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97B70A62-2317-41A3-8A79-7997DF808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событий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F09D557C-1C8A-45EA-9B28-16CEFB84D6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генерации случайных чисел нам необходимо объявить переменную </a:t>
            </a:r>
            <a:r>
              <a:rPr lang="ru-RU" b="1" dirty="0"/>
              <a:t>класса </a:t>
            </a:r>
            <a:r>
              <a:rPr lang="en-US" b="1" dirty="0"/>
              <a:t>Random </a:t>
            </a:r>
            <a:r>
              <a:rPr lang="ru-RU" dirty="0"/>
              <a:t>и создаем экземпляр</a:t>
            </a:r>
            <a:r>
              <a:rPr lang="en-US" dirty="0"/>
              <a:t> </a:t>
            </a:r>
            <a:r>
              <a:rPr lang="ru-RU" dirty="0"/>
              <a:t>(с помощью метода </a:t>
            </a:r>
            <a:r>
              <a:rPr lang="en-US" dirty="0"/>
              <a:t>new</a:t>
            </a:r>
            <a:r>
              <a:rPr lang="ru-RU" dirty="0"/>
              <a:t>)</a:t>
            </a:r>
            <a:r>
              <a:rPr lang="en-US" dirty="0"/>
              <a:t>.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903ABC74-245E-4356-B5FC-DE2338C6B3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000" y="3429000"/>
            <a:ext cx="3524250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349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A452977-6B8A-4746-8686-CE028EB21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Урок 1:</a:t>
            </a:r>
            <a:br>
              <a:rPr lang="ru-RU" dirty="0"/>
            </a:br>
            <a:r>
              <a:rPr lang="ru-RU" dirty="0"/>
              <a:t>«Подготовка рабочей среды»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6FF47639-631C-419B-84CB-69EFA8C690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825625"/>
            <a:ext cx="9890900" cy="727075"/>
          </a:xfrm>
        </p:spPr>
        <p:txBody>
          <a:bodyPr/>
          <a:lstStyle/>
          <a:p>
            <a:r>
              <a:rPr lang="ru-RU" dirty="0"/>
              <a:t>Для создания приложения нам потребуется </a:t>
            </a:r>
            <a:r>
              <a:rPr lang="en-US" dirty="0"/>
              <a:t>IDE</a:t>
            </a:r>
            <a:r>
              <a:rPr lang="ru-RU" dirty="0"/>
              <a:t> </a:t>
            </a:r>
            <a:r>
              <a:rPr lang="ru-RU" dirty="0" err="1"/>
              <a:t>Visual</a:t>
            </a:r>
            <a:r>
              <a:rPr lang="ru-RU" dirty="0"/>
              <a:t> </a:t>
            </a:r>
            <a:r>
              <a:rPr lang="ru-RU" dirty="0" err="1"/>
              <a:t>Studio</a:t>
            </a:r>
            <a:r>
              <a:rPr lang="en-US" dirty="0"/>
              <a:t>.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FA4C7E4A-8C17-42E2-803B-1D459D8329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65"/>
          <a:stretch/>
        </p:blipFill>
        <p:spPr>
          <a:xfrm>
            <a:off x="2859087" y="2687637"/>
            <a:ext cx="6448425" cy="387508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5755189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C6F612CB-786F-4BDC-9776-228EA45A5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событий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4DA0379B-E8B4-4E26-A33F-4D0924B93B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Следующим шагом мы создаем обработчик событий на созданную кнопку, где добавляем новую переменную типа </a:t>
            </a:r>
            <a:r>
              <a:rPr lang="en-US" dirty="0"/>
              <a:t>Int</a:t>
            </a:r>
            <a:r>
              <a:rPr lang="ru-RU" dirty="0"/>
              <a:t> и присваиваем ей случайное целое число с заданным диапазоном, в который входят значения </a:t>
            </a:r>
            <a:r>
              <a:rPr lang="en-US" dirty="0"/>
              <a:t>numericUpDown1</a:t>
            </a:r>
            <a:r>
              <a:rPr lang="ru-RU" dirty="0"/>
              <a:t>, заданные пользователем. К последнему значению добавим +1, чтобы крайнее значение тоже входило в диапазон. И выведем результат в наш </a:t>
            </a:r>
            <a:r>
              <a:rPr lang="en-US" dirty="0"/>
              <a:t>label</a:t>
            </a:r>
            <a:r>
              <a:rPr lang="ru-RU" dirty="0"/>
              <a:t>.</a:t>
            </a:r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281B7198-ECFC-49FE-8AA5-D8CA0B5572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1598" y="4605302"/>
            <a:ext cx="7343775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0613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6F971498-9607-4D36-9AC7-01ECCEB62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Проверка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82A2D858-E8B7-4570-9593-C1CDD27C3D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Запустим и проверим наш генератор.</a:t>
            </a:r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EE5E7D8D-F91D-4EB2-9BB4-2758F8025E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4133" y="2354902"/>
            <a:ext cx="5191125" cy="246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5464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28C5AB2D-99B8-4A35-BCB1-88658FB77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Урок 5: Генератор случайных чисел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269C08CA-BDAD-42AC-9CC9-4BAF3F6C30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Создадим </a:t>
            </a:r>
            <a:r>
              <a:rPr lang="en-US" dirty="0" err="1"/>
              <a:t>textBox</a:t>
            </a:r>
            <a:r>
              <a:rPr lang="en-US" dirty="0"/>
              <a:t> </a:t>
            </a:r>
            <a:r>
              <a:rPr lang="ru-RU" dirty="0"/>
              <a:t>для того чтобы запомнить выпадающие числа</a:t>
            </a:r>
            <a:r>
              <a:rPr lang="en-US" dirty="0"/>
              <a:t>. </a:t>
            </a:r>
            <a:r>
              <a:rPr lang="ru-RU" dirty="0"/>
              <a:t>Расположим его и переименуем в свойствах элемента.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После этого необходимо переключить его в многострочный и включим </a:t>
            </a:r>
            <a:r>
              <a:rPr lang="en-US" dirty="0" err="1"/>
              <a:t>ReadOnly</a:t>
            </a:r>
            <a:r>
              <a:rPr lang="en-US" dirty="0"/>
              <a:t> 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5685D251-CF5D-43F6-A384-981E11F447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6667"/>
          <a:stretch/>
        </p:blipFill>
        <p:spPr>
          <a:xfrm>
            <a:off x="1371600" y="2959100"/>
            <a:ext cx="3975354" cy="93980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75C5C641-CBDD-4A27-B18C-31E8204E5A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2700" y="5372100"/>
            <a:ext cx="3850148" cy="93980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xmlns="" id="{BA2A6E46-278D-4933-A2C6-357E9F37A4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3573" y="5386388"/>
            <a:ext cx="3419513" cy="93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5622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26D05AED-63D6-481E-A576-70D761DD0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Обработчик событий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B56E4259-F7C6-4E91-BD51-9DD67CC130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того чтобы созданные числа записывались в наше новое поле, нужно добавить в обработчик событий для кнопки следующее: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FE4E9FD9-807A-4622-805B-1304855071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000" y="3429000"/>
            <a:ext cx="7048500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0240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ED435874-E3F3-4329-B8BA-553471885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Проверка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xmlns="" id="{A20D3496-63CA-482B-9B90-60A6572A19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4276636" cy="435133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F28867CF-06BF-4A14-A95B-8CCAADE9FE2D}"/>
              </a:ext>
            </a:extLst>
          </p:cNvPr>
          <p:cNvSpPr txBox="1"/>
          <p:nvPr/>
        </p:nvSpPr>
        <p:spPr>
          <a:xfrm>
            <a:off x="5776868" y="1690688"/>
            <a:ext cx="4914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Также можем добавить возможность прокручивать список с помощью слайдера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54F279AE-BF0D-4A2B-A382-52495A3C48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6868" y="3161507"/>
            <a:ext cx="5284832" cy="1269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3804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5F6CB8A8-7D30-410F-A459-C34EC8636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Очистка списка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1D507A85-5184-4E53-B587-CAAF908AA2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Создаем кнопку, задаем ей параметры и переходим в обработчик событий, где прописываем следующее: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D7C0E2B4-CF81-469E-8B55-66753F51BF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000" y="3005137"/>
            <a:ext cx="6827894" cy="1287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3821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C42732DE-1A69-405A-B1BA-5BA1C56FD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Копируем результаты из списка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06D4DC4A-A031-4860-947F-ADC8F63247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834014"/>
            <a:ext cx="10233800" cy="4351338"/>
          </a:xfrm>
        </p:spPr>
        <p:txBody>
          <a:bodyPr/>
          <a:lstStyle/>
          <a:p>
            <a:r>
              <a:rPr lang="ru-RU" dirty="0"/>
              <a:t>Создадим</a:t>
            </a:r>
            <a:r>
              <a:rPr lang="en-US" dirty="0"/>
              <a:t> </a:t>
            </a:r>
            <a:r>
              <a:rPr lang="ru-RU" dirty="0"/>
              <a:t>очередную кнопку с название </a:t>
            </a:r>
            <a:r>
              <a:rPr lang="en-US" dirty="0" err="1"/>
              <a:t>btnRandomCopy</a:t>
            </a:r>
            <a:r>
              <a:rPr lang="en-US" dirty="0"/>
              <a:t> </a:t>
            </a:r>
            <a:r>
              <a:rPr lang="ru-RU" dirty="0"/>
              <a:t>и в обработчике событий с помощью класса </a:t>
            </a:r>
            <a:r>
              <a:rPr lang="en-US" dirty="0"/>
              <a:t>Clipboard </a:t>
            </a:r>
            <a:r>
              <a:rPr lang="ru-RU" dirty="0"/>
              <a:t>выполним метод </a:t>
            </a:r>
            <a:r>
              <a:rPr lang="en-US" dirty="0" err="1"/>
              <a:t>SetText</a:t>
            </a:r>
            <a:r>
              <a:rPr lang="en-US" dirty="0"/>
              <a:t>(</a:t>
            </a:r>
            <a:r>
              <a:rPr lang="ru-RU" dirty="0"/>
              <a:t>переменная</a:t>
            </a:r>
            <a:r>
              <a:rPr lang="en-US" dirty="0"/>
              <a:t>.</a:t>
            </a:r>
            <a:r>
              <a:rPr lang="ru-RU" dirty="0"/>
              <a:t>свойство</a:t>
            </a:r>
            <a:r>
              <a:rPr lang="en-US" dirty="0"/>
              <a:t>)</a:t>
            </a:r>
            <a:r>
              <a:rPr lang="ru-RU" dirty="0"/>
              <a:t>.</a:t>
            </a:r>
          </a:p>
          <a:p>
            <a:endParaRPr lang="ru-RU" dirty="0"/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6B9DC0E9-B3FA-4547-9C30-4A5CD565DB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000" y="3328194"/>
            <a:ext cx="44577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6925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653C9D3B-6872-45B6-BFAF-197F66462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Создание случайных чисел без повторений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856F86D0-0D6D-4259-92C5-D9475CE2B5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обработчике событий кнопки генерации пропишем условие с методом </a:t>
            </a:r>
            <a:r>
              <a:rPr lang="en-US" dirty="0" err="1"/>
              <a:t>IndexOf</a:t>
            </a:r>
            <a:r>
              <a:rPr lang="ru-RU" dirty="0"/>
              <a:t>, который пытается найти строчку в тексте  и если она не найдена, то добавляет.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BB1972C4-0513-47E3-934D-3530B15B5F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000" y="4117975"/>
            <a:ext cx="7277100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4309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22FAC59A-FB00-4A96-B8DC-EFA6C6377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Добавление функции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FDD57174-7676-4445-AE06-175B35E951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817236"/>
            <a:ext cx="10233800" cy="4351338"/>
          </a:xfrm>
        </p:spPr>
        <p:txBody>
          <a:bodyPr/>
          <a:lstStyle/>
          <a:p>
            <a:r>
              <a:rPr lang="ru-RU" dirty="0"/>
              <a:t>Создадим возможность </a:t>
            </a:r>
            <a:r>
              <a:rPr lang="ru-RU" dirty="0" err="1"/>
              <a:t>вкл</a:t>
            </a:r>
            <a:r>
              <a:rPr lang="en-US" dirty="0"/>
              <a:t>/</a:t>
            </a:r>
            <a:r>
              <a:rPr lang="ru-RU" dirty="0" err="1"/>
              <a:t>выкл</a:t>
            </a:r>
            <a:r>
              <a:rPr lang="ru-RU" dirty="0"/>
              <a:t> предыдущей функции.</a:t>
            </a:r>
          </a:p>
          <a:p>
            <a:r>
              <a:rPr lang="ru-RU" dirty="0"/>
              <a:t>Для этого добавим элемент </a:t>
            </a:r>
            <a:r>
              <a:rPr lang="en-US" dirty="0" err="1"/>
              <a:t>CheckBox</a:t>
            </a:r>
            <a:r>
              <a:rPr lang="en-US" dirty="0"/>
              <a:t> </a:t>
            </a:r>
            <a:r>
              <a:rPr lang="ru-RU" dirty="0"/>
              <a:t>и в обработчике событий кнопки генерации пропишем еще одно условие: </a:t>
            </a:r>
            <a:r>
              <a:rPr lang="en-US" dirty="0"/>
              <a:t> 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268E42D1-C98B-48C6-9375-8F50C6F03B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000" y="3258344"/>
            <a:ext cx="9588077" cy="2189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0505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6FDDEA80-FBAA-43A5-BBA0-0923B8094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цикла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4BE13EC3-7FD9-453F-93B0-CC9347BA1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Вместо условия проверки создадим цикл </a:t>
            </a:r>
            <a:r>
              <a:rPr lang="en-US" dirty="0"/>
              <a:t>while</a:t>
            </a:r>
            <a:r>
              <a:rPr lang="ru-RU" dirty="0"/>
              <a:t> в котором число будет генерироваться до тех пор, пока они все не переберутся</a:t>
            </a:r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E5C54EC5-3AE3-4315-AB6E-D76E3DBA10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250" y="2997200"/>
            <a:ext cx="7658100" cy="349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889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11EFF511-B3CD-4436-9FB6-8E1BCAF5D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/>
              <a:t>Создание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ACE4EFB1-F8D2-4C4B-8C07-49332AB4FC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Выбираем приложение </a:t>
            </a:r>
            <a:r>
              <a:rPr lang="ru-RU" dirty="0" err="1"/>
              <a:t>Windows</a:t>
            </a:r>
            <a:r>
              <a:rPr lang="ru-RU" dirty="0"/>
              <a:t> </a:t>
            </a:r>
            <a:r>
              <a:rPr lang="ru-RU" dirty="0" err="1"/>
              <a:t>Forms</a:t>
            </a:r>
            <a:r>
              <a:rPr lang="ru-RU" dirty="0"/>
              <a:t>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FA2ABACD-EB1D-4570-A387-E73A31F069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9950" y="2400300"/>
            <a:ext cx="8092100" cy="4000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1562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442ED22-C354-4121-9373-9E41AD550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Избавляемся от проблем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430FD0B3-1A46-4160-BD3A-F473658447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Когда все числа уже будут записаны в </a:t>
            </a:r>
            <a:r>
              <a:rPr lang="en-US" dirty="0" err="1"/>
              <a:t>TextBox</a:t>
            </a:r>
            <a:r>
              <a:rPr lang="ru-RU" dirty="0"/>
              <a:t>, из-за цикла программа зависнет.</a:t>
            </a:r>
          </a:p>
          <a:p>
            <a:r>
              <a:rPr lang="ru-RU" dirty="0"/>
              <a:t>Для того чтобы этого избежать, добавим счетчик, который считает количество попыток сгенерировать новое число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7FA3B45D-C880-4F48-B4E8-00B1222A02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000" y="3689479"/>
            <a:ext cx="5382400" cy="2487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0285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DC11109C-480B-463C-91F9-0F967383A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65D13FF6-B6CD-45CD-B07B-FA23A17822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Теперь у нас есть параметр, который позволяет избежать повторений сгенерированных чисел в списке и который не позволит генерировать уже существующие в этом списке числа до тех пор, пока не переберет весь диапазон.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939D3131-03D8-4B71-AC2B-771D73DD17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212" y="3522027"/>
            <a:ext cx="4649788" cy="2789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9866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AAF66719-9E25-433C-8128-D02E6CBAF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Урок 6: Создание Блокнота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084C6B13-01B3-4082-8168-EBA608B0D2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825625"/>
            <a:ext cx="10233800" cy="4351338"/>
          </a:xfrm>
        </p:spPr>
        <p:txBody>
          <a:bodyPr/>
          <a:lstStyle/>
          <a:p>
            <a:r>
              <a:rPr lang="ru-RU" dirty="0"/>
              <a:t>Создадим 3 вкладку в </a:t>
            </a:r>
            <a:r>
              <a:rPr lang="en-US" dirty="0" err="1"/>
              <a:t>tabControl</a:t>
            </a:r>
            <a:r>
              <a:rPr lang="en-US" dirty="0"/>
              <a:t> </a:t>
            </a:r>
            <a:r>
              <a:rPr lang="ru-RU" dirty="0"/>
              <a:t>и переименуем свойство </a:t>
            </a:r>
            <a:r>
              <a:rPr lang="en-US" dirty="0"/>
              <a:t>text.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309E3AE9-9845-44CD-94DB-EE79D7977E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999" y="2591594"/>
            <a:ext cx="4573769" cy="2183606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A45F7652-0A0D-4C5E-B740-6EF7948077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5346" y="2568575"/>
            <a:ext cx="5476875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0403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C842A35B-4AC8-4218-87BA-B5BA65C8E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37B9BEA8-4653-4D6C-84F9-BD0862D111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Добавим</a:t>
            </a:r>
            <a:r>
              <a:rPr lang="en-US" dirty="0"/>
              <a:t>				</a:t>
            </a:r>
            <a:r>
              <a:rPr lang="ru-RU" dirty="0"/>
              <a:t>и растянем его на все окно.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Создадим подпункт «блокнот» 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E2342654-89D3-4F79-AFAE-4FC1D88698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1825625"/>
            <a:ext cx="2773947" cy="790575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xmlns="" id="{BAAB3C11-2FE8-44CC-8246-AA657E704D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1800" y="2986256"/>
            <a:ext cx="3772482" cy="83122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xmlns="" id="{FE30B9C7-4CAA-4975-8BCA-24230A83E2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6900" y="4489222"/>
            <a:ext cx="3569890" cy="1467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2724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40944445-93F9-4F0B-98BC-B1D19A9EE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Вставка времени и даты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0474D9A7-7E32-40CC-BB7A-48905305A0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обработчике событий прописываем структуру </a:t>
            </a:r>
            <a:r>
              <a:rPr lang="en-US" dirty="0" err="1"/>
              <a:t>DateTime</a:t>
            </a:r>
            <a:r>
              <a:rPr lang="en-US" dirty="0"/>
              <a:t>, </a:t>
            </a:r>
            <a:r>
              <a:rPr lang="ru-RU" dirty="0"/>
              <a:t>которая выведет текущую дату в кратком формате.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ru-RU" dirty="0"/>
              <a:t>Проверим: </a:t>
            </a:r>
            <a:r>
              <a:rPr lang="en-US" dirty="0"/>
              <a:t>				</a:t>
            </a:r>
            <a:r>
              <a:rPr lang="ru-RU" dirty="0"/>
              <a:t>*Также можем добавить </a:t>
            </a:r>
            <a:r>
              <a:rPr lang="en-US" dirty="0"/>
              <a:t>“\n”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213D7D69-2D4D-4D0F-A0DD-78CE526695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199" y="3049587"/>
            <a:ext cx="7522985" cy="1954213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xmlns="" id="{A794D497-3978-4F48-AC5D-34353C2B42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5337" y="4996605"/>
            <a:ext cx="2760663" cy="1343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2315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40944445-93F9-4F0B-98BC-B1D19A9EE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Вставка времени и даты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0474D9A7-7E32-40CC-BB7A-48905305A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825625"/>
            <a:ext cx="10233800" cy="4351338"/>
          </a:xfrm>
        </p:spPr>
        <p:txBody>
          <a:bodyPr/>
          <a:lstStyle/>
          <a:p>
            <a:r>
              <a:rPr lang="ru-RU" dirty="0"/>
              <a:t>По аналогии добавляем обработчик событий на вставку времени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E7B59ED8-94F1-461B-AA96-47755BEA29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000" y="2782094"/>
            <a:ext cx="6353974" cy="1497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385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2EB66AC4-9FDE-446D-B5D3-F41D2C2B7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Горячие клавиши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0E183389-EC58-44E7-8FC2-4E60EE4B1B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825625"/>
            <a:ext cx="10233800" cy="4667250"/>
          </a:xfrm>
        </p:spPr>
        <p:txBody>
          <a:bodyPr>
            <a:normAutofit/>
          </a:bodyPr>
          <a:lstStyle/>
          <a:p>
            <a:r>
              <a:rPr lang="ru-RU" dirty="0"/>
              <a:t>Для удобства в свойствах меню включим </a:t>
            </a:r>
            <a:r>
              <a:rPr lang="en-US" dirty="0" err="1"/>
              <a:t>ShortCutKeys</a:t>
            </a:r>
            <a:r>
              <a:rPr lang="ru-RU" dirty="0"/>
              <a:t> и добавим комбинацию на вставку времени и даты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ru-RU" dirty="0"/>
              <a:t>Теперь при нажатии сочетания клавиш</a:t>
            </a:r>
          </a:p>
          <a:p>
            <a:pPr marL="0" indent="0">
              <a:buNone/>
            </a:pPr>
            <a:r>
              <a:rPr lang="en-US" dirty="0" err="1"/>
              <a:t>Ctrl+Shift+D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Ctrl+Shift+T</a:t>
            </a:r>
            <a:r>
              <a:rPr lang="en-US" dirty="0"/>
              <a:t> </a:t>
            </a:r>
            <a:r>
              <a:rPr lang="ru-RU" dirty="0"/>
              <a:t> будут вставлять дата и время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B99F5FB7-1088-4D41-9176-C0DB85F87A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000" y="2797174"/>
            <a:ext cx="3284333" cy="201612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7C1D7E03-20E5-4899-AE8A-AA4373B06B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2187" y="2797174"/>
            <a:ext cx="3669180" cy="1687513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xmlns="" id="{5EDCEE90-6601-46FE-9FE2-1BB159BAA1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8477" y="4784723"/>
            <a:ext cx="3181350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8309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05D98CE0-CE13-4CDA-BC39-C0521AE6F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Сохранить</a:t>
            </a:r>
            <a:r>
              <a:rPr lang="en-US" dirty="0"/>
              <a:t>/</a:t>
            </a:r>
            <a:r>
              <a:rPr lang="ru-RU" dirty="0"/>
              <a:t>загрузить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50C3673B-2AAA-4CC6-B167-ADFA13E7EA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825625"/>
            <a:ext cx="10233800" cy="4351338"/>
          </a:xfrm>
        </p:spPr>
        <p:txBody>
          <a:bodyPr/>
          <a:lstStyle/>
          <a:p>
            <a:r>
              <a:rPr lang="ru-RU" dirty="0"/>
              <a:t>Для добавления разделителя пишем </a:t>
            </a:r>
            <a:r>
              <a:rPr lang="en-US" dirty="0"/>
              <a:t>“</a:t>
            </a:r>
            <a:r>
              <a:rPr lang="ru-RU" dirty="0"/>
              <a:t>–</a:t>
            </a:r>
            <a:r>
              <a:rPr lang="en-US" dirty="0"/>
              <a:t>”</a:t>
            </a:r>
            <a:r>
              <a:rPr lang="ru-RU" dirty="0"/>
              <a:t>:</a:t>
            </a:r>
            <a:endParaRPr lang="en-US" dirty="0"/>
          </a:p>
          <a:p>
            <a:endParaRPr lang="en-US" dirty="0"/>
          </a:p>
          <a:p>
            <a:r>
              <a:rPr lang="ru-RU" dirty="0"/>
              <a:t> Добавляем «сохранить» и «загрузить»</a:t>
            </a:r>
          </a:p>
          <a:p>
            <a:r>
              <a:rPr lang="ru-RU" dirty="0"/>
              <a:t>В обработчике событий</a:t>
            </a:r>
            <a:r>
              <a:rPr lang="en-US" dirty="0"/>
              <a:t>:</a:t>
            </a:r>
            <a:r>
              <a:rPr lang="ru-RU" dirty="0"/>
              <a:t>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3FF9A36D-0143-4855-B7F4-9DA215D8AC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2725" y="1927225"/>
            <a:ext cx="3162546" cy="893763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2C7918CD-70CA-4832-A2A6-B51F65AA17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4437" y="2955925"/>
            <a:ext cx="2693168" cy="1768475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xmlns="" id="{B750C4AD-196B-486F-A8F1-F629D4D14C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0000" y="4001294"/>
            <a:ext cx="4095750" cy="92392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xmlns="" id="{B1A57D9E-9A41-48EA-B91D-8319928C8D1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22400"/>
          <a:stretch/>
        </p:blipFill>
        <p:spPr>
          <a:xfrm>
            <a:off x="1120000" y="5016897"/>
            <a:ext cx="4095750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81531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4752D8D1-6B80-4841-B173-42965984A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Сохранить</a:t>
            </a:r>
            <a:r>
              <a:rPr lang="en-US" dirty="0"/>
              <a:t>/</a:t>
            </a:r>
            <a:r>
              <a:rPr lang="ru-RU" dirty="0"/>
              <a:t>загрузить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C62F909C-59AE-46A8-B430-83E0FC5E57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Файл сохранился в папке. Его можно и загрузить.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Добавим горячие клавиши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AC1F17BC-3FB0-4960-A119-8477B565D8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9850" y="2486025"/>
            <a:ext cx="3619500" cy="94297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97BAF9A6-CCB1-42E4-BA3F-8131DE4B78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3675" y="2486025"/>
            <a:ext cx="3143250" cy="1552575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xmlns="" id="{867D07F4-8420-41C7-8C73-36BBEB59C6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1025" y="4492624"/>
            <a:ext cx="4033308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20979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AD552C66-330F-48D5-A86C-97EADB8C9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Обработка исключений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CA4CAC37-3250-4ED4-9C95-16D3BA6D47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825625"/>
            <a:ext cx="10233800" cy="4351338"/>
          </a:xfrm>
        </p:spPr>
        <p:txBody>
          <a:bodyPr/>
          <a:lstStyle/>
          <a:p>
            <a:r>
              <a:rPr lang="ru-RU" dirty="0"/>
              <a:t>В блок </a:t>
            </a:r>
            <a:r>
              <a:rPr lang="en-US" dirty="0"/>
              <a:t>try </a:t>
            </a:r>
            <a:r>
              <a:rPr lang="ru-RU" dirty="0"/>
              <a:t>заключим наше действие, а в </a:t>
            </a:r>
            <a:r>
              <a:rPr lang="en-US" dirty="0"/>
              <a:t>catch </a:t>
            </a:r>
            <a:r>
              <a:rPr lang="ru-RU" dirty="0"/>
              <a:t>последствия ошибки.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Попробуем открыть несуществующий файл: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32303C0F-36B4-4C42-B306-BBD9D34DC6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7406" y="4738688"/>
            <a:ext cx="1771650" cy="1438275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xmlns="" id="{04D94C87-9DE3-449E-82B0-128C2A6951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000" y="2709861"/>
            <a:ext cx="7058025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130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24BB3B0B-6565-4F06-B571-E5C38C7B0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b="1" dirty="0"/>
              <a:t>Подготовка среды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ACD564F1-FA64-4A29-8A77-D5C505CD59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Настраиваем «Панель управления», Панель «Свойства» и «Обозреватель решений»</a:t>
            </a:r>
            <a:br>
              <a:rPr lang="ru-RU" b="1" dirty="0"/>
            </a:br>
            <a:r>
              <a:rPr lang="ru-RU" b="1" dirty="0"/>
              <a:t>Их наличие важно.</a:t>
            </a:r>
            <a:br>
              <a:rPr lang="ru-RU" b="1" dirty="0"/>
            </a:br>
            <a:endParaRPr lang="ru-RU" b="1" dirty="0"/>
          </a:p>
          <a:p>
            <a:r>
              <a:rPr lang="ru-RU" dirty="0"/>
              <a:t>Вид</a:t>
            </a:r>
            <a:r>
              <a:rPr lang="en-US" dirty="0"/>
              <a:t> &gt; </a:t>
            </a:r>
            <a:r>
              <a:rPr lang="ru-RU" dirty="0"/>
              <a:t>Панель элементов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951B0B33-9052-4EAA-91D7-534AA8DB0E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56"/>
          <a:stretch/>
        </p:blipFill>
        <p:spPr>
          <a:xfrm>
            <a:off x="1396999" y="4001294"/>
            <a:ext cx="8383633" cy="1383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77872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C2FD6EFA-9FEE-4F68-9E1A-C9F594751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метода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xmlns="" id="{0382FB8D-DDA5-40D1-B4CE-DFD820E5A9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6150" y="1690688"/>
            <a:ext cx="7153275" cy="31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1583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E7BFD24F-64A7-4CCF-B487-2095277D5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Автоматическая загрузка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3708D781-FBD5-4D79-A79E-63A3B8E898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Сделаем так, чтобы при запуске программы, у нас автоматически загружался готовый файл с текстом в наш блокнот. </a:t>
            </a:r>
          </a:p>
          <a:p>
            <a:r>
              <a:rPr lang="ru-RU" dirty="0"/>
              <a:t>Для этого с помощью нашего блокнота создадим файл и что-нибудь напишем.</a:t>
            </a:r>
            <a:endParaRPr lang="en-US" dirty="0"/>
          </a:p>
          <a:p>
            <a:r>
              <a:rPr lang="ru-RU" dirty="0"/>
              <a:t>В обработчике событий основной </a:t>
            </a:r>
          </a:p>
          <a:p>
            <a:pPr marL="0" indent="0">
              <a:buNone/>
            </a:pPr>
            <a:r>
              <a:rPr lang="ru-RU" dirty="0"/>
              <a:t>формы добавим событие </a:t>
            </a:r>
            <a:r>
              <a:rPr lang="en-US" dirty="0"/>
              <a:t>Load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056729FA-1E59-427E-9EA3-788BD33D1A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972" y="5081588"/>
            <a:ext cx="3057525" cy="109537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xmlns="" id="{54E97240-5858-4DBA-AD54-9A3A5BECA77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00"/>
          <a:stretch/>
        </p:blipFill>
        <p:spPr>
          <a:xfrm>
            <a:off x="7378700" y="3623643"/>
            <a:ext cx="3975100" cy="1825451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xmlns="" id="{2BC02788-2DDD-4139-9AFA-CBA6A227C1D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3583"/>
          <a:stretch/>
        </p:blipFill>
        <p:spPr>
          <a:xfrm>
            <a:off x="4293469" y="5449094"/>
            <a:ext cx="4143375" cy="727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66539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E0737042-1621-4FD9-83EB-6F70B498A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Урок 7: Генератор паролей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9BFFBC4A-FF05-4AC3-AFF0-6E8200263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Создадим в нашей коллекции еще одну вкладку  и переименуем свойство </a:t>
            </a:r>
            <a:r>
              <a:rPr lang="en-US" dirty="0"/>
              <a:t>text</a:t>
            </a:r>
            <a:r>
              <a:rPr lang="ru-RU" dirty="0"/>
              <a:t> в </a:t>
            </a:r>
            <a:r>
              <a:rPr lang="en-US" dirty="0"/>
              <a:t>“</a:t>
            </a:r>
            <a:r>
              <a:rPr lang="ru-RU" dirty="0"/>
              <a:t>Пароли</a:t>
            </a:r>
            <a:r>
              <a:rPr lang="en-US" dirty="0"/>
              <a:t>”.</a:t>
            </a:r>
            <a:endParaRPr lang="ru-RU" dirty="0"/>
          </a:p>
          <a:p>
            <a:r>
              <a:rPr lang="ru-RU" dirty="0"/>
              <a:t>Далее добавим 			для создания списка элементов.</a:t>
            </a:r>
          </a:p>
          <a:p>
            <a:endParaRPr lang="ru-RU" dirty="0"/>
          </a:p>
          <a:p>
            <a:r>
              <a:rPr lang="ru-RU" dirty="0"/>
              <a:t>В свойстве </a:t>
            </a:r>
            <a:r>
              <a:rPr lang="en-US" dirty="0"/>
              <a:t>Items </a:t>
            </a:r>
            <a:r>
              <a:rPr lang="ru-RU" dirty="0"/>
              <a:t>			напишем список элементов</a:t>
            </a:r>
            <a:endParaRPr lang="en-US" dirty="0"/>
          </a:p>
          <a:p>
            <a:endParaRPr lang="en-US" dirty="0"/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496C55FE-6392-4968-9B5B-CBA6124CDC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4354" y="2895600"/>
            <a:ext cx="1685925" cy="53340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B84C3EB4-599A-4956-A3FE-820E7E7C4B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7383" y="3563937"/>
            <a:ext cx="2484144" cy="685281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xmlns="" id="{C18CEF6B-63C0-4C71-A274-C2F8C1971F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8644" y="4249218"/>
            <a:ext cx="3403857" cy="2205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63440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FC79C4A-2368-419A-9263-DE657C9D6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Настройка и добавление кол-ва символов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22BBE293-759E-4529-AB8A-7F90FD80F7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Изменим свойство			для того, чтобы выбирать элементы в списке по одному нажатию, вместо двух.</a:t>
            </a:r>
          </a:p>
          <a:p>
            <a:r>
              <a:rPr lang="ru-RU" dirty="0"/>
              <a:t>Добавим элемент </a:t>
            </a:r>
            <a:r>
              <a:rPr lang="en-US" dirty="0"/>
              <a:t>		</a:t>
            </a:r>
            <a:r>
              <a:rPr lang="ru-RU" dirty="0"/>
              <a:t>для задания длины пароля, а также </a:t>
            </a:r>
            <a:r>
              <a:rPr lang="en-US" dirty="0"/>
              <a:t>button, label </a:t>
            </a:r>
            <a:r>
              <a:rPr lang="ru-RU" dirty="0"/>
              <a:t>и </a:t>
            </a:r>
            <a:r>
              <a:rPr lang="en-US" dirty="0"/>
              <a:t>textbox.</a:t>
            </a:r>
          </a:p>
          <a:p>
            <a:r>
              <a:rPr lang="ru-RU" dirty="0"/>
              <a:t>Зададим имена элементам.</a:t>
            </a:r>
            <a:endParaRPr lang="en-US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A8D31D1A-C2FF-4049-B2A4-5264B71D74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7711" y="1825625"/>
            <a:ext cx="2006979" cy="430067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xmlns="" id="{A406F4C0-6BB2-4A8F-9083-964341F6C48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9871" b="17266"/>
          <a:stretch/>
        </p:blipFill>
        <p:spPr>
          <a:xfrm>
            <a:off x="4318233" y="2749752"/>
            <a:ext cx="1294002" cy="337398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xmlns="" id="{B684F355-D958-4B9E-B5DF-75A78A9DC2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43150" y="3384958"/>
            <a:ext cx="2228850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85676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27DADE16-E137-420E-B9DA-DDCC1E699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Обработчик события кнопки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18D42388-62E5-4EB6-BA40-283FE300BD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начала создадим проверку условия: должен быть выбран хотя-бы один элемент списка с критериями.</a:t>
            </a:r>
            <a:endParaRPr lang="en-US" dirty="0"/>
          </a:p>
          <a:p>
            <a:r>
              <a:rPr lang="ru-RU" dirty="0"/>
              <a:t>Далее пропишем цикл, где количество выбранных элементов списка критериев запишется в массив</a:t>
            </a:r>
          </a:p>
          <a:p>
            <a:r>
              <a:rPr lang="ru-RU" dirty="0"/>
              <a:t> Конструкция </a:t>
            </a:r>
            <a:r>
              <a:rPr lang="en-US" dirty="0"/>
              <a:t>Switch </a:t>
            </a:r>
            <a:r>
              <a:rPr lang="ru-RU" dirty="0"/>
              <a:t>используется для сравнения</a:t>
            </a:r>
            <a:r>
              <a:rPr lang="en-US" dirty="0"/>
              <a:t> </a:t>
            </a:r>
            <a:r>
              <a:rPr lang="ru-RU" dirty="0"/>
              <a:t>переменной </a:t>
            </a:r>
            <a:r>
              <a:rPr lang="en-US" dirty="0"/>
              <a:t>s</a:t>
            </a:r>
            <a:r>
              <a:rPr lang="ru-RU" dirty="0"/>
              <a:t> сразу</a:t>
            </a:r>
            <a:r>
              <a:rPr lang="en-US" dirty="0"/>
              <a:t> </a:t>
            </a:r>
            <a:r>
              <a:rPr lang="ru-RU" dirty="0"/>
              <a:t>с несколькими вариантами, в зависимости от которых будет генерироваться пароль.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D3CB4433-3F3A-43ED-B0F2-AE162CC8D2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4657" y="4540250"/>
            <a:ext cx="4476750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52845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3972EF49-1FDB-45DD-A4FA-B49B08802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Проверка вариантов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4FA61AB9-084F-4B0C-89C2-441596BB7E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зависимости от выбранных в списке критериев, программа будет генерировать пароль. Для того чтобы правильно настроить выборку и сам генератор нам понадобится конструкция </a:t>
            </a:r>
            <a:r>
              <a:rPr lang="en-US" dirty="0"/>
              <a:t>Switch{Case}. </a:t>
            </a:r>
            <a:endParaRPr lang="ru-RU" dirty="0"/>
          </a:p>
          <a:p>
            <a:r>
              <a:rPr lang="ru-RU" dirty="0"/>
              <a:t>Цифры особых проблем не вызовут, но для прописных и строчных букв нам понадобится список символов </a:t>
            </a:r>
            <a:r>
              <a:rPr lang="en-US" dirty="0"/>
              <a:t>Alt-</a:t>
            </a:r>
            <a:r>
              <a:rPr lang="ru-RU" dirty="0"/>
              <a:t>код, с помощью которого мы выставим нужный нам диапазон.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9623DEFC-E487-4DB8-9811-5BA077989E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9546" y="4713609"/>
            <a:ext cx="4012908" cy="1463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84992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ADBD6868-C340-4BF5-AF4B-C7E322754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Массив специальны</a:t>
            </a:r>
            <a:r>
              <a:rPr lang="ru-RU" dirty="0"/>
              <a:t>х</a:t>
            </a:r>
            <a:r>
              <a:rPr lang="ru-RU"/>
              <a:t> </a:t>
            </a:r>
            <a:r>
              <a:rPr lang="ru-RU" dirty="0"/>
              <a:t>символов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F27EA00F-2E9A-41ED-A571-49A5BFAEA7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Для спец. символов, чтобы упростить нам задачу, мы создадим массив и воспользуемся </a:t>
            </a:r>
            <a:r>
              <a:rPr lang="en-US" dirty="0"/>
              <a:t>default.</a:t>
            </a:r>
          </a:p>
          <a:p>
            <a:r>
              <a:rPr lang="ru-RU" dirty="0"/>
              <a:t>Массив: </a:t>
            </a:r>
          </a:p>
          <a:p>
            <a:r>
              <a:rPr lang="ru-RU" dirty="0"/>
              <a:t>Вариант со специальными символами:</a:t>
            </a:r>
          </a:p>
          <a:p>
            <a:pPr marL="0" indent="0">
              <a:buNone/>
            </a:pPr>
            <a:r>
              <a:rPr lang="ru-RU" dirty="0"/>
              <a:t> </a:t>
            </a:r>
          </a:p>
          <a:p>
            <a:pPr marL="0" indent="0">
              <a:buNone/>
            </a:pPr>
            <a:r>
              <a:rPr lang="ru-RU" dirty="0"/>
              <a:t>					Код генератора паролей.</a:t>
            </a:r>
          </a:p>
          <a:p>
            <a:pPr marL="0" indent="0">
              <a:buNone/>
            </a:pPr>
            <a:r>
              <a:rPr lang="ru-RU" dirty="0"/>
              <a:t>					После проверки критериев, мы </a:t>
            </a:r>
            <a:r>
              <a:rPr lang="en-US" dirty="0"/>
              <a:t>					</a:t>
            </a:r>
            <a:r>
              <a:rPr lang="ru-RU" dirty="0"/>
              <a:t>присваиваем в свойство нашего 					</a:t>
            </a:r>
            <a:r>
              <a:rPr lang="en-US" dirty="0" err="1"/>
              <a:t>TextBox.Text</a:t>
            </a:r>
            <a:r>
              <a:rPr lang="ru-RU" dirty="0"/>
              <a:t> сгенерированный 					пароль.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FB529991-0CC9-4AD2-9C7F-7D7A8A9059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9745" y="2870302"/>
            <a:ext cx="7905750" cy="295275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xmlns="" id="{8D4C6BBF-CAE0-4843-AD72-4DE4FE35F90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564"/>
          <a:stretch/>
        </p:blipFill>
        <p:spPr>
          <a:xfrm>
            <a:off x="7405207" y="3370277"/>
            <a:ext cx="4057650" cy="572294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xmlns="" id="{4F36109E-7187-4A81-9D34-BDEF295647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4224" y="3545360"/>
            <a:ext cx="4438650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47268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841AA2CB-1788-4BFF-A605-CA98BB4D6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Проверка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E8DC6332-B8FC-4B4B-8137-E7CD96CF97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Запустим наш генератор, выберем все критерии и длину 				пароля 12 символов.</a:t>
            </a:r>
          </a:p>
          <a:p>
            <a:pPr marL="2743200" lvl="6" indent="0">
              <a:buNone/>
            </a:pPr>
            <a:r>
              <a:rPr lang="ru-RU" sz="2800" dirty="0"/>
              <a:t>Получаем наш пароль, который соответствуем всем требованиям.</a:t>
            </a:r>
          </a:p>
          <a:p>
            <a:pPr marL="2743200" lvl="6" indent="0">
              <a:buNone/>
            </a:pPr>
            <a:r>
              <a:rPr lang="ru-RU" sz="2800" dirty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25000"/>
                        <a:lumOff val="75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</a:rPr>
              <a:t>Также можем добавить функцию, которая будет сразу копировать созданный пароль:</a:t>
            </a:r>
            <a:endParaRPr lang="en-US" sz="2800" dirty="0">
              <a:gradFill>
                <a:gsLst>
                  <a:gs pos="34000">
                    <a:prstClr val="white">
                      <a:lumMod val="93000"/>
                    </a:prstClr>
                  </a:gs>
                  <a:gs pos="0">
                    <a:prstClr val="black">
                      <a:lumMod val="25000"/>
                      <a:lumOff val="75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4800000" scaled="0"/>
              </a:gradFill>
            </a:endParaRPr>
          </a:p>
          <a:p>
            <a:pPr marL="2743200" lvl="6" indent="0">
              <a:buNone/>
            </a:pP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9AA5E7D6-D2D6-4A49-8022-13F40AC751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462" y="2306841"/>
            <a:ext cx="2440368" cy="255038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6CC99952-5B5B-4C22-87C8-F2FA3311CE9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9511"/>
          <a:stretch/>
        </p:blipFill>
        <p:spPr>
          <a:xfrm>
            <a:off x="4313040" y="4337108"/>
            <a:ext cx="6302660" cy="696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53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7C31AAD8-DC2D-4917-ACB2-1DF693F1F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Урок </a:t>
            </a:r>
            <a:r>
              <a:rPr lang="en-US" dirty="0"/>
              <a:t>2</a:t>
            </a:r>
            <a:r>
              <a:rPr lang="ru-RU" dirty="0"/>
              <a:t>:</a:t>
            </a:r>
            <a:br>
              <a:rPr lang="ru-RU" dirty="0"/>
            </a:br>
            <a:r>
              <a:rPr lang="ru-RU" dirty="0"/>
              <a:t>«Подготовка</a:t>
            </a:r>
            <a:r>
              <a:rPr lang="en-US" dirty="0"/>
              <a:t> </a:t>
            </a:r>
            <a:r>
              <a:rPr lang="ru-RU" dirty="0"/>
              <a:t>формы»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D23D79F1-10B5-4CA6-9842-2A27E5D60F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Весь наш основной код будет находиться в Form1.cs. </a:t>
            </a:r>
          </a:p>
          <a:p>
            <a:r>
              <a:rPr lang="ru-RU" dirty="0"/>
              <a:t>Перейти к коду формы можно с помощью нажатия горячей клавиши F7 или нажав правой кнопкой мыши по форме и далее выбрать «Перейти к коду»</a:t>
            </a:r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4839D4F7-0FC4-41A3-9DF5-90F69DA935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987" y="3614737"/>
            <a:ext cx="7586276" cy="21717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640937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2260DCD2-0D38-4EAB-A9DA-ED65453FE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Свойства конструктора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3D038C50-BB30-4E48-9810-DCC0CCCE0B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825625"/>
            <a:ext cx="10233800" cy="1730375"/>
          </a:xfrm>
        </p:spPr>
        <p:txBody>
          <a:bodyPr/>
          <a:lstStyle/>
          <a:p>
            <a:r>
              <a:rPr lang="ru-RU" dirty="0"/>
              <a:t>Перейдём в панель «Свойства» и попробуем поменять некоторые параметры, например «</a:t>
            </a:r>
            <a:r>
              <a:rPr lang="ru-RU" dirty="0" err="1"/>
              <a:t>Name</a:t>
            </a:r>
            <a:r>
              <a:rPr lang="ru-RU" dirty="0"/>
              <a:t>»</a:t>
            </a:r>
            <a:br>
              <a:rPr lang="ru-RU" dirty="0"/>
            </a:br>
            <a:r>
              <a:rPr lang="ru-RU" dirty="0"/>
              <a:t>Таким образом изменяем параметр «</a:t>
            </a:r>
            <a:r>
              <a:rPr lang="ru-RU" dirty="0" err="1"/>
              <a:t>Name</a:t>
            </a:r>
            <a:r>
              <a:rPr lang="ru-RU" dirty="0"/>
              <a:t>»  на «</a:t>
            </a:r>
            <a:r>
              <a:rPr lang="ru-RU" dirty="0" err="1"/>
              <a:t>MainForm</a:t>
            </a:r>
            <a:r>
              <a:rPr lang="ru-RU" dirty="0"/>
              <a:t>» вы также  можете попробовать изменить и другие параметры.</a:t>
            </a:r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E1671ED9-485F-42DE-867B-D05BBD4DEC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3348"/>
          <a:stretch/>
        </p:blipFill>
        <p:spPr>
          <a:xfrm>
            <a:off x="1359693" y="3492500"/>
            <a:ext cx="6755607" cy="327209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338A07AB-07BF-4256-A4C0-1B522555B0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9825" y="3829050"/>
            <a:ext cx="5972175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958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63C47F9D-244B-4D02-9825-6B1AFB931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Конструктор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601433C5-C649-4817-8F5B-22044E050D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 помощью «Панели элементов» добавляем в нашу форму </a:t>
            </a:r>
            <a:r>
              <a:rPr lang="ru-RU" dirty="0" err="1"/>
              <a:t>MenuStrip</a:t>
            </a:r>
            <a:endParaRPr lang="en-US" dirty="0"/>
          </a:p>
          <a:p>
            <a:r>
              <a:rPr lang="ru-RU" dirty="0"/>
              <a:t>И получаем следующее:</a:t>
            </a:r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87FFC405-2E1D-46F7-A26C-DD346C2682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179"/>
          <a:stretch/>
        </p:blipFill>
        <p:spPr>
          <a:xfrm>
            <a:off x="5432424" y="2908300"/>
            <a:ext cx="3419475" cy="172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05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531F26DE-FA63-4A5C-AE5D-EEC7DA582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Конструктор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D2B63F8B-2B68-4B74-A0CB-8034BB214F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того, чтобы кнопка </a:t>
            </a:r>
            <a:r>
              <a:rPr lang="en-US" dirty="0"/>
              <a:t>Exit </a:t>
            </a:r>
            <a:r>
              <a:rPr lang="ru-RU" dirty="0"/>
              <a:t>работала нам нужно задать так называемое «событие». </a:t>
            </a:r>
          </a:p>
          <a:p>
            <a:r>
              <a:rPr lang="ru-RU" dirty="0"/>
              <a:t>Выбираем следующее и переходим в  </a:t>
            </a:r>
            <a:r>
              <a:rPr lang="ru-RU" b="1" dirty="0"/>
              <a:t>обработчик событий</a:t>
            </a:r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E6A76B0D-0C8D-41E2-A963-0AA6B88B92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9550" y="3224212"/>
            <a:ext cx="3619500" cy="94297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8D97C60D-5BEC-4AC3-BCE0-DD345880A8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266157"/>
            <a:ext cx="2990850" cy="17240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16C9427F-2E58-4D5D-9080-677FB7EFA621}"/>
              </a:ext>
            </a:extLst>
          </p:cNvPr>
          <p:cNvSpPr txBox="1"/>
          <p:nvPr/>
        </p:nvSpPr>
        <p:spPr>
          <a:xfrm>
            <a:off x="1333500" y="4775200"/>
            <a:ext cx="3619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err="1"/>
              <a:t>Дабл</a:t>
            </a:r>
            <a:r>
              <a:rPr lang="en-US" dirty="0"/>
              <a:t>-</a:t>
            </a:r>
            <a:r>
              <a:rPr lang="ru-RU" dirty="0"/>
              <a:t>кликом выбираем параметр </a:t>
            </a:r>
            <a:r>
              <a:rPr lang="en-US" dirty="0"/>
              <a:t>Click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668069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50834504-9D3D-40ED-B6C4-C68338060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Конструктор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AAF93476-F692-4E67-A3A1-9A13D6427C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825625"/>
            <a:ext cx="10233800" cy="625475"/>
          </a:xfrm>
        </p:spPr>
        <p:txBody>
          <a:bodyPr/>
          <a:lstStyle/>
          <a:p>
            <a:r>
              <a:rPr lang="ru-RU" dirty="0"/>
              <a:t>В итоге мы попадаем в файл с кодом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9C404EF-A81D-4394-9A4C-5BD68ECE884B}"/>
              </a:ext>
            </a:extLst>
          </p:cNvPr>
          <p:cNvSpPr txBox="1"/>
          <p:nvPr/>
        </p:nvSpPr>
        <p:spPr>
          <a:xfrm>
            <a:off x="6667500" y="2451100"/>
            <a:ext cx="5384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/>
              <a:t>Прописываем всего одну команду: </a:t>
            </a:r>
            <a:r>
              <a:rPr lang="ru-RU" sz="2400" dirty="0" err="1"/>
              <a:t>this.Close</a:t>
            </a:r>
            <a:r>
              <a:rPr lang="ru-RU" sz="2400" dirty="0"/>
              <a:t>();</a:t>
            </a:r>
            <a:br>
              <a:rPr lang="ru-RU" sz="2400" dirty="0"/>
            </a:br>
            <a:r>
              <a:rPr lang="ru-RU" sz="2400" dirty="0"/>
              <a:t>Теперь, после нажатия на вкладку </a:t>
            </a:r>
            <a:r>
              <a:rPr lang="ru-RU" sz="2400" dirty="0" err="1"/>
              <a:t>Exit</a:t>
            </a:r>
            <a:r>
              <a:rPr lang="ru-RU" sz="2400" dirty="0"/>
              <a:t> наша программа будет завершаться.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xmlns="" id="{C84D1607-2321-401F-8988-26CFB6529D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51395"/>
            <a:ext cx="5275263" cy="4111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028486"/>
      </p:ext>
    </p:extLst>
  </p:cSld>
  <p:clrMapOvr>
    <a:masterClrMapping/>
  </p:clrMapOvr>
</p:sld>
</file>

<file path=ppt/theme/theme1.xml><?xml version="1.0" encoding="utf-8"?>
<a:theme xmlns:a="http://schemas.openxmlformats.org/drawingml/2006/main" name="Глубина">
  <a:themeElements>
    <a:clrScheme name="Глубина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Глубина">
      <a:majorFont>
        <a:latin typeface="Corbel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лубина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TM04033923[[fn=Глубина]]</Template>
  <TotalTime>614</TotalTime>
  <Words>1080</Words>
  <Application>Microsoft Office PowerPoint</Application>
  <PresentationFormat>Произвольный</PresentationFormat>
  <Paragraphs>167</Paragraphs>
  <Slides>47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47</vt:i4>
      </vt:variant>
    </vt:vector>
  </HeadingPairs>
  <TitlesOfParts>
    <vt:vector size="48" baseType="lpstr">
      <vt:lpstr>Глубина</vt:lpstr>
      <vt:lpstr>Мини-приложения C#</vt:lpstr>
      <vt:lpstr>Урок 1: «Подготовка рабочей среды»</vt:lpstr>
      <vt:lpstr>Создание проекта</vt:lpstr>
      <vt:lpstr>Подготовка среды</vt:lpstr>
      <vt:lpstr>Урок 2: «Подготовка формы»</vt:lpstr>
      <vt:lpstr>Свойства конструктора</vt:lpstr>
      <vt:lpstr>Конструктор</vt:lpstr>
      <vt:lpstr>Конструктор</vt:lpstr>
      <vt:lpstr>Конструктор</vt:lpstr>
      <vt:lpstr>Конструктор</vt:lpstr>
      <vt:lpstr>Урок 3: Счетчик</vt:lpstr>
      <vt:lpstr>Добавление и настройка формы</vt:lpstr>
      <vt:lpstr>Добавление кнопки и текста</vt:lpstr>
      <vt:lpstr>Добавление переменной</vt:lpstr>
      <vt:lpstr>Проверка</vt:lpstr>
      <vt:lpstr>Настройка кнопок</vt:lpstr>
      <vt:lpstr>Урок 4: Генератор случайных чисел</vt:lpstr>
      <vt:lpstr>Создание событий</vt:lpstr>
      <vt:lpstr>Создание событий</vt:lpstr>
      <vt:lpstr>Создание событий</vt:lpstr>
      <vt:lpstr>Проверка</vt:lpstr>
      <vt:lpstr>Урок 5: Генератор случайных чисел</vt:lpstr>
      <vt:lpstr>Обработчик событий</vt:lpstr>
      <vt:lpstr>Проверка</vt:lpstr>
      <vt:lpstr>Очистка списка</vt:lpstr>
      <vt:lpstr>Копируем результаты из списка</vt:lpstr>
      <vt:lpstr>Создание случайных чисел без повторений</vt:lpstr>
      <vt:lpstr>Добавление функции</vt:lpstr>
      <vt:lpstr>Создание цикла</vt:lpstr>
      <vt:lpstr>Избавляемся от проблем</vt:lpstr>
      <vt:lpstr>Результат</vt:lpstr>
      <vt:lpstr>Урок 6: Создание Блокнота</vt:lpstr>
      <vt:lpstr>Поле</vt:lpstr>
      <vt:lpstr>Вставка времени и даты</vt:lpstr>
      <vt:lpstr>Вставка времени и даты</vt:lpstr>
      <vt:lpstr>Горячие клавиши</vt:lpstr>
      <vt:lpstr>Сохранить/загрузить</vt:lpstr>
      <vt:lpstr>Сохранить/загрузить</vt:lpstr>
      <vt:lpstr>Обработка исключений</vt:lpstr>
      <vt:lpstr>Создание метода</vt:lpstr>
      <vt:lpstr>Автоматическая загрузка</vt:lpstr>
      <vt:lpstr>Урок 7: Генератор паролей</vt:lpstr>
      <vt:lpstr>Настройка и добавление кол-ва символов</vt:lpstr>
      <vt:lpstr>Обработчик события кнопки</vt:lpstr>
      <vt:lpstr>Проверка вариантов</vt:lpstr>
      <vt:lpstr>Массив специальных символов</vt:lpstr>
      <vt:lpstr>Проверка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Мини-приложения C#</dc:title>
  <dc:creator>Администратор</dc:creator>
  <cp:lastModifiedBy>Пользователь Windows</cp:lastModifiedBy>
  <cp:revision>67</cp:revision>
  <dcterms:created xsi:type="dcterms:W3CDTF">2021-10-14T07:13:18Z</dcterms:created>
  <dcterms:modified xsi:type="dcterms:W3CDTF">2021-12-27T08:41:26Z</dcterms:modified>
</cp:coreProperties>
</file>