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24"/>
  </p:notesMasterIdLst>
  <p:handoutMasterIdLst>
    <p:handoutMasterId r:id="rId25"/>
  </p:handoutMasterIdLst>
  <p:sldIdLst>
    <p:sldId id="430" r:id="rId2"/>
    <p:sldId id="447" r:id="rId3"/>
    <p:sldId id="472" r:id="rId4"/>
    <p:sldId id="473" r:id="rId5"/>
    <p:sldId id="453" r:id="rId6"/>
    <p:sldId id="458" r:id="rId7"/>
    <p:sldId id="459" r:id="rId8"/>
    <p:sldId id="460" r:id="rId9"/>
    <p:sldId id="457" r:id="rId10"/>
    <p:sldId id="461" r:id="rId11"/>
    <p:sldId id="462" r:id="rId12"/>
    <p:sldId id="394" r:id="rId13"/>
    <p:sldId id="463" r:id="rId14"/>
    <p:sldId id="441" r:id="rId15"/>
    <p:sldId id="464" r:id="rId16"/>
    <p:sldId id="465" r:id="rId17"/>
    <p:sldId id="467" r:id="rId18"/>
    <p:sldId id="468" r:id="rId19"/>
    <p:sldId id="469" r:id="rId20"/>
    <p:sldId id="471" r:id="rId21"/>
    <p:sldId id="466" r:id="rId22"/>
    <p:sldId id="432" r:id="rId23"/>
  </p:sldIdLst>
  <p:sldSz cx="9144000" cy="6858000" type="screen4x3"/>
  <p:notesSz cx="6797675" cy="99282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 Options" id="{7B6B4EC7-FC6D-4749-B97F-A2DEF9F32144}">
          <p14:sldIdLst/>
        </p14:section>
        <p14:section name="Content Pages" id="{3C68DE92-C1C6-714A-8AF4-15E21920A072}">
          <p14:sldIdLst>
            <p14:sldId id="430"/>
            <p14:sldId id="447"/>
            <p14:sldId id="472"/>
            <p14:sldId id="473"/>
            <p14:sldId id="453"/>
            <p14:sldId id="458"/>
            <p14:sldId id="459"/>
            <p14:sldId id="460"/>
            <p14:sldId id="457"/>
            <p14:sldId id="461"/>
            <p14:sldId id="462"/>
            <p14:sldId id="394"/>
            <p14:sldId id="463"/>
            <p14:sldId id="441"/>
            <p14:sldId id="464"/>
            <p14:sldId id="465"/>
            <p14:sldId id="467"/>
            <p14:sldId id="468"/>
            <p14:sldId id="469"/>
            <p14:sldId id="471"/>
            <p14:sldId id="466"/>
            <p14:sldId id="432"/>
          </p14:sldIdLst>
        </p14:section>
        <p14:section name="End Page" id="{2F30834D-CDFD-E940-8841-26779747EF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77" userDrawn="1">
          <p15:clr>
            <a:srgbClr val="A4A3A4"/>
          </p15:clr>
        </p15:guide>
        <p15:guide id="2" pos="5469" userDrawn="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pos="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33CCCC"/>
    <a:srgbClr val="123451"/>
    <a:srgbClr val="FF8000"/>
    <a:srgbClr val="BCBDBF"/>
    <a:srgbClr val="091925"/>
    <a:srgbClr val="07131C"/>
    <a:srgbClr val="0D263A"/>
    <a:srgbClr val="336699"/>
    <a:srgbClr val="0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244" autoAdjust="0"/>
  </p:normalViewPr>
  <p:slideViewPr>
    <p:cSldViewPr>
      <p:cViewPr varScale="1">
        <p:scale>
          <a:sx n="103" d="100"/>
          <a:sy n="103" d="100"/>
        </p:scale>
        <p:origin x="1890" y="96"/>
      </p:cViewPr>
      <p:guideLst>
        <p:guide orient="horz" pos="677"/>
        <p:guide pos="5469"/>
        <p:guide orient="horz" pos="903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F7FF7-50CD-D74F-8521-E72DB68B670C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F62F-B370-7346-B33C-1C487BFE61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808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DD9B-E140-4D76-B427-DF4838D859EA}" type="datetimeFigureOut">
              <a:rPr lang="en-US" smtClean="0"/>
              <a:pPr/>
              <a:t>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67C37-924A-4F8E-82E0-C3470BACC8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8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Antoniuk and Savastiuk – to</a:t>
            </a:r>
            <a:r>
              <a:rPr lang="en-US" baseline="0" dirty="0" smtClean="0"/>
              <a:t> add description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13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3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673102"/>
            <a:ext cx="1243502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4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223705"/>
            <a:ext cx="833750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332740" cy="4222751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4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 marL="557213" indent="-214313">
              <a:lnSpc>
                <a:spcPct val="120000"/>
              </a:lnSpc>
              <a:buSzPct val="100000"/>
              <a:buFont typeface="Arial"/>
              <a:buChar char="•"/>
              <a:defRPr sz="1200" baseline="0"/>
            </a:lvl2pPr>
            <a:lvl3pPr>
              <a:lnSpc>
                <a:spcPct val="120000"/>
              </a:lnSpc>
              <a:defRPr sz="1100" baseline="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6" y="939030"/>
            <a:ext cx="4575735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439864"/>
            <a:ext cx="3810584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7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ts val="165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add bulleted list</a:t>
            </a:r>
          </a:p>
          <a:p>
            <a:pPr lvl="0"/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130302" marR="0" lvl="0" indent="-130302" algn="l" defTabSz="3429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9144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72405" y="5263636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72405" y="452582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2405" y="3826604"/>
            <a:ext cx="5285757" cy="64710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3800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Type line 1 here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781355" y="3328611"/>
            <a:ext cx="6488113" cy="923331"/>
          </a:xfrm>
          <a:prstGeom prst="rect">
            <a:avLst/>
          </a:prstGeom>
        </p:spPr>
        <p:txBody>
          <a:bodyPr lIns="68580" tIns="34290" rIns="68580" bIns="3429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9C2D7"/>
              </a:buClr>
              <a:buFont typeface="Arial"/>
              <a:buNone/>
            </a:pPr>
            <a:endParaRPr lang="en-US" sz="1500" dirty="0">
              <a:solidFill>
                <a:srgbClr val="464547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8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logo_footer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6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6" r:id="rId7"/>
    <p:sldLayoutId id="2147483777" r:id="rId8"/>
    <p:sldLayoutId id="2147483778" r:id="rId9"/>
    <p:sldLayoutId id="2147483781" r:id="rId10"/>
    <p:sldLayoutId id="21474837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0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953000" y="1414257"/>
            <a:ext cx="3962400" cy="2100575"/>
          </a:xfrm>
        </p:spPr>
        <p:txBody>
          <a:bodyPr/>
          <a:lstStyle/>
          <a:p>
            <a:pPr algn="r"/>
            <a:r>
              <a:rPr lang="ru-RU" dirty="0"/>
              <a:t>Составление </a:t>
            </a:r>
            <a:r>
              <a:rPr lang="en-US" dirty="0"/>
              <a:t>PDP </a:t>
            </a:r>
            <a:r>
              <a:rPr lang="ru-RU" dirty="0"/>
              <a:t>сотрудника в </a:t>
            </a:r>
            <a:r>
              <a:rPr lang="en-US" dirty="0"/>
              <a:t>Grow</a:t>
            </a:r>
          </a:p>
        </p:txBody>
      </p:sp>
      <p:pic>
        <p:nvPicPr>
          <p:cNvPr id="26" name="Picture Placeholder 25" descr="EPAM_LOGO_white_blue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38" b="-21038"/>
          <a:stretch>
            <a:fillRect/>
          </a:stretch>
        </p:blipFill>
        <p:spPr>
          <a:xfrm>
            <a:off x="7542484" y="685800"/>
            <a:ext cx="1243502" cy="610983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7182596" y="3632306"/>
            <a:ext cx="1566068" cy="373063"/>
          </a:xfrm>
        </p:spPr>
        <p:txBody>
          <a:bodyPr>
            <a:normAutofit/>
          </a:bodyPr>
          <a:lstStyle/>
          <a:p>
            <a:r>
              <a:rPr lang="en-US" dirty="0" smtClean="0"/>
              <a:t>February </a:t>
            </a:r>
            <a:r>
              <a:rPr lang="en-US" dirty="0"/>
              <a:t>2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0362" y="1439864"/>
            <a:ext cx="8631237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Key/Lead </a:t>
            </a:r>
            <a:r>
              <a:rPr lang="ru-RU" sz="2000" dirty="0" smtClean="0"/>
              <a:t>люди, способные брать проекты</a:t>
            </a:r>
          </a:p>
          <a:p>
            <a:r>
              <a:rPr lang="ru-RU" sz="2000" dirty="0" smtClean="0"/>
              <a:t>Качественный </a:t>
            </a:r>
            <a:r>
              <a:rPr lang="en-US" sz="2000" dirty="0" smtClean="0"/>
              <a:t>Resources Management</a:t>
            </a:r>
          </a:p>
          <a:p>
            <a:r>
              <a:rPr lang="ru-RU" sz="2000" dirty="0" smtClean="0"/>
              <a:t>Мощный </a:t>
            </a:r>
            <a:r>
              <a:rPr lang="ru-RU" sz="2000" dirty="0" err="1" smtClean="0"/>
              <a:t>Культуро</a:t>
            </a:r>
            <a:r>
              <a:rPr lang="ru-RU" sz="2000" dirty="0" smtClean="0"/>
              <a:t>-образующий процесс Обучения и </a:t>
            </a:r>
            <a:r>
              <a:rPr lang="ru-RU" sz="2000" dirty="0" err="1" smtClean="0"/>
              <a:t>Шаринга</a:t>
            </a:r>
            <a:r>
              <a:rPr lang="ru-RU" sz="2000" dirty="0" smtClean="0"/>
              <a:t> знаний</a:t>
            </a:r>
          </a:p>
          <a:p>
            <a:r>
              <a:rPr lang="ru-RU" sz="2000" dirty="0" smtClean="0"/>
              <a:t>Сильная техника (с которой интересно работать)</a:t>
            </a:r>
          </a:p>
          <a:p>
            <a:r>
              <a:rPr lang="ru-RU" sz="2000" dirty="0" smtClean="0"/>
              <a:t>Рост </a:t>
            </a:r>
          </a:p>
          <a:p>
            <a:r>
              <a:rPr lang="ru-RU" sz="2000" dirty="0" smtClean="0"/>
              <a:t>Активность и позитив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ЧТО НУЖНО ВАШЕМУ НАПРАВЛЕНИЮ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89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Чьи интересы воплощает </a:t>
            </a:r>
            <a:r>
              <a:rPr lang="en-US" dirty="0" smtClean="0"/>
              <a:t>PDP</a:t>
            </a:r>
            <a:r>
              <a:rPr lang="ru-RU" dirty="0" smtClean="0"/>
              <a:t>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452562"/>
            <a:ext cx="5391150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1514475"/>
            <a:ext cx="5438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PDP </a:t>
            </a:r>
            <a:r>
              <a:rPr lang="ru-RU" sz="1800" b="1" dirty="0" smtClean="0"/>
              <a:t>–</a:t>
            </a:r>
            <a:r>
              <a:rPr lang="ru-RU" sz="1800" dirty="0"/>
              <a:t> это инструмент, помогающий </a:t>
            </a:r>
            <a:r>
              <a:rPr lang="ru-RU" sz="1800" dirty="0" smtClean="0"/>
              <a:t>Сотруднику </a:t>
            </a:r>
            <a:r>
              <a:rPr lang="ru-RU" sz="1800" b="1" u="sng" dirty="0"/>
              <a:t>планомерно</a:t>
            </a:r>
            <a:r>
              <a:rPr lang="ru-RU" sz="1800" dirty="0"/>
              <a:t> и </a:t>
            </a:r>
            <a:r>
              <a:rPr lang="ru-RU" sz="1800" b="1" u="sng" dirty="0"/>
              <a:t>целенаправленно развивать</a:t>
            </a:r>
            <a:r>
              <a:rPr lang="ru-RU" sz="1800" dirty="0"/>
              <a:t> у себя необходимые навыки и качества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r>
              <a:rPr lang="ru-RU" sz="1800" b="1" u="sng" dirty="0" smtClean="0"/>
              <a:t>Задокументированный</a:t>
            </a:r>
          </a:p>
          <a:p>
            <a:r>
              <a:rPr lang="ru-RU" sz="1800" dirty="0" smtClean="0"/>
              <a:t>Способ нематериальной </a:t>
            </a:r>
            <a:r>
              <a:rPr lang="ru-RU" sz="1800" b="1" u="sng" dirty="0" smtClean="0"/>
              <a:t>мотивации</a:t>
            </a:r>
            <a:r>
              <a:rPr lang="ru-RU" sz="1800" dirty="0" smtClean="0"/>
              <a:t> и </a:t>
            </a:r>
            <a:r>
              <a:rPr lang="ru-RU" sz="1800" b="1" u="sng" dirty="0" smtClean="0"/>
              <a:t>создания смысла</a:t>
            </a:r>
          </a:p>
          <a:p>
            <a:endParaRPr lang="ru-RU" sz="1800" b="1" u="sng" dirty="0" smtClean="0"/>
          </a:p>
          <a:p>
            <a:endParaRPr lang="ru-RU" sz="1800" b="1" u="sng" dirty="0"/>
          </a:p>
          <a:p>
            <a:r>
              <a:rPr lang="ru-RU" sz="1800" b="1" u="sng" dirty="0" smtClean="0"/>
              <a:t>Общая совокупность планов сотрудников</a:t>
            </a:r>
            <a:r>
              <a:rPr lang="ru-RU" sz="1800" dirty="0" smtClean="0"/>
              <a:t>, задает </a:t>
            </a:r>
            <a:r>
              <a:rPr lang="ru-RU" sz="1800" b="1" u="sng" dirty="0" smtClean="0"/>
              <a:t>фактическое направление развития</a:t>
            </a:r>
            <a:r>
              <a:rPr lang="ru-RU" sz="1800" dirty="0" smtClean="0"/>
              <a:t> всего </a:t>
            </a:r>
            <a:r>
              <a:rPr lang="ru-RU" sz="1800" b="1" u="sng" dirty="0" smtClean="0"/>
              <a:t>Подразделения</a:t>
            </a:r>
            <a:r>
              <a:rPr lang="ru-RU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2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Как сделать Сотрудникам 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PDP </a:t>
            </a: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и не «Порваться»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?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EPAM ASMT &amp; GROW </a:t>
            </a:r>
            <a:r>
              <a:rPr lang="ru-RU" dirty="0" smtClean="0"/>
              <a:t>приходят на помощь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919129"/>
            <a:ext cx="10991631" cy="4361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03778" y="1144613"/>
            <a:ext cx="4014240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>
                <a:solidFill>
                  <a:srgbClr val="444444"/>
                </a:solidFill>
                <a:latin typeface="Trebuchet MS"/>
                <a:cs typeface="Trebuchet MS"/>
              </a:rPr>
              <a:t>PRF </a:t>
            </a:r>
            <a:r>
              <a:rPr lang="ru-RU" sz="2800" dirty="0" smtClean="0">
                <a:solidFill>
                  <a:srgbClr val="444444"/>
                </a:solidFill>
                <a:latin typeface="Trebuchet MS"/>
                <a:cs typeface="Trebuchet MS"/>
              </a:rPr>
              <a:t>Форма Сотрудника</a:t>
            </a:r>
            <a:endParaRPr lang="en-US" sz="28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972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764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</a:rPr>
              <a:t>И каждому такое каждый раз сидеть, изобретать, разжевывать причесывать 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4736671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>
                <a:solidFill>
                  <a:srgbClr val="444444"/>
                </a:solidFill>
                <a:cs typeface="Trebuchet MS"/>
              </a:rPr>
              <a:t>Видение </a:t>
            </a:r>
            <a:r>
              <a:rPr lang="ru-RU" sz="2000" b="1" dirty="0" smtClean="0">
                <a:solidFill>
                  <a:srgbClr val="444444"/>
                </a:solidFill>
                <a:cs typeface="Trebuchet MS"/>
              </a:rPr>
              <a:t>Общей Картины Требований </a:t>
            </a:r>
          </a:p>
          <a:p>
            <a:pPr>
              <a:lnSpc>
                <a:spcPct val="120000"/>
              </a:lnSpc>
            </a:pPr>
            <a:r>
              <a:rPr lang="ru-RU" sz="2000" b="1" dirty="0" smtClean="0">
                <a:solidFill>
                  <a:srgbClr val="444444"/>
                </a:solidFill>
                <a:cs typeface="Trebuchet MS"/>
              </a:rPr>
              <a:t>Понимание Стратегии Направления </a:t>
            </a:r>
          </a:p>
          <a:p>
            <a:pPr>
              <a:lnSpc>
                <a:spcPct val="120000"/>
              </a:lnSpc>
            </a:pPr>
            <a:r>
              <a:rPr lang="ru-RU" sz="2000" b="1" dirty="0" smtClean="0">
                <a:solidFill>
                  <a:srgbClr val="444444"/>
                </a:solidFill>
                <a:cs typeface="Trebuchet MS"/>
              </a:rPr>
              <a:t>Ответственность</a:t>
            </a:r>
          </a:p>
          <a:p>
            <a:pPr>
              <a:lnSpc>
                <a:spcPct val="120000"/>
              </a:lnSpc>
            </a:pPr>
            <a:r>
              <a:rPr lang="ru-RU" sz="2000" dirty="0" smtClean="0">
                <a:solidFill>
                  <a:srgbClr val="444444"/>
                </a:solidFill>
                <a:cs typeface="Trebuchet MS"/>
              </a:rPr>
              <a:t>Процессы и Инициативы «на помощь»</a:t>
            </a:r>
            <a:endParaRPr lang="en-US" sz="2000" dirty="0">
              <a:solidFill>
                <a:srgbClr val="444444"/>
              </a:solidFill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875" y="5307371"/>
            <a:ext cx="3724096" cy="428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 smtClean="0">
                <a:solidFill>
                  <a:srgbClr val="444444"/>
                </a:solidFill>
                <a:latin typeface="Trebuchet MS"/>
                <a:cs typeface="Trebuchet MS"/>
              </a:rPr>
              <a:t>Поможем Себе и Сотруднику:</a:t>
            </a:r>
            <a:endParaRPr lang="en-US" sz="2000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421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План: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144000" cy="5105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Список Целей (Большой Шаблон)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 smtClean="0">
                <a:solidFill>
                  <a:schemeClr val="bg1"/>
                </a:solidFill>
              </a:rPr>
              <a:t>Success </a:t>
            </a:r>
            <a:r>
              <a:rPr lang="en-US" sz="4000" dirty="0" err="1" smtClean="0">
                <a:solidFill>
                  <a:schemeClr val="bg1"/>
                </a:solidFill>
              </a:rPr>
              <a:t>Criterias</a:t>
            </a:r>
            <a:r>
              <a:rPr lang="ru-RU" sz="4000" dirty="0" smtClean="0">
                <a:solidFill>
                  <a:schemeClr val="bg1"/>
                </a:solidFill>
              </a:rPr>
              <a:t> к Целям</a:t>
            </a:r>
            <a:endParaRPr lang="en-US" sz="4000" dirty="0" smtClean="0">
              <a:solidFill>
                <a:schemeClr val="bg1"/>
              </a:solidFill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Выдаем подумать и выбрать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Решаем, что не нужно и удаляем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ru-RU" sz="4000" dirty="0" smtClean="0">
                <a:solidFill>
                  <a:schemeClr val="bg1"/>
                </a:solidFill>
              </a:rPr>
              <a:t>Смотрим результаты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7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1 Список целей (Большой Шаблон)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410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2. Success </a:t>
            </a:r>
            <a:r>
              <a:rPr lang="en-US" dirty="0" err="1" smtClean="0"/>
              <a:t>Criterias</a:t>
            </a:r>
            <a:r>
              <a:rPr lang="en-US" dirty="0" smtClean="0"/>
              <a:t> </a:t>
            </a:r>
            <a:r>
              <a:rPr lang="ru-RU" dirty="0" smtClean="0"/>
              <a:t>к Целям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1026958"/>
            <a:ext cx="7210425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4084483"/>
            <a:ext cx="75152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3. Выдаем Сотруднику подумать и выбрать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2" y="1219200"/>
            <a:ext cx="8847756" cy="3536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5020677"/>
            <a:ext cx="1285875" cy="135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Что такое </a:t>
            </a:r>
            <a:r>
              <a:rPr lang="en-US" sz="1800" dirty="0" smtClean="0"/>
              <a:t>PDP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Что нужно Сотруднику, а что Направлению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u="sng" dirty="0" smtClean="0"/>
              <a:t>Как помочь людям составить </a:t>
            </a:r>
            <a:r>
              <a:rPr lang="en-US" sz="1800" u="sng" dirty="0" smtClean="0"/>
              <a:t>PDP</a:t>
            </a:r>
            <a:r>
              <a:rPr lang="ru-RU" sz="1800" u="sng" dirty="0" smtClean="0"/>
              <a:t> и не порваться</a:t>
            </a:r>
            <a:r>
              <a:rPr lang="en-US" sz="1800" u="sng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Собираем Цели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Ставим </a:t>
            </a:r>
            <a:r>
              <a:rPr lang="en-US" sz="1800" dirty="0" smtClean="0"/>
              <a:t>Success Criteria's</a:t>
            </a:r>
            <a:endParaRPr lang="ru-RU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Заносим в </a:t>
            </a:r>
            <a:r>
              <a:rPr lang="en-US" sz="1800" dirty="0" smtClean="0"/>
              <a:t>Grow </a:t>
            </a:r>
            <a:r>
              <a:rPr lang="ru-RU" sz="1800" dirty="0" smtClean="0"/>
              <a:t>и отсекаем лишнее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 smtClean="0"/>
              <a:t>Экономим время на </a:t>
            </a:r>
            <a:r>
              <a:rPr lang="en-US" sz="1800" dirty="0" smtClean="0"/>
              <a:t>ASMT </a:t>
            </a:r>
            <a:r>
              <a:rPr lang="ru-RU" sz="1800" dirty="0" smtClean="0"/>
              <a:t>подготовке</a:t>
            </a:r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4. Удаляем ненужное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1219200"/>
            <a:ext cx="7221682" cy="48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Выдали 1 идущему на </a:t>
            </a:r>
            <a:r>
              <a:rPr lang="en-US" sz="1800" dirty="0" smtClean="0"/>
              <a:t>ASMT</a:t>
            </a:r>
            <a:r>
              <a:rPr lang="ru-RU" sz="1800" dirty="0" smtClean="0"/>
              <a:t> сотруднику</a:t>
            </a:r>
            <a:r>
              <a:rPr lang="en-US" sz="1800" dirty="0" smtClean="0"/>
              <a:t> </a:t>
            </a:r>
            <a:r>
              <a:rPr lang="ru-RU" sz="1800" dirty="0" smtClean="0"/>
              <a:t>такое </a:t>
            </a:r>
            <a:r>
              <a:rPr lang="en-US" sz="1800" dirty="0" smtClean="0"/>
              <a:t>PDP</a:t>
            </a:r>
          </a:p>
          <a:p>
            <a:r>
              <a:rPr lang="ru-RU" sz="1800" dirty="0" smtClean="0"/>
              <a:t>На очередном 1</a:t>
            </a:r>
            <a:r>
              <a:rPr lang="en-US" sz="1800" dirty="0" smtClean="0"/>
              <a:t> to 1 – Check</a:t>
            </a:r>
          </a:p>
          <a:p>
            <a:pPr lvl="1"/>
            <a:r>
              <a:rPr lang="ru-RU" sz="1800" dirty="0" smtClean="0"/>
              <a:t>Работа завершена/ведется – увидели нотификацию в почте - похвалить</a:t>
            </a:r>
          </a:p>
          <a:p>
            <a:pPr lvl="1"/>
            <a:r>
              <a:rPr lang="ru-RU" sz="1800" dirty="0" smtClean="0"/>
              <a:t>Толком ничего не сделано</a:t>
            </a:r>
            <a:r>
              <a:rPr lang="ru-RU" sz="1800" dirty="0"/>
              <a:t> </a:t>
            </a:r>
            <a:r>
              <a:rPr lang="ru-RU" sz="1800" dirty="0" smtClean="0"/>
              <a:t>– напомнить</a:t>
            </a:r>
            <a:r>
              <a:rPr lang="en-US" sz="1800" dirty="0" smtClean="0"/>
              <a:t>;</a:t>
            </a:r>
            <a:r>
              <a:rPr lang="ru-RU" sz="1800" dirty="0" smtClean="0"/>
              <a:t> на</a:t>
            </a:r>
            <a:r>
              <a:rPr lang="en-US" sz="1800" dirty="0" smtClean="0"/>
              <a:t> ASMT </a:t>
            </a:r>
            <a:r>
              <a:rPr lang="ru-RU" sz="1800" dirty="0" smtClean="0"/>
              <a:t>человек, видя свой прогресс и сам не пойдет</a:t>
            </a:r>
          </a:p>
          <a:p>
            <a:pPr lvl="1"/>
            <a:r>
              <a:rPr lang="en-US" sz="1800" dirty="0" smtClean="0"/>
              <a:t>RM </a:t>
            </a:r>
            <a:r>
              <a:rPr lang="ru-RU" sz="1800" dirty="0" smtClean="0"/>
              <a:t>забыл – Сотрудник забил – уровень доверия упал</a:t>
            </a:r>
            <a:r>
              <a:rPr lang="en-US" sz="1800" dirty="0" smtClean="0"/>
              <a:t>; </a:t>
            </a:r>
            <a:endParaRPr lang="ru-RU" sz="1800" dirty="0" smtClean="0"/>
          </a:p>
          <a:p>
            <a:pPr lvl="1"/>
            <a:endParaRPr lang="ru-RU" sz="1800" dirty="0"/>
          </a:p>
          <a:p>
            <a:r>
              <a:rPr lang="ru-RU" sz="1800" dirty="0" smtClean="0"/>
              <a:t>Сотрудник поделится этим опытом с другими (!)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5. Смотрим результаты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7959" y="4445584"/>
            <a:ext cx="3546740" cy="647100"/>
          </a:xfrm>
        </p:spPr>
        <p:txBody>
          <a:bodyPr/>
          <a:lstStyle/>
          <a:p>
            <a:r>
              <a:rPr lang="en-US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77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044" y="1702594"/>
            <a:ext cx="8096250" cy="4000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Как мы растим сотрудников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58" y="1434533"/>
            <a:ext cx="8058150" cy="4257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343401" y="1207202"/>
            <a:ext cx="2151508" cy="2221798"/>
            <a:chOff x="4343401" y="1207202"/>
            <a:chExt cx="2151508" cy="2221798"/>
          </a:xfrm>
        </p:grpSpPr>
        <p:sp>
          <p:nvSpPr>
            <p:cNvPr id="6" name="TextBox 5"/>
            <p:cNvSpPr txBox="1"/>
            <p:nvPr/>
          </p:nvSpPr>
          <p:spPr>
            <a:xfrm>
              <a:off x="4546940" y="1207202"/>
              <a:ext cx="1947969" cy="495392"/>
            </a:xfrm>
            <a:prstGeom prst="rect">
              <a:avLst/>
            </a:prstGeom>
            <a:noFill/>
            <a:ln>
              <a:solidFill>
                <a:srgbClr val="006699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 smtClean="0">
                  <a:solidFill>
                    <a:srgbClr val="444444"/>
                  </a:solidFill>
                  <a:latin typeface="Trebuchet MS"/>
                  <a:cs typeface="Trebuchet MS"/>
                </a:rPr>
                <a:t>Lead Growth</a:t>
              </a:r>
              <a:endParaRPr lang="en-US" sz="2400" dirty="0">
                <a:solidFill>
                  <a:srgbClr val="444444"/>
                </a:solidFill>
                <a:latin typeface="Trebuchet MS"/>
                <a:cs typeface="Trebuchet MS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343401" y="1702594"/>
              <a:ext cx="1036915" cy="1726406"/>
            </a:xfrm>
            <a:prstGeom prst="straightConnector1">
              <a:avLst/>
            </a:prstGeom>
            <a:ln>
              <a:solidFill>
                <a:srgbClr val="006699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447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1073" y="1295400"/>
            <a:ext cx="8936037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EPAM –</a:t>
            </a:r>
            <a:r>
              <a:rPr lang="ru-RU" sz="2400" dirty="0" smtClean="0"/>
              <a:t> место, где можно вырасти в сильного </a:t>
            </a:r>
            <a:r>
              <a:rPr lang="ru-RU" sz="2400" strike="sngStrike" dirty="0" smtClean="0"/>
              <a:t>технаря</a:t>
            </a:r>
            <a:r>
              <a:rPr lang="ru-RU" sz="2400" dirty="0" smtClean="0"/>
              <a:t> </a:t>
            </a:r>
            <a:r>
              <a:rPr lang="ru-RU" sz="2400" b="1" dirty="0" err="1" smtClean="0"/>
              <a:t>лида</a:t>
            </a:r>
            <a:endParaRPr lang="ru-RU" sz="2400" b="1" dirty="0" smtClean="0"/>
          </a:p>
          <a:p>
            <a:r>
              <a:rPr lang="ru-RU" sz="2400" dirty="0" smtClean="0"/>
              <a:t>Инвестиции в развитие </a:t>
            </a:r>
            <a:r>
              <a:rPr lang="ru-RU" sz="2400" dirty="0" err="1" smtClean="0"/>
              <a:t>лидершипа</a:t>
            </a:r>
            <a:endParaRPr lang="ru-RU" sz="2400" dirty="0"/>
          </a:p>
          <a:p>
            <a:r>
              <a:rPr lang="ru-RU" sz="2400" dirty="0" smtClean="0"/>
              <a:t>Желание развивать себя и других</a:t>
            </a:r>
          </a:p>
          <a:p>
            <a:endParaRPr lang="ru-RU" sz="2400" dirty="0"/>
          </a:p>
          <a:p>
            <a:r>
              <a:rPr lang="ru-RU" sz="2400" dirty="0" smtClean="0"/>
              <a:t>Хотим растить </a:t>
            </a:r>
            <a:r>
              <a:rPr lang="ru-RU" sz="2400" dirty="0" err="1" smtClean="0"/>
              <a:t>лидов</a:t>
            </a:r>
            <a:r>
              <a:rPr lang="ru-RU" sz="2400" dirty="0"/>
              <a:t>:</a:t>
            </a:r>
            <a:r>
              <a:rPr lang="ru-RU" sz="2400" dirty="0" smtClean="0"/>
              <a:t> мы сами - пример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Мысли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07194" y="4572000"/>
            <a:ext cx="8329612" cy="3048000"/>
          </a:xfrm>
        </p:spPr>
        <p:txBody>
          <a:bodyPr>
            <a:normAutofit/>
          </a:bodyPr>
          <a:lstStyle/>
          <a:p>
            <a:pPr marL="0" indent="0" algn="ctr" defTabSz="912788" fontAlgn="base">
              <a:lnSpc>
                <a:spcPct val="85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None/>
            </a:pPr>
            <a:endParaRPr lang="en-GB" sz="1800" dirty="0">
              <a:solidFill>
                <a:schemeClr val="accent3"/>
              </a:solidFill>
              <a:cs typeface="StoneSans LT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4000" dirty="0" smtClean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ЧТО ТАКОЕ 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PDP </a:t>
            </a:r>
            <a:r>
              <a:rPr lang="en-US" sz="4000" dirty="0">
                <a:solidFill>
                  <a:schemeClr val="bg1"/>
                </a:solidFill>
                <a:cs typeface="StoneSans LT"/>
              </a:rPr>
              <a:t>?</a:t>
            </a:r>
            <a:endParaRPr lang="en-GB" sz="4000" dirty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07194" y="4572000"/>
            <a:ext cx="8329612" cy="3048000"/>
          </a:xfrm>
        </p:spPr>
        <p:txBody>
          <a:bodyPr>
            <a:normAutofit/>
          </a:bodyPr>
          <a:lstStyle/>
          <a:p>
            <a:pPr marL="0" indent="0" algn="ctr" defTabSz="912788" fontAlgn="base">
              <a:lnSpc>
                <a:spcPct val="85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None/>
            </a:pPr>
            <a:endParaRPr lang="en-GB" sz="1800" dirty="0">
              <a:solidFill>
                <a:schemeClr val="accent3"/>
              </a:solidFill>
              <a:cs typeface="StoneSans LT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4000" dirty="0" smtClean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У КОГО ЕСТЬ 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PDP </a:t>
            </a:r>
            <a:r>
              <a:rPr lang="en-US" sz="4000" dirty="0">
                <a:solidFill>
                  <a:schemeClr val="bg1"/>
                </a:solidFill>
                <a:cs typeface="StoneSans LT"/>
              </a:rPr>
              <a:t>?</a:t>
            </a:r>
            <a:endParaRPr lang="en-GB" sz="4000" dirty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07194" y="4572000"/>
            <a:ext cx="8329612" cy="3048000"/>
          </a:xfrm>
        </p:spPr>
        <p:txBody>
          <a:bodyPr>
            <a:normAutofit/>
          </a:bodyPr>
          <a:lstStyle/>
          <a:p>
            <a:pPr marL="0" indent="0" algn="ctr" defTabSz="912788" fontAlgn="base">
              <a:lnSpc>
                <a:spcPct val="85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None/>
            </a:pPr>
            <a:endParaRPr lang="en-GB" sz="1800" dirty="0">
              <a:solidFill>
                <a:schemeClr val="accent3"/>
              </a:solidFill>
              <a:cs typeface="StoneSans LT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4000" dirty="0" smtClean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ВСЕМ ЛИ НУЖНО 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PDP </a:t>
            </a:r>
            <a:r>
              <a:rPr lang="en-US" sz="4000" dirty="0">
                <a:solidFill>
                  <a:schemeClr val="bg1"/>
                </a:solidFill>
                <a:cs typeface="StoneSans LT"/>
              </a:rPr>
              <a:t>?</a:t>
            </a:r>
            <a:endParaRPr lang="en-GB" sz="4000" dirty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Вопрос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133600"/>
            <a:ext cx="9144000" cy="2819400"/>
          </a:xfrm>
          <a:prstGeom prst="rect">
            <a:avLst/>
          </a:prstGeom>
          <a:solidFill>
            <a:srgbClr val="33CC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4000" dirty="0" smtClean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Кто его должен составлять</a:t>
            </a:r>
            <a:r>
              <a:rPr lang="en-US" sz="4000" dirty="0" smtClean="0">
                <a:solidFill>
                  <a:schemeClr val="bg1"/>
                </a:solidFill>
                <a:cs typeface="StoneSans LT"/>
              </a:rPr>
              <a:t> ?</a:t>
            </a:r>
            <a:endParaRPr lang="ru-RU" sz="4000" dirty="0" smtClean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r>
              <a:rPr lang="ru-RU" sz="4000" dirty="0" smtClean="0">
                <a:solidFill>
                  <a:schemeClr val="bg1"/>
                </a:solidFill>
                <a:cs typeface="StoneSans LT"/>
              </a:rPr>
              <a:t>(Сотрудник или Менеджер)</a:t>
            </a:r>
            <a:endParaRPr lang="en-GB" sz="4000" dirty="0">
              <a:solidFill>
                <a:schemeClr val="bg1"/>
              </a:solidFill>
              <a:cs typeface="StoneSans LT"/>
            </a:endParaRPr>
          </a:p>
          <a:p>
            <a:pPr algn="ctr">
              <a:lnSpc>
                <a:spcPct val="150000"/>
              </a:lnSpc>
            </a:pP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Развиваться</a:t>
            </a:r>
          </a:p>
          <a:p>
            <a:r>
              <a:rPr lang="ru-RU" sz="2000" dirty="0" smtClean="0"/>
              <a:t>Положительное внимание</a:t>
            </a:r>
            <a:endParaRPr lang="en-US" sz="2000" dirty="0" smtClean="0"/>
          </a:p>
          <a:p>
            <a:r>
              <a:rPr lang="ru-RU" sz="2000" dirty="0" smtClean="0"/>
              <a:t>Видеть Смысл в работе</a:t>
            </a:r>
          </a:p>
          <a:p>
            <a:r>
              <a:rPr lang="ru-RU" sz="2000" dirty="0" smtClean="0"/>
              <a:t>Стать Ценным   (приносить больше пользы =</a:t>
            </a:r>
            <a:r>
              <a:rPr lang="en-US" sz="2000" dirty="0" smtClean="0"/>
              <a:t>&gt; </a:t>
            </a:r>
            <a:r>
              <a:rPr lang="ru-RU" sz="2000" dirty="0" smtClean="0"/>
              <a:t>получать больше </a:t>
            </a:r>
            <a:r>
              <a:rPr lang="en-US" sz="2000" dirty="0" smtClean="0"/>
              <a:t>X</a:t>
            </a:r>
            <a:r>
              <a:rPr lang="ru-RU" sz="2000" dirty="0" smtClean="0"/>
              <a:t>)</a:t>
            </a:r>
          </a:p>
          <a:p>
            <a:r>
              <a:rPr lang="ru-RU" sz="2000" dirty="0" smtClean="0"/>
              <a:t>Выйти на новый уровень (пройти </a:t>
            </a:r>
            <a:r>
              <a:rPr lang="en-US" sz="2000" dirty="0" smtClean="0"/>
              <a:t>ASMT</a:t>
            </a:r>
            <a:r>
              <a:rPr lang="ru-RU" sz="2000" dirty="0" smtClean="0"/>
              <a:t>)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ЧТО НУЖНО СОТРУДНИКУ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1_Content Slides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PAM Leadership Traits 2016 edited.potx" id="{0E7430D0-5E92-4FAA-B28D-89BA09F30DA4}" vid="{ADFC9F54-2475-4D69-8F8F-F3653F194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 Base reward</Template>
  <TotalTime>12660</TotalTime>
  <Words>357</Words>
  <Application>Microsoft Office PowerPoint</Application>
  <PresentationFormat>On-screen Show (4:3)</PresentationFormat>
  <Paragraphs>86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StoneSans LT</vt:lpstr>
      <vt:lpstr>Trebuchet MS</vt:lpstr>
      <vt:lpstr>1_Content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&lt;Project Name&gt;</dc:subject>
  <dc:creator>Natalia Kryvasheina</dc:creator>
  <cp:lastModifiedBy>Mikhail Semichev</cp:lastModifiedBy>
  <cp:revision>184</cp:revision>
  <cp:lastPrinted>2017-01-31T14:33:32Z</cp:lastPrinted>
  <dcterms:created xsi:type="dcterms:W3CDTF">2016-09-01T10:36:37Z</dcterms:created>
  <dcterms:modified xsi:type="dcterms:W3CDTF">2017-02-02T06:44:00Z</dcterms:modified>
  <cp:category>Project-related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ID">
    <vt:lpwstr>Project ID</vt:lpwstr>
  </property>
</Properties>
</file>