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80" r:id="rId7"/>
    <p:sldId id="282" r:id="rId8"/>
    <p:sldId id="283" r:id="rId9"/>
    <p:sldId id="284" r:id="rId10"/>
    <p:sldId id="285" r:id="rId11"/>
    <p:sldId id="277" r:id="rId12"/>
    <p:sldId id="265" r:id="rId13"/>
    <p:sldId id="281" r:id="rId14"/>
    <p:sldId id="294" r:id="rId15"/>
    <p:sldId id="296" r:id="rId16"/>
    <p:sldId id="295" r:id="rId17"/>
    <p:sldId id="287" r:id="rId18"/>
    <p:sldId id="288" r:id="rId19"/>
    <p:sldId id="289" r:id="rId20"/>
    <p:sldId id="290" r:id="rId21"/>
    <p:sldId id="291" r:id="rId22"/>
    <p:sldId id="292" r:id="rId23"/>
    <p:sldId id="267" r:id="rId24"/>
    <p:sldId id="293" r:id="rId25"/>
    <p:sldId id="286" r:id="rId26"/>
    <p:sldId id="271" r:id="rId27"/>
    <p:sldId id="279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54" autoAdjust="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2CAEB-6BA3-4BD7-96D2-A30A5F6F88B4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7E69-6381-4E6F-8F65-8B5720FD3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62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16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03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785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90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18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235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52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03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7E69-6381-4E6F-8F65-8B5720FD380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85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4B1DB-0F82-4BF3-8738-D899DFEFB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C01450-B19E-4DE3-B34B-459C38B08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363B1-CD07-4EE0-8022-9350B7EB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64CA-C3BC-4B6C-BE42-6E456E2A1FB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C2C694-352D-4599-A146-933DD691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206ABE-9F1C-46FE-962A-A7DCE27A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A7-403A-4E25-953B-351A60CBB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04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D698A-58EE-4D1D-9580-E1AD5278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199733-8A18-4DBE-A43F-D64B5B085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EC7F8-4D75-455A-B8EE-71FD9DB7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64CA-C3BC-4B6C-BE42-6E456E2A1FB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866578-0ED9-4F25-A03D-E781F92B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C46E77-EF07-4E5C-A2B3-AC5B522A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A7-403A-4E25-953B-351A60CBB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25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4AE880-1D27-4F33-B7D7-05C469221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E8D86B-EC69-4EAC-A6B2-1F65FBD4D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B248C6-D155-4590-B363-C75DAA10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64CA-C3BC-4B6C-BE42-6E456E2A1FB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6F1E46-DB97-4453-8542-CF2FE83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C5A4D-CD67-4050-997B-34C2E7EB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A7-403A-4E25-953B-351A60CBB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3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EB04D-B29D-4FC6-B6F2-E5708511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3FB72-216C-4D9F-BFEC-F66A3442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96B057-D4B2-47B6-AB68-FDF91322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64CA-C3BC-4B6C-BE42-6E456E2A1FB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F6B786-4A42-4620-8C74-B601A190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222E75-D1C1-4444-ADD4-EC3B42E9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A7-403A-4E25-953B-351A60CBB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93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2A872-136E-4D2E-8E05-FAB52A05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577B76-2403-49E0-A21E-EB6DCE366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2E670F-0692-4D47-9D02-5CDCD3C2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64CA-C3BC-4B6C-BE42-6E456E2A1FB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FA673-82AF-424A-9446-020FBC86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C25EC6-E0C2-4493-9287-60A14422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A7-403A-4E25-953B-351A60CBB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75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30AEB-2624-4443-B265-1947E04D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E46026-A283-454C-A491-5F03468CA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FB5D6B-3771-4C43-8F14-7A2C7DBE1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A4AF93-BCEB-4FAB-82F5-7759D0FC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64CA-C3BC-4B6C-BE42-6E456E2A1FB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03F15-88BE-484A-A76F-8858084C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FB2499-8456-484A-8F1F-7B79215A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A7-403A-4E25-953B-351A60CBB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18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92533-AE54-45BC-A8DD-8BA5B83C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A68EFA-B710-45CE-B078-F42557A0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AFDC49-D49C-4504-B695-C069913F3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D46735-9C3C-4A3E-9093-53491D0E6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B0A68F-C108-417F-B38C-E75C86963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B02D23-0CBC-4589-8D84-38F4BA9C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64CA-C3BC-4B6C-BE42-6E456E2A1FB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D929EB-000C-4224-B829-E2F6F1E9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10005F-5688-4B9E-9871-D15CB599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A7-403A-4E25-953B-351A60CBB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11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A9059-ABA8-4A72-9B3D-995E2BCF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B390DF-05DE-4B98-946C-59F78082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64CA-C3BC-4B6C-BE42-6E456E2A1FB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34D1FE-7803-445C-832D-20C8CEAC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48A6D1-202A-4AE1-9867-A27C01E7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A7-403A-4E25-953B-351A60CBB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21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F6E227-8EC1-47B1-B978-FB1CA0CE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64CA-C3BC-4B6C-BE42-6E456E2A1FB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06079C-81E3-4751-9797-E260CBB0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CCA2E0-513B-4AB7-9715-87A79529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A7-403A-4E25-953B-351A60CBB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7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3580B-887F-4C26-9949-BCCC3E01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E680B8-2621-4C6B-A9EF-677BD6D58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09C41E-F7F2-4A82-B8FE-0545E5475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96D5ED-C69D-43A1-9831-D8CC5FB6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64CA-C3BC-4B6C-BE42-6E456E2A1FB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56E85-3CD9-4392-9BF6-FC1C9537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469591-931C-4192-B0D9-73EAA02E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A7-403A-4E25-953B-351A60CBB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72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71D91-3801-4FDF-A8DE-060E0D91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08F62B-2DB9-466A-949B-23355D524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098242-C9F2-46EA-ACA7-C96FD9353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01F3B7-FF27-468E-A6FF-DDB4B18D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64CA-C3BC-4B6C-BE42-6E456E2A1FB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17242-97AF-4B1F-A642-A1321B8E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630B2B-FE58-4108-8EBD-E6394289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A7-403A-4E25-953B-351A60CBB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0CD6F-BD03-403A-A49F-4FB06A25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2082E8-F66C-4BC7-BB02-A5F91607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D4A569-FEA0-4A68-8A29-488623F67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764CA-C3BC-4B6C-BE42-6E456E2A1FB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A9730E-90EC-42E0-B471-9A69F0E82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3E9E03-C454-4DB3-B93A-188F45AE6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ABA7-403A-4E25-953B-351A60CBB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05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ikhailsulitskiy22@ya.r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9800" y="1700808"/>
            <a:ext cx="7772400" cy="2448272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rgbClr val="000000"/>
                </a:solidFill>
              </a:rPr>
              <a:t>Выпускная квалификационная работа бакалавра</a:t>
            </a:r>
            <a:br>
              <a:rPr lang="ru-RU" dirty="0">
                <a:solidFill>
                  <a:srgbClr val="000000"/>
                </a:solidFill>
              </a:rPr>
            </a:br>
            <a:r>
              <a:rPr lang="ru-RU" sz="3600" dirty="0">
                <a:solidFill>
                  <a:srgbClr val="000000"/>
                </a:solidFill>
              </a:rPr>
              <a:t>«Программа анализа видеопотока для выявления ситуаций на автомобильных дорогах»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95600" y="106358"/>
            <a:ext cx="6400800" cy="126876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Волгоградский государственный</a:t>
            </a:r>
            <a:br>
              <a:rPr lang="ru-RU" dirty="0"/>
            </a:br>
            <a:r>
              <a:rPr lang="ru-RU" dirty="0"/>
              <a:t>технический университет</a:t>
            </a:r>
          </a:p>
          <a:p>
            <a:pPr lvl="0"/>
            <a:r>
              <a:rPr lang="ru-RU" dirty="0"/>
              <a:t>Кафедра </a:t>
            </a:r>
            <a:r>
              <a:rPr lang="ru-RU" dirty="0" err="1"/>
              <a:t>САПРиПК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213452"/>
            <a:ext cx="1073991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6672064" y="4221088"/>
            <a:ext cx="3520480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ru-RU" sz="2000" dirty="0"/>
              <a:t>Исполнитель:</a:t>
            </a:r>
          </a:p>
          <a:p>
            <a:pPr lvl="0" algn="r">
              <a:spcBef>
                <a:spcPct val="20000"/>
              </a:spcBef>
            </a:pPr>
            <a:r>
              <a:rPr lang="ru-RU" sz="2000" dirty="0">
                <a:solidFill>
                  <a:srgbClr val="000000"/>
                </a:solidFill>
              </a:rPr>
              <a:t>студент группы ИВТ-464</a:t>
            </a:r>
          </a:p>
          <a:p>
            <a:pPr lvl="0" algn="r">
              <a:spcBef>
                <a:spcPct val="20000"/>
              </a:spcBef>
            </a:pPr>
            <a:r>
              <a:rPr lang="ru-RU" sz="2000" dirty="0"/>
              <a:t>Сулицкий М.В.</a:t>
            </a:r>
          </a:p>
          <a:p>
            <a:pPr lvl="0" algn="r">
              <a:spcBef>
                <a:spcPct val="20000"/>
              </a:spcBef>
            </a:pPr>
            <a:endParaRPr lang="ru-RU" sz="1200" dirty="0"/>
          </a:p>
          <a:p>
            <a:pPr lvl="0" algn="r">
              <a:spcBef>
                <a:spcPct val="20000"/>
              </a:spcBef>
            </a:pPr>
            <a:r>
              <a:rPr lang="ru-RU" sz="2000" dirty="0"/>
              <a:t>Научный руководитель:</a:t>
            </a:r>
          </a:p>
          <a:p>
            <a:pPr lvl="0" algn="r">
              <a:spcBef>
                <a:spcPct val="20000"/>
              </a:spcBef>
            </a:pPr>
            <a:r>
              <a:rPr lang="ru-RU" sz="2000" dirty="0">
                <a:solidFill>
                  <a:srgbClr val="000000"/>
                </a:solidFill>
              </a:rPr>
              <a:t>д.т.н., проф. Садовникова Н.П.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0CC46-7301-4ABB-9FAA-5B1E5945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ru-RU" dirty="0"/>
              <a:t>Требования к модулю отправления сообщения пользователю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F0F4B-27B8-4611-8B7D-3A0BC124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 помощью запросов, обращаться к записи в БД с изображением и получать его для дальнейшего создания сообщения;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сравнивать данные записи сохраненного кадра с выявленной ДС и запись пользователя с его заполненными данными;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 успешном сравнении, получать название участка, время выявления ДС и тип ДС из записи в БД;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 неуспешном сравнении, ожидать появления новой записи в БД;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создавать сообщение и вставлять в него изображение в несжатом виде, наименование участка, время выявления ДС и тип выявленного ДС;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отправлять созданное сообщение.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570970-0E1B-4BAD-A13E-73E4D31B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2080" y="6356351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2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E09A1-B8EE-433B-9F93-790711A0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разрабатываемого ПО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464430D-7614-497A-A634-4094BBE47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3" y="1404860"/>
            <a:ext cx="8623494" cy="508801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3F87DA-7DDD-4FFD-BD47-6E19D721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2080" y="6356351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11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22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ru-RU" sz="3400" dirty="0"/>
              <a:t>Диаграмма вариантов использования</a:t>
            </a:r>
            <a:r>
              <a:rPr lang="en-US" sz="3400" dirty="0"/>
              <a:t> </a:t>
            </a:r>
            <a:r>
              <a:rPr lang="ru-RU" sz="3400" dirty="0"/>
              <a:t>модуля информирования пользователя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902080" y="6356351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12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E247BC-D6F5-4916-AFCA-B2E1BEB8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70" y="1321912"/>
            <a:ext cx="6423660" cy="51746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E09A1-B8EE-433B-9F93-790711A0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27DF06-4485-4134-AF9E-7FBAEBE60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87" y="1506220"/>
            <a:ext cx="7596554" cy="535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093F96DC-41B4-4C9D-8BC1-511CBE19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2080" y="6356351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13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7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840D7-55E6-4C47-80D6-57B849F2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875"/>
          </a:xfrm>
        </p:spPr>
        <p:txBody>
          <a:bodyPr/>
          <a:lstStyle/>
          <a:p>
            <a:r>
              <a:rPr lang="ru-RU" dirty="0"/>
              <a:t>Данные для анализа видеопотока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DE8B5D-FB2D-43E6-9D62-63EFB7EC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0" y="1116867"/>
            <a:ext cx="9966899" cy="529192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7D21B8-F6E2-4BF5-A921-EB6E1642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2080" y="6356351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14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2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1FEB-51C7-4F90-907C-04B7D2FE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исходных данных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5569CE1-4D39-4545-85F2-3193AB1BA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6848"/>
              </p:ext>
            </p:extLst>
          </p:nvPr>
        </p:nvGraphicFramePr>
        <p:xfrm>
          <a:off x="838200" y="1825624"/>
          <a:ext cx="10515600" cy="204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82697905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90223206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976206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21872579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29490303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820088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257549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6792577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99466862"/>
                    </a:ext>
                  </a:extLst>
                </a:gridCol>
              </a:tblGrid>
              <a:tr h="511969">
                <a:tc>
                  <a:txBody>
                    <a:bodyPr/>
                    <a:lstStyle/>
                    <a:p>
                      <a:r>
                        <a:rPr lang="ru-RU" dirty="0"/>
                        <a:t>День/час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170793"/>
                  </a:ext>
                </a:extLst>
              </a:tr>
              <a:tr h="511969">
                <a:tc>
                  <a:txBody>
                    <a:bodyPr/>
                    <a:lstStyle/>
                    <a:p>
                      <a:r>
                        <a:rPr lang="ru-RU" dirty="0"/>
                        <a:t>Понедельник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26212"/>
                  </a:ext>
                </a:extLst>
              </a:tr>
              <a:tr h="511969">
                <a:tc>
                  <a:txBody>
                    <a:bodyPr/>
                    <a:lstStyle/>
                    <a:p>
                      <a:r>
                        <a:rPr lang="ru-RU" dirty="0"/>
                        <a:t>Четверг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4574"/>
                  </a:ext>
                </a:extLst>
              </a:tr>
              <a:tr h="511969">
                <a:tc>
                  <a:txBody>
                    <a:bodyPr/>
                    <a:lstStyle/>
                    <a:p>
                      <a:r>
                        <a:rPr lang="ru-RU" dirty="0"/>
                        <a:t>Пятница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748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2CCCE-FECC-4CC0-B52B-67E2CC06F463}"/>
              </a:ext>
            </a:extLst>
          </p:cNvPr>
          <p:cNvSpPr txBox="1"/>
          <p:nvPr/>
        </p:nvSpPr>
        <p:spPr>
          <a:xfrm>
            <a:off x="838200" y="4008436"/>
            <a:ext cx="1098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Пропущенные ячейки часов обозначают отказ от данных, в связи с их нерентабельностью на фоне остальных.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751D2572-8C9F-4CE2-9A22-4F0549C0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2080" y="6356351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15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2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1C0B1-3819-45F8-A858-BEDE8944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023145"/>
          </a:xfrm>
        </p:spPr>
        <p:txBody>
          <a:bodyPr/>
          <a:lstStyle/>
          <a:p>
            <a:r>
              <a:rPr lang="ru-RU" dirty="0"/>
              <a:t>Описание </a:t>
            </a:r>
            <a:r>
              <a:rPr lang="ru-RU" dirty="0" err="1"/>
              <a:t>датасета</a:t>
            </a:r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C75327FC-81F2-4446-96DD-53A722674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284" y="850900"/>
            <a:ext cx="9841429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B9276C-7442-401E-A78F-56CFF3A7F8C0}"/>
              </a:ext>
            </a:extLst>
          </p:cNvPr>
          <p:cNvSpPr txBox="1"/>
          <p:nvPr/>
        </p:nvSpPr>
        <p:spPr>
          <a:xfrm>
            <a:off x="977900" y="5202238"/>
            <a:ext cx="242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</a:rPr>
              <a:t> ≈ </a:t>
            </a:r>
            <a:r>
              <a:rPr lang="ru-RU" dirty="0"/>
              <a:t>22 часа записи</a:t>
            </a:r>
            <a:br>
              <a:rPr lang="ru-RU" dirty="0"/>
            </a:br>
            <a:r>
              <a:rPr lang="ru-RU" b="0" i="0" dirty="0">
                <a:solidFill>
                  <a:srgbClr val="202122"/>
                </a:solidFill>
                <a:effectLst/>
              </a:rPr>
              <a:t> ≈ 10 Гб </a:t>
            </a:r>
            <a:endParaRPr lang="ru-RU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1153F6C0-1D41-45D2-BBC6-8AE2815E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2080" y="6356351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16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7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EEBE2-DF6F-424A-A31D-C36A94A7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0332"/>
          </a:xfrm>
        </p:spPr>
        <p:txBody>
          <a:bodyPr/>
          <a:lstStyle/>
          <a:p>
            <a:r>
              <a:rPr lang="en-US" dirty="0"/>
              <a:t>Mask - RCNN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D9CC5B-D3D1-47CC-8061-6D5CD5C2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2080" y="6356351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17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68FFBE-08E2-423B-95A9-A14B1885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2" y="900334"/>
            <a:ext cx="8661980" cy="45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0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4C5EA5-B0D0-47B1-A1F3-FFAFC031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11" y="901579"/>
            <a:ext cx="6470464" cy="5619053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874D582-1C07-4E02-8392-894E1314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23"/>
            <a:ext cx="10515600" cy="790356"/>
          </a:xfrm>
        </p:spPr>
        <p:txBody>
          <a:bodyPr/>
          <a:lstStyle/>
          <a:p>
            <a:r>
              <a:rPr lang="en-US" dirty="0"/>
              <a:t>Mask - RCNN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51847-692C-46F6-827F-C63337C091FA}"/>
              </a:ext>
            </a:extLst>
          </p:cNvPr>
          <p:cNvSpPr txBox="1"/>
          <p:nvPr/>
        </p:nvSpPr>
        <p:spPr>
          <a:xfrm>
            <a:off x="10340423" y="6253496"/>
            <a:ext cx="660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9C7809D5-FB6B-406A-8E38-A52600843BEE}" type="slidenum">
              <a:rPr lang="ru-RU" sz="2000" smtClean="0">
                <a:solidFill>
                  <a:schemeClr val="tx1"/>
                </a:solidFill>
              </a:rPr>
              <a:pPr/>
              <a:t>18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4073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2E7CC-9475-4014-A314-32D6BCBF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811905"/>
          </a:xfrm>
        </p:spPr>
        <p:txBody>
          <a:bodyPr/>
          <a:lstStyle/>
          <a:p>
            <a:r>
              <a:rPr lang="ru-RU" dirty="0"/>
              <a:t>Типы выявляемых дорожных ситуаций: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E0C78B-ACBA-402B-A61E-FB406023E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422570"/>
            <a:ext cx="7437120" cy="4911743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DEC925-230E-4DCE-8EFC-336A6A1D0D39}"/>
              </a:ext>
            </a:extLst>
          </p:cNvPr>
          <p:cNvSpPr txBox="1">
            <a:spLocks/>
          </p:cNvSpPr>
          <p:nvPr/>
        </p:nvSpPr>
        <p:spPr>
          <a:xfrm>
            <a:off x="685800" y="634827"/>
            <a:ext cx="10515600" cy="81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Дорожно-транспортное происшествие (ДТП)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8623B-C8C8-42B6-B45E-2946A03AAC75}"/>
              </a:ext>
            </a:extLst>
          </p:cNvPr>
          <p:cNvSpPr txBox="1"/>
          <p:nvPr/>
        </p:nvSpPr>
        <p:spPr>
          <a:xfrm>
            <a:off x="10012680" y="6223173"/>
            <a:ext cx="495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9C7809D5-FB6B-406A-8E38-A52600843BEE}" type="slidenum">
              <a:rPr lang="ru-RU" sz="1800" smtClean="0">
                <a:solidFill>
                  <a:schemeClr val="tx1"/>
                </a:solidFill>
              </a:rPr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22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7376" y="25142"/>
            <a:ext cx="8229600" cy="811571"/>
          </a:xfrm>
        </p:spPr>
        <p:txBody>
          <a:bodyPr/>
          <a:lstStyle/>
          <a:p>
            <a:pPr algn="l"/>
            <a:r>
              <a:rPr lang="ru-RU" dirty="0"/>
              <a:t>Актуальность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902080" y="6356351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4B3C1CC-8F3C-4D21-BE78-D62C9E099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8" y="761114"/>
            <a:ext cx="5026063" cy="5335772"/>
          </a:xfrm>
        </p:spPr>
      </p:pic>
      <p:pic>
        <p:nvPicPr>
          <p:cNvPr id="5" name="Объект 6">
            <a:extLst>
              <a:ext uri="{FF2B5EF4-FFF2-40B4-BE49-F238E27FC236}">
                <a16:creationId xmlns:a16="http://schemas.microsoft.com/office/drawing/2014/main" id="{18AEEB28-A8BD-48A4-9BB9-21ECAA7B4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12" y="778748"/>
            <a:ext cx="6418436" cy="53181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2E7CC-9475-4014-A314-32D6BCBF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0579"/>
            <a:ext cx="10515600" cy="811905"/>
          </a:xfrm>
        </p:spPr>
        <p:txBody>
          <a:bodyPr/>
          <a:lstStyle/>
          <a:p>
            <a:r>
              <a:rPr lang="ru-RU" dirty="0"/>
              <a:t>Типы выявляемых дорожных ситуаций: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FD01913-207B-4E59-A258-C4B7B957347C}"/>
              </a:ext>
            </a:extLst>
          </p:cNvPr>
          <p:cNvSpPr txBox="1">
            <a:spLocks/>
          </p:cNvSpPr>
          <p:nvPr/>
        </p:nvSpPr>
        <p:spPr>
          <a:xfrm>
            <a:off x="685800" y="832094"/>
            <a:ext cx="10515600" cy="81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Затор на дорожном полотне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AA162D-4A4B-4B18-BC77-F4C70F2AF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28" y="1643999"/>
            <a:ext cx="8970744" cy="46605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E44D29-3076-4D4B-B2E0-DBBF07CE6238}"/>
              </a:ext>
            </a:extLst>
          </p:cNvPr>
          <p:cNvSpPr txBox="1"/>
          <p:nvPr/>
        </p:nvSpPr>
        <p:spPr>
          <a:xfrm>
            <a:off x="10012680" y="6223173"/>
            <a:ext cx="495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9C7809D5-FB6B-406A-8E38-A52600843BEE}" type="slidenum">
              <a:rPr lang="ru-RU" sz="1800" smtClean="0">
                <a:solidFill>
                  <a:schemeClr val="tx1"/>
                </a:solidFill>
              </a:rPr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640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2E7CC-9475-4014-A314-32D6BCBF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0579"/>
            <a:ext cx="10515600" cy="811905"/>
          </a:xfrm>
        </p:spPr>
        <p:txBody>
          <a:bodyPr/>
          <a:lstStyle/>
          <a:p>
            <a:r>
              <a:rPr lang="ru-RU" dirty="0"/>
              <a:t>Типы выявляемых дорожных ситуаций: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F8131D4-0617-4EB8-B288-3D3A223D92A2}"/>
              </a:ext>
            </a:extLst>
          </p:cNvPr>
          <p:cNvSpPr txBox="1">
            <a:spLocks/>
          </p:cNvSpPr>
          <p:nvPr/>
        </p:nvSpPr>
        <p:spPr>
          <a:xfrm>
            <a:off x="685800" y="842663"/>
            <a:ext cx="10515600" cy="81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Человек на дорожном полотне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ACB3FCF-5689-4CC2-B88C-5DE506E1D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57" y="1654568"/>
            <a:ext cx="8138886" cy="44468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FDCE40-7750-45FD-BD7D-7B3DE0DF5558}"/>
              </a:ext>
            </a:extLst>
          </p:cNvPr>
          <p:cNvSpPr txBox="1"/>
          <p:nvPr/>
        </p:nvSpPr>
        <p:spPr>
          <a:xfrm>
            <a:off x="10012680" y="6223173"/>
            <a:ext cx="495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9C7809D5-FB6B-406A-8E38-A52600843BEE}" type="slidenum">
              <a:rPr lang="ru-RU" sz="1800" smtClean="0">
                <a:solidFill>
                  <a:schemeClr val="tx1"/>
                </a:solidFill>
              </a:rPr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648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9C63C-549F-4583-BB40-4F2A7FBA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7" y="88618"/>
            <a:ext cx="10515600" cy="858773"/>
          </a:xfrm>
        </p:spPr>
        <p:txBody>
          <a:bodyPr/>
          <a:lstStyle/>
          <a:p>
            <a:r>
              <a:rPr lang="ru-RU" dirty="0"/>
              <a:t>Сущности Базы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E9691-6D1C-45BC-853C-58EA89EE0EA6}"/>
              </a:ext>
            </a:extLst>
          </p:cNvPr>
          <p:cNvSpPr txBox="1"/>
          <p:nvPr/>
        </p:nvSpPr>
        <p:spPr>
          <a:xfrm>
            <a:off x="10012680" y="6223173"/>
            <a:ext cx="495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9C7809D5-FB6B-406A-8E38-A52600843BEE}" type="slidenum">
              <a:rPr lang="ru-RU" sz="1800" smtClean="0">
                <a:solidFill>
                  <a:schemeClr val="tx1"/>
                </a:solidFill>
              </a:rPr>
              <a:pPr/>
              <a:t>22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B3990B-C4F1-4B62-B641-D417B359D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74" y="1333052"/>
            <a:ext cx="3767767" cy="43073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C44235-CC20-4DEA-8147-5F9C89AED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459" y="1374129"/>
            <a:ext cx="3767767" cy="47078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2E02AC-28C4-4CA7-9850-3F6FF8851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540" y="1333052"/>
            <a:ext cx="3556920" cy="4307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8D0B2F-C0F8-4A89-8984-A617E2AC0DB2}"/>
              </a:ext>
            </a:extLst>
          </p:cNvPr>
          <p:cNvSpPr txBox="1"/>
          <p:nvPr/>
        </p:nvSpPr>
        <p:spPr>
          <a:xfrm>
            <a:off x="762235" y="966314"/>
            <a:ext cx="33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Видеопоток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1A975-93CA-4281-A897-2BC92C506BC3}"/>
              </a:ext>
            </a:extLst>
          </p:cNvPr>
          <p:cNvSpPr txBox="1"/>
          <p:nvPr/>
        </p:nvSpPr>
        <p:spPr>
          <a:xfrm>
            <a:off x="4428978" y="781647"/>
            <a:ext cx="3334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Кадры выявленных событий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882956-7999-4EAB-9BD3-A488858513B5}"/>
              </a:ext>
            </a:extLst>
          </p:cNvPr>
          <p:cNvSpPr txBox="1"/>
          <p:nvPr/>
        </p:nvSpPr>
        <p:spPr>
          <a:xfrm>
            <a:off x="8166059" y="776050"/>
            <a:ext cx="33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Настройки оповещений</a:t>
            </a:r>
          </a:p>
        </p:txBody>
      </p:sp>
    </p:spTree>
    <p:extLst>
      <p:ext uri="{BB962C8B-B14F-4D97-AF65-F5344CB8AC3E}">
        <p14:creationId xmlns:p14="http://schemas.microsoft.com/office/powerpoint/2010/main" val="363265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Язык программирования:	</a:t>
            </a:r>
            <a:r>
              <a:rPr lang="en-US" sz="2400" dirty="0"/>
              <a:t>Python 3.6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Дополнительные модули:	</a:t>
            </a:r>
            <a:r>
              <a:rPr lang="en-US" sz="2400" dirty="0"/>
              <a:t>TensorFlow, OpenCV, 						</a:t>
            </a:r>
            <a:r>
              <a:rPr lang="en-US" sz="2400" dirty="0" err="1"/>
              <a:t>pyTelegramBotAPI</a:t>
            </a:r>
            <a:endParaRPr lang="en-US" sz="2400" dirty="0"/>
          </a:p>
          <a:p>
            <a:endParaRPr lang="en-US" sz="2400" dirty="0"/>
          </a:p>
          <a:p>
            <a:pPr>
              <a:buNone/>
            </a:pPr>
            <a:r>
              <a:rPr lang="ru-RU" sz="2400" dirty="0"/>
              <a:t>СУБД:				</a:t>
            </a:r>
            <a:r>
              <a:rPr lang="en-US" sz="2400" dirty="0" err="1"/>
              <a:t>MongoBD</a:t>
            </a:r>
            <a:r>
              <a:rPr lang="en-US" sz="2400" dirty="0"/>
              <a:t> 4.4</a:t>
            </a:r>
          </a:p>
          <a:p>
            <a:endParaRPr lang="en-US" sz="2400" dirty="0"/>
          </a:p>
          <a:p>
            <a:pPr>
              <a:buNone/>
            </a:pPr>
            <a:r>
              <a:rPr lang="ru-RU" sz="2400" dirty="0"/>
              <a:t>Инструмент разработки:	</a:t>
            </a:r>
            <a:r>
              <a:rPr lang="en-US" sz="2400" dirty="0"/>
              <a:t>Google Collaboratory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 </a:t>
            </a:r>
          </a:p>
          <a:p>
            <a:pPr>
              <a:buNone/>
            </a:pPr>
            <a:r>
              <a:rPr lang="ru-RU" sz="2400" dirty="0"/>
              <a:t>Используемая нейросеть: 	</a:t>
            </a:r>
            <a:r>
              <a:rPr lang="en-US" sz="2400" dirty="0"/>
              <a:t>Mask-RCNN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3"/>
          </a:xfrm>
        </p:spPr>
        <p:txBody>
          <a:bodyPr/>
          <a:lstStyle/>
          <a:p>
            <a:pPr algn="l"/>
            <a:r>
              <a:rPr lang="ru-RU" dirty="0"/>
              <a:t>Средства реализации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902080" y="6356351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23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2E7EE-D06D-42DC-9411-7A09BC5A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50277"/>
          </a:xfrm>
        </p:spPr>
        <p:txBody>
          <a:bodyPr/>
          <a:lstStyle/>
          <a:p>
            <a:r>
              <a:rPr lang="ru-RU" dirty="0"/>
              <a:t>Сценарий работы чат-бота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19BEBC-7FEF-4E85-9984-C09CC9C7E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1149430"/>
            <a:ext cx="2732402" cy="5724184"/>
          </a:xfr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BCB3F49E-AED9-45BA-87CE-05DE870B1CBC}"/>
              </a:ext>
            </a:extLst>
          </p:cNvPr>
          <p:cNvSpPr/>
          <p:nvPr/>
        </p:nvSpPr>
        <p:spPr>
          <a:xfrm>
            <a:off x="264152" y="5824985"/>
            <a:ext cx="375420" cy="3516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189A6-8282-4DE0-BEEB-E1C8F7004225}"/>
              </a:ext>
            </a:extLst>
          </p:cNvPr>
          <p:cNvSpPr txBox="1"/>
          <p:nvPr/>
        </p:nvSpPr>
        <p:spPr>
          <a:xfrm>
            <a:off x="639572" y="817360"/>
            <a:ext cx="1897474" cy="383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Начальный экран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D88C366-1832-4158-9F33-8DC409F89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79" y="1153229"/>
            <a:ext cx="2732402" cy="57203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EC323-7EBA-40CF-B9ED-08BB59253912}"/>
              </a:ext>
            </a:extLst>
          </p:cNvPr>
          <p:cNvSpPr txBox="1"/>
          <p:nvPr/>
        </p:nvSpPr>
        <p:spPr>
          <a:xfrm>
            <a:off x="3487014" y="801437"/>
            <a:ext cx="236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выбора участка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2AAB4E6-76C5-497D-84EB-7BC5E7B6DEAA}"/>
              </a:ext>
            </a:extLst>
          </p:cNvPr>
          <p:cNvSpPr/>
          <p:nvPr/>
        </p:nvSpPr>
        <p:spPr>
          <a:xfrm>
            <a:off x="3111594" y="819077"/>
            <a:ext cx="375420" cy="3516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70D8EC1-416E-46D1-B88F-82BADB8F3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48" y="1187087"/>
            <a:ext cx="2736393" cy="56865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13E291-897C-4CEB-9006-75181EB125DF}"/>
              </a:ext>
            </a:extLst>
          </p:cNvPr>
          <p:cNvSpPr txBox="1"/>
          <p:nvPr/>
        </p:nvSpPr>
        <p:spPr>
          <a:xfrm>
            <a:off x="9394678" y="817670"/>
            <a:ext cx="25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выбора типа ДС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9B1FA13-3480-4EBE-97F1-B8373AC38B79}"/>
              </a:ext>
            </a:extLst>
          </p:cNvPr>
          <p:cNvSpPr/>
          <p:nvPr/>
        </p:nvSpPr>
        <p:spPr>
          <a:xfrm>
            <a:off x="4370170" y="5058713"/>
            <a:ext cx="375420" cy="3516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F04B5EF-8D40-4E27-9710-A9D95452D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37" y="1169362"/>
            <a:ext cx="2732402" cy="56968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29E793-A9C1-47F9-AB68-1E18436AA427}"/>
              </a:ext>
            </a:extLst>
          </p:cNvPr>
          <p:cNvSpPr txBox="1"/>
          <p:nvPr/>
        </p:nvSpPr>
        <p:spPr>
          <a:xfrm>
            <a:off x="6335724" y="817500"/>
            <a:ext cx="236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</a:t>
            </a:r>
            <a:r>
              <a:rPr lang="ru-RU" dirty="0" err="1"/>
              <a:t>подтв</a:t>
            </a:r>
            <a:r>
              <a:rPr lang="ru-RU" dirty="0"/>
              <a:t>. выбора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9A5436F-3DDA-4FE0-A8E1-BE0217A0992B}"/>
              </a:ext>
            </a:extLst>
          </p:cNvPr>
          <p:cNvSpPr/>
          <p:nvPr/>
        </p:nvSpPr>
        <p:spPr>
          <a:xfrm>
            <a:off x="6040224" y="835210"/>
            <a:ext cx="375420" cy="3516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F108D95-FB99-4D71-8B06-954BBD4FBA36}"/>
              </a:ext>
            </a:extLst>
          </p:cNvPr>
          <p:cNvSpPr/>
          <p:nvPr/>
        </p:nvSpPr>
        <p:spPr>
          <a:xfrm>
            <a:off x="8322412" y="3837602"/>
            <a:ext cx="375420" cy="35169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AADEF73D-ED4D-471A-BFD8-7EB9D1DA08C3}"/>
              </a:ext>
            </a:extLst>
          </p:cNvPr>
          <p:cNvSpPr/>
          <p:nvPr/>
        </p:nvSpPr>
        <p:spPr>
          <a:xfrm>
            <a:off x="7404027" y="5826911"/>
            <a:ext cx="375420" cy="3516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70E9461-079E-4BBF-AF50-1DAFF95ADFE1}"/>
              </a:ext>
            </a:extLst>
          </p:cNvPr>
          <p:cNvSpPr/>
          <p:nvPr/>
        </p:nvSpPr>
        <p:spPr>
          <a:xfrm>
            <a:off x="9094216" y="852935"/>
            <a:ext cx="375420" cy="3516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D6761D7-1E7C-4C7B-B2FE-9ADCC1FE280B}"/>
              </a:ext>
            </a:extLst>
          </p:cNvPr>
          <p:cNvSpPr/>
          <p:nvPr/>
        </p:nvSpPr>
        <p:spPr>
          <a:xfrm>
            <a:off x="10395555" y="5840686"/>
            <a:ext cx="375420" cy="3516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3294207-8466-4156-ABD6-627B7D4E6066}"/>
              </a:ext>
            </a:extLst>
          </p:cNvPr>
          <p:cNvCxnSpPr>
            <a:cxnSpLocks/>
            <a:stCxn id="26" idx="2"/>
          </p:cNvCxnSpPr>
          <p:nvPr/>
        </p:nvCxnSpPr>
        <p:spPr>
          <a:xfrm flipH="1" flipV="1">
            <a:off x="9989044" y="5670913"/>
            <a:ext cx="406511" cy="34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DE3F1CE4-09A9-4317-8118-FF4A5A761139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10770975" y="5670913"/>
            <a:ext cx="400276" cy="34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E963425-2F52-444C-9E74-5DC71861EBEB}"/>
              </a:ext>
            </a:extLst>
          </p:cNvPr>
          <p:cNvCxnSpPr>
            <a:stCxn id="26" idx="0"/>
          </p:cNvCxnSpPr>
          <p:nvPr/>
        </p:nvCxnSpPr>
        <p:spPr>
          <a:xfrm flipV="1">
            <a:off x="10583265" y="5580178"/>
            <a:ext cx="0" cy="26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6D202F-26D1-4EAE-B254-EC0792BBDEA6}"/>
              </a:ext>
            </a:extLst>
          </p:cNvPr>
          <p:cNvSpPr txBox="1"/>
          <p:nvPr/>
        </p:nvSpPr>
        <p:spPr>
          <a:xfrm>
            <a:off x="11849746" y="6504282"/>
            <a:ext cx="574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9C7809D5-FB6B-406A-8E38-A52600843BEE}" type="slidenum">
              <a:rPr lang="ru-RU" sz="1800" smtClean="0">
                <a:solidFill>
                  <a:schemeClr val="tx1"/>
                </a:solidFill>
              </a:rPr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65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F8721CF4-49D2-4F5A-8EE8-0FE6A1C7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5592" y="6415526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25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C009772-2B48-4733-8F1B-D74DF7A04AF5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75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Информирование о ситуации на дороге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87AAE0-CA17-45DE-A2F0-5EE8EE86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17" y="1137521"/>
            <a:ext cx="2702171" cy="5720480"/>
          </a:xfrm>
          <a:prstGeom prst="rect">
            <a:avLst/>
          </a:pr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99222B20-104E-4B61-AD5F-7D85CA7E73F6}"/>
              </a:ext>
            </a:extLst>
          </p:cNvPr>
          <p:cNvSpPr/>
          <p:nvPr/>
        </p:nvSpPr>
        <p:spPr>
          <a:xfrm>
            <a:off x="1260089" y="810159"/>
            <a:ext cx="375420" cy="3516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64D9A-9075-4DF5-A504-90B54C72E4B3}"/>
              </a:ext>
            </a:extLst>
          </p:cNvPr>
          <p:cNvSpPr txBox="1"/>
          <p:nvPr/>
        </p:nvSpPr>
        <p:spPr>
          <a:xfrm>
            <a:off x="1698552" y="768188"/>
            <a:ext cx="223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</a:t>
            </a:r>
            <a:r>
              <a:rPr lang="ru-RU" dirty="0" err="1"/>
              <a:t>подтв</a:t>
            </a:r>
            <a:r>
              <a:rPr lang="ru-RU" dirty="0"/>
              <a:t>. выбора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121593E9-8165-4940-8044-F4601FE1A80D}"/>
              </a:ext>
            </a:extLst>
          </p:cNvPr>
          <p:cNvSpPr/>
          <p:nvPr/>
        </p:nvSpPr>
        <p:spPr>
          <a:xfrm>
            <a:off x="3558405" y="3874704"/>
            <a:ext cx="375420" cy="3516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59599D-48B3-43B1-9DAE-DA8C5F57A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377" y="1137520"/>
            <a:ext cx="2624490" cy="57204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7D2F1D-E2E2-4D45-B0E3-CACF97E5604D}"/>
              </a:ext>
            </a:extLst>
          </p:cNvPr>
          <p:cNvSpPr txBox="1"/>
          <p:nvPr/>
        </p:nvSpPr>
        <p:spPr>
          <a:xfrm>
            <a:off x="5058241" y="3274539"/>
            <a:ext cx="207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Ожидание выявления ДС на выбранном участке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823D6429-086F-4EE8-A923-6E844A35D8C5}"/>
              </a:ext>
            </a:extLst>
          </p:cNvPr>
          <p:cNvSpPr/>
          <p:nvPr/>
        </p:nvSpPr>
        <p:spPr>
          <a:xfrm>
            <a:off x="7969080" y="843018"/>
            <a:ext cx="375420" cy="3516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8C9841-2095-4C24-AD64-E324BF85F4E7}"/>
              </a:ext>
            </a:extLst>
          </p:cNvPr>
          <p:cNvSpPr txBox="1"/>
          <p:nvPr/>
        </p:nvSpPr>
        <p:spPr>
          <a:xfrm>
            <a:off x="8328625" y="768188"/>
            <a:ext cx="24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с информацией 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E9C7B8C-F2E3-4EA7-A125-65AD38A75F4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98388" y="3874704"/>
            <a:ext cx="9598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516E4E2-FF91-4C3A-A21A-AD374727CBE5}"/>
              </a:ext>
            </a:extLst>
          </p:cNvPr>
          <p:cNvCxnSpPr>
            <a:cxnSpLocks/>
          </p:cNvCxnSpPr>
          <p:nvPr/>
        </p:nvCxnSpPr>
        <p:spPr>
          <a:xfrm>
            <a:off x="7088524" y="3874704"/>
            <a:ext cx="9598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648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Рассмотрены способы наблюдения и распознавания дорожных ситуаций.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Выполнен анализ: существующих систем для определения объектов на дорожном полотне; систем информирования автомобилистов о различных дорожных ситуациях.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Спроектированы модули: получения записей видеопотока; выявления дорожных ситуаций; информирования пользователя о ДС с помощью чат-бота.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Собраны данные для обучения модели выявления различных типов ДС.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Разработана и протестирована </a:t>
            </a:r>
            <a:r>
              <a:rPr lang="ru-RU" dirty="0">
                <a:solidFill>
                  <a:srgbClr val="000000"/>
                </a:solidFill>
              </a:rPr>
              <a:t>п</a:t>
            </a:r>
            <a:r>
              <a:rPr lang="ru-RU" sz="2800" dirty="0">
                <a:solidFill>
                  <a:srgbClr val="000000"/>
                </a:solidFill>
              </a:rPr>
              <a:t>рограмма анализа видеопотока для выявления ситуаций на автомобильных дорогах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902080" y="6356351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26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9800" y="1700808"/>
            <a:ext cx="7772400" cy="325180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rgbClr val="000000"/>
                </a:solidFill>
              </a:rPr>
              <a:t>Выпускная квалификационная работа бакалавра</a:t>
            </a:r>
            <a:br>
              <a:rPr lang="ru-RU" dirty="0">
                <a:solidFill>
                  <a:srgbClr val="000000"/>
                </a:solidFill>
              </a:rPr>
            </a:br>
            <a:r>
              <a:rPr lang="ru-RU" sz="3600" dirty="0">
                <a:solidFill>
                  <a:srgbClr val="000000"/>
                </a:solidFill>
              </a:rPr>
              <a:t>«Программа анализа видеопотока для выявления ситуаций на автомобильных дорогах»</a:t>
            </a:r>
            <a:br>
              <a:rPr lang="ru-RU" sz="3600" dirty="0">
                <a:solidFill>
                  <a:srgbClr val="000000"/>
                </a:solidFill>
              </a:rPr>
            </a:br>
            <a:br>
              <a:rPr lang="en-US" sz="3600" dirty="0">
                <a:solidFill>
                  <a:srgbClr val="000000"/>
                </a:solidFill>
              </a:rPr>
            </a:br>
            <a:r>
              <a:rPr lang="ru-RU" sz="3600" b="1" dirty="0">
                <a:solidFill>
                  <a:srgbClr val="000000"/>
                </a:solidFill>
              </a:rPr>
              <a:t>Спасибо за внимание!</a:t>
            </a:r>
            <a:endParaRPr lang="ru-RU" b="1" dirty="0">
              <a:solidFill>
                <a:srgbClr val="0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95600" y="106358"/>
            <a:ext cx="6400800" cy="126876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Волгоградский государственный</a:t>
            </a:r>
            <a:br>
              <a:rPr lang="ru-RU" dirty="0"/>
            </a:br>
            <a:r>
              <a:rPr lang="ru-RU" dirty="0"/>
              <a:t>технический университет</a:t>
            </a:r>
          </a:p>
          <a:p>
            <a:pPr lvl="0"/>
            <a:r>
              <a:rPr lang="ru-RU" dirty="0"/>
              <a:t>Кафедра </a:t>
            </a:r>
            <a:r>
              <a:rPr lang="ru-RU" dirty="0" err="1"/>
              <a:t>САПРиПК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3513" y="213452"/>
            <a:ext cx="1073991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6742403" y="4952608"/>
            <a:ext cx="3520480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ru-RU" sz="2000" dirty="0"/>
              <a:t>Исполнитель:</a:t>
            </a:r>
          </a:p>
          <a:p>
            <a:pPr lvl="0" algn="r">
              <a:spcBef>
                <a:spcPct val="20000"/>
              </a:spcBef>
            </a:pPr>
            <a:r>
              <a:rPr lang="ru-RU" sz="2000" dirty="0">
                <a:solidFill>
                  <a:srgbClr val="000000"/>
                </a:solidFill>
              </a:rPr>
              <a:t>студент группы ИВТ-464</a:t>
            </a:r>
          </a:p>
          <a:p>
            <a:pPr lvl="0" algn="r">
              <a:spcBef>
                <a:spcPct val="20000"/>
              </a:spcBef>
            </a:pPr>
            <a:r>
              <a:rPr lang="ru-RU" sz="2000" dirty="0">
                <a:solidFill>
                  <a:srgbClr val="000000"/>
                </a:solidFill>
              </a:rPr>
              <a:t>Сулицкий </a:t>
            </a:r>
            <a:r>
              <a:rPr lang="ru-RU" sz="2000" dirty="0"/>
              <a:t>М.В.</a:t>
            </a:r>
          </a:p>
          <a:p>
            <a:pPr lvl="0" algn="r">
              <a:spcBef>
                <a:spcPct val="20000"/>
              </a:spcBef>
            </a:pPr>
            <a:r>
              <a:rPr lang="en-US" sz="2000" dirty="0">
                <a:solidFill>
                  <a:srgbClr val="000000"/>
                </a:solidFill>
                <a:hlinkClick r:id="rId4"/>
              </a:rPr>
              <a:t>mikhailsulitskiy22@ya.ru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28159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Цель и задачи работы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pPr marL="893763" indent="-893763">
              <a:buNone/>
            </a:pPr>
            <a:r>
              <a:rPr lang="ru-RU" b="1" dirty="0"/>
              <a:t>Цель:</a:t>
            </a:r>
            <a:r>
              <a:rPr lang="en-US" dirty="0"/>
              <a:t>	</a:t>
            </a:r>
            <a:r>
              <a:rPr lang="ru-RU" dirty="0"/>
              <a:t>Разработать программный комплекс для анализа ситуаций на автомобильных дорогах на основе данных видеонаблюдения</a:t>
            </a:r>
          </a:p>
          <a:p>
            <a:pPr>
              <a:buNone/>
            </a:pPr>
            <a:r>
              <a:rPr lang="ru-RU" b="1" dirty="0"/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</a:rPr>
              <a:t>Изучение подходов к мониторингу перемещений транспортных средств на основе анализа данных видеонаблюдения.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</a:rPr>
              <a:t>Анализ существующих решений для определения положения и характера движения транспортных средств посредством автоматического анализа видеопотока.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</a:rPr>
              <a:t>Проектирование распределенного модуля управления информацией с видеокамер и дальнейшего выявления ситуаций на автомобильных дорогах.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</a:rPr>
              <a:t>Разработка и тестирование программного комплекса для выявления ситуаций на автомобильных дорогах на основе данных видеонаблюдения.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902080" y="6356351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Существующий процесс анализа и выявления дорожных ситуаций </a:t>
            </a:r>
            <a:r>
              <a:rPr lang="en-US" dirty="0"/>
              <a:t>(AS-IS)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902080" y="6356351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20F384-7B45-4E09-B7E6-1969DF643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24709"/>
            <a:ext cx="8229599" cy="45316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2817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Автоматизированный процесс анализа и выявления дорожных ситуаций (</a:t>
            </a:r>
            <a:r>
              <a:rPr lang="en-US" sz="4000" dirty="0"/>
              <a:t>TO-BE</a:t>
            </a:r>
            <a:r>
              <a:rPr lang="ru-RU" sz="4000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902080" y="6356351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DBFB05-E919-4ED9-89B6-A4F3F1690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" y="1027906"/>
            <a:ext cx="10628086" cy="54575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Анализ существующих решений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21329" y="6466846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2B4833A-EA74-4458-B573-EDD7B5F924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220083"/>
              </p:ext>
            </p:extLst>
          </p:nvPr>
        </p:nvGraphicFramePr>
        <p:xfrm>
          <a:off x="970671" y="1083212"/>
          <a:ext cx="10383128" cy="5383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60512">
                  <a:extLst>
                    <a:ext uri="{9D8B030D-6E8A-4147-A177-3AD203B41FA5}">
                      <a16:colId xmlns:a16="http://schemas.microsoft.com/office/drawing/2014/main" val="3866676987"/>
                    </a:ext>
                  </a:extLst>
                </a:gridCol>
                <a:gridCol w="2406229">
                  <a:extLst>
                    <a:ext uri="{9D8B030D-6E8A-4147-A177-3AD203B41FA5}">
                      <a16:colId xmlns:a16="http://schemas.microsoft.com/office/drawing/2014/main" val="1417730996"/>
                    </a:ext>
                  </a:extLst>
                </a:gridCol>
                <a:gridCol w="2462625">
                  <a:extLst>
                    <a:ext uri="{9D8B030D-6E8A-4147-A177-3AD203B41FA5}">
                      <a16:colId xmlns:a16="http://schemas.microsoft.com/office/drawing/2014/main" val="3916363152"/>
                    </a:ext>
                  </a:extLst>
                </a:gridCol>
                <a:gridCol w="1453762">
                  <a:extLst>
                    <a:ext uri="{9D8B030D-6E8A-4147-A177-3AD203B41FA5}">
                      <a16:colId xmlns:a16="http://schemas.microsoft.com/office/drawing/2014/main" val="689896284"/>
                    </a:ext>
                  </a:extLst>
                </a:gridCol>
              </a:tblGrid>
              <a:tr h="49086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Критерий\решение</a:t>
                      </a:r>
                      <a:endParaRPr lang="ru-R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Яндекс.Карты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Google </a:t>
                      </a:r>
                      <a:r>
                        <a:rPr lang="ru-RU" sz="1800" u="none" strike="noStrike">
                          <a:effectLst/>
                        </a:rPr>
                        <a:t>Карты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2ГИС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extLst>
                  <a:ext uri="{0D108BD9-81ED-4DB2-BD59-A6C34878D82A}">
                    <a16:rowId xmlns:a16="http://schemas.microsoft.com/office/drawing/2014/main" val="386271249"/>
                  </a:ext>
                </a:extLst>
              </a:tr>
              <a:tr h="25078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Актуальность пробок</a:t>
                      </a:r>
                      <a:endParaRPr lang="ru-R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+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+/–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+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extLst>
                  <a:ext uri="{0D108BD9-81ED-4DB2-BD59-A6C34878D82A}">
                    <a16:rowId xmlns:a16="http://schemas.microsoft.com/office/drawing/2014/main" val="677265734"/>
                  </a:ext>
                </a:extLst>
              </a:tr>
              <a:tr h="49086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Уязвимость системы транслирования пробок</a:t>
                      </a:r>
                      <a:endParaRPr lang="ru-R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–</a:t>
                      </a:r>
                      <a:endParaRPr lang="ru-R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+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–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extLst>
                  <a:ext uri="{0D108BD9-81ED-4DB2-BD59-A6C34878D82A}">
                    <a16:rowId xmlns:a16="http://schemas.microsoft.com/office/drawing/2014/main" val="3484343781"/>
                  </a:ext>
                </a:extLst>
              </a:tr>
              <a:tr h="49086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Добавление дорожных событий</a:t>
                      </a:r>
                      <a:endParaRPr lang="ru-R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+</a:t>
                      </a:r>
                      <a:endParaRPr lang="ru-R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+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+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extLst>
                  <a:ext uri="{0D108BD9-81ED-4DB2-BD59-A6C34878D82A}">
                    <a16:rowId xmlns:a16="http://schemas.microsoft.com/office/drawing/2014/main" val="1920688365"/>
                  </a:ext>
                </a:extLst>
              </a:tr>
              <a:tr h="49086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Удобство добавления дорожных событий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+</a:t>
                      </a:r>
                      <a:endParaRPr lang="ru-R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–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+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extLst>
                  <a:ext uri="{0D108BD9-81ED-4DB2-BD59-A6C34878D82A}">
                    <a16:rowId xmlns:a16="http://schemas.microsoft.com/office/drawing/2014/main" val="3102091585"/>
                  </a:ext>
                </a:extLst>
              </a:tr>
              <a:tr h="49086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Информативность дорожных событий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+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–</a:t>
                      </a:r>
                      <a:endParaRPr lang="ru-R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+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extLst>
                  <a:ext uri="{0D108BD9-81ED-4DB2-BD59-A6C34878D82A}">
                    <a16:rowId xmlns:a16="http://schemas.microsoft.com/office/drawing/2014/main" val="1348488612"/>
                  </a:ext>
                </a:extLst>
              </a:tr>
              <a:tr h="730957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Добавление комментариев к дорожным событиям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+ 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–</a:t>
                      </a:r>
                      <a:endParaRPr lang="ru-R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+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extLst>
                  <a:ext uri="{0D108BD9-81ED-4DB2-BD59-A6C34878D82A}">
                    <a16:rowId xmlns:a16="http://schemas.microsoft.com/office/drawing/2014/main" val="1315503385"/>
                  </a:ext>
                </a:extLst>
              </a:tr>
              <a:tr h="49086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Добавление фото к дорожным событиям</a:t>
                      </a:r>
                      <a:endParaRPr lang="ru-R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–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–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+/–</a:t>
                      </a:r>
                      <a:endParaRPr lang="ru-R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89608"/>
                  </a:ext>
                </a:extLst>
              </a:tr>
              <a:tr h="730957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Ограничение на добавление дорожных событий</a:t>
                      </a:r>
                      <a:endParaRPr lang="ru-R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+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+/–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–</a:t>
                      </a:r>
                      <a:endParaRPr lang="ru-R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extLst>
                  <a:ext uri="{0D108BD9-81ED-4DB2-BD59-A6C34878D82A}">
                    <a16:rowId xmlns:a16="http://schemas.microsoft.com/office/drawing/2014/main" val="3111630308"/>
                  </a:ext>
                </a:extLst>
              </a:tr>
              <a:tr h="49086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Скорость оповещения пользователей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–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–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+</a:t>
                      </a:r>
                      <a:endParaRPr lang="ru-R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05" marR="68405" marT="9501" marB="0"/>
                </a:tc>
                <a:extLst>
                  <a:ext uri="{0D108BD9-81ED-4DB2-BD59-A6C34878D82A}">
                    <a16:rowId xmlns:a16="http://schemas.microsoft.com/office/drawing/2014/main" val="1901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4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0CC46-7301-4ABB-9FAA-5B1E5945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F0F4B-27B8-4611-8B7D-3A0BC124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a typeface="Times New Roman" panose="02020603050405020304" pitchFamily="18" charset="0"/>
                <a:cs typeface="Arial" panose="020B0604020202020204" pitchFamily="34" charset="0"/>
              </a:rPr>
              <a:t>Возможность выбора </a:t>
            </a:r>
            <a:r>
              <a:rPr lang="ru-RU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участка с камерами </a:t>
            </a:r>
            <a:r>
              <a:rPr lang="ru-RU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видеофиксации</a:t>
            </a:r>
            <a:r>
              <a:rPr lang="ru-RU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из имеющегося списка;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Возможность выбора типа выявляемых дорожных ситуаций;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a typeface="Times New Roman" panose="02020603050405020304" pitchFamily="18" charset="0"/>
                <a:cs typeface="Arial" panose="020B0604020202020204" pitchFamily="34" charset="0"/>
              </a:rPr>
              <a:t>Получение </a:t>
            </a:r>
            <a:r>
              <a:rPr lang="ru-RU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сообщений в режиме реального времени.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71A4AB-07FC-4897-8907-FBE4F821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2080" y="6356351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8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0CC46-7301-4ABB-9FAA-5B1E5945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модулю получения записей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F0F4B-27B8-4611-8B7D-3A0BC124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обращаться с помощью запросов, к камерам видеофиксации города Волгограда, получать видео формата .mp4 длительностью не более десяти секунд;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отправлять полученные записи в общее БД/в БД со ссылкой на файл в облачном хранилище;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создавать запись в БД с указанием названия участка и временем начала и окончания записи полученного видеофайла;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записи с обработанными видеофайлами удалять из БД.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2CE4AB-4B5D-42F2-B11E-F48C6CBB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2080" y="6356351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3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0CC46-7301-4ABB-9FAA-5B1E5945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ru-RU" dirty="0"/>
              <a:t>Требования к модулю анализа видеопотока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F0F4B-27B8-4611-8B7D-3A0BC124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 помощью запросов, обращаться к записи в БД с видеофайлом и получать его на обработку;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скачивать видеофайл из облачного хранилища по ссылке, хранящейся в БД;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анализировать каждый кадр полученного видеофайла и выявлять дорожные ситуации;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 выявлении дорожной ситуации создавать изображение формата JPEG;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 неуспешном анализе, на выявление дорожной ситуации, видеопотока, переходить к следующей записи в БД;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сохранять изображение/ссылку на изображение в БД;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указывать в имени сохраненного изображения наименование участка, время выявления дорожной ситуации и тип выявленной дорожной ситуации.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A8BEBC-D108-4E56-8832-ED651ED0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2080" y="6356351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>
                <a:solidFill>
                  <a:schemeClr val="tx1"/>
                </a:solidFill>
              </a:rPr>
              <a:pPr/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044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881</Words>
  <Application>Microsoft Office PowerPoint</Application>
  <PresentationFormat>Широкоэкранный</PresentationFormat>
  <Paragraphs>217</Paragraphs>
  <Slides>27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Выпускная квалификационная работа бакалавра «Программа анализа видеопотока для выявления ситуаций на автомобильных дорогах»</vt:lpstr>
      <vt:lpstr>Актуальность</vt:lpstr>
      <vt:lpstr>Цель и задачи работы</vt:lpstr>
      <vt:lpstr>Существующий процесс анализа и выявления дорожных ситуаций (AS-IS)</vt:lpstr>
      <vt:lpstr>Автоматизированный процесс анализа и выявления дорожных ситуаций (TO-BE)</vt:lpstr>
      <vt:lpstr>Анализ существующих решений</vt:lpstr>
      <vt:lpstr>Пользовательские требования</vt:lpstr>
      <vt:lpstr>Требования к модулю получения записей</vt:lpstr>
      <vt:lpstr>Требования к модулю анализа видеопотока</vt:lpstr>
      <vt:lpstr>Требования к модулю отправления сообщения пользователю </vt:lpstr>
      <vt:lpstr>Архитектура разрабатываемого ПО</vt:lpstr>
      <vt:lpstr>Диаграмма вариантов использования модуля информирования пользователя </vt:lpstr>
      <vt:lpstr>Структура Базы Данных</vt:lpstr>
      <vt:lpstr>Данные для анализа видеопотока</vt:lpstr>
      <vt:lpstr>Исследование исходных данных</vt:lpstr>
      <vt:lpstr>Описание датасета</vt:lpstr>
      <vt:lpstr>Mask - RCNN</vt:lpstr>
      <vt:lpstr>Mask - RCNN</vt:lpstr>
      <vt:lpstr>Типы выявляемых дорожных ситуаций:</vt:lpstr>
      <vt:lpstr>Типы выявляемых дорожных ситуаций:</vt:lpstr>
      <vt:lpstr>Типы выявляемых дорожных ситуаций:</vt:lpstr>
      <vt:lpstr>Сущности Базы данных</vt:lpstr>
      <vt:lpstr>Средства реализации</vt:lpstr>
      <vt:lpstr>Сценарий работы чат-бота</vt:lpstr>
      <vt:lpstr>Презентация PowerPoint</vt:lpstr>
      <vt:lpstr>Выводы</vt:lpstr>
      <vt:lpstr>Выпускная квалификационная работа бакалавра «Программа анализа видеопотока для выявления ситуаций на автомобильных дорогах» 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«Программа анализа видеопотока для выявления ситуаций на автомобильных дорогах»</dc:title>
  <dc:creator>Михаил Сулицкий</dc:creator>
  <cp:lastModifiedBy>Михаил Сулицкий</cp:lastModifiedBy>
  <cp:revision>12</cp:revision>
  <dcterms:created xsi:type="dcterms:W3CDTF">2021-03-09T18:48:15Z</dcterms:created>
  <dcterms:modified xsi:type="dcterms:W3CDTF">2021-06-21T14:34:44Z</dcterms:modified>
</cp:coreProperties>
</file>