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68"/>
    <p:restoredTop sz="96327"/>
  </p:normalViewPr>
  <p:slideViewPr>
    <p:cSldViewPr snapToGrid="0" snapToObjects="1">
      <p:cViewPr varScale="1">
        <p:scale>
          <a:sx n="25" d="100"/>
          <a:sy n="25" d="100"/>
        </p:scale>
        <p:origin x="1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3483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2194564" y="441962"/>
            <a:ext cx="39502081" cy="72390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2194564" y="7680960"/>
            <a:ext cx="39502081" cy="252374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31180290" y="30371981"/>
            <a:ext cx="275073" cy="276999"/>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1pPr>
      <a:lvl2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2pPr>
      <a:lvl3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3pPr>
      <a:lvl4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4pPr>
      <a:lvl5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5pPr>
      <a:lvl6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6pPr>
      <a:lvl7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7pPr>
      <a:lvl8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8pPr>
      <a:lvl9pPr marL="0" marR="0" indent="0" algn="l" defTabSz="2194670" rtl="0" latinLnBrk="0">
        <a:lnSpc>
          <a:spcPct val="90000"/>
        </a:lnSpc>
        <a:spcBef>
          <a:spcPts val="0"/>
        </a:spcBef>
        <a:spcAft>
          <a:spcPts val="0"/>
        </a:spcAft>
        <a:buClrTx/>
        <a:buSzTx/>
        <a:buFontTx/>
        <a:buNone/>
        <a:tabLst/>
        <a:defRPr sz="10500" b="0" i="0" u="none" strike="noStrike" cap="none" spc="0" baseline="0">
          <a:solidFill>
            <a:srgbClr val="000000"/>
          </a:solidFill>
          <a:uFillTx/>
          <a:latin typeface="Calibri Light"/>
          <a:ea typeface="Calibri Light"/>
          <a:cs typeface="Calibri Light"/>
          <a:sym typeface="Calibri Light"/>
        </a:defRPr>
      </a:lvl9pPr>
    </p:titleStyle>
    <p:bodyStyle>
      <a:lvl1pPr marL="548667" marR="0" indent="-548667"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1pPr>
      <a:lvl2pPr marL="1739853" marR="0" indent="-642518"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2pPr>
      <a:lvl3pPr marL="2957660" marR="0" indent="-7629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3pPr>
      <a:lvl4pPr marL="4148696"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4pPr>
      <a:lvl5pPr marL="5246030"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5pPr>
      <a:lvl6pPr marL="6343365"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6pPr>
      <a:lvl7pPr marL="7440700"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7pPr>
      <a:lvl8pPr marL="8538035"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8pPr>
      <a:lvl9pPr marL="9635370" marR="0" indent="-856691" algn="l" defTabSz="2194670" rtl="0" latinLnBrk="0">
        <a:lnSpc>
          <a:spcPct val="90000"/>
        </a:lnSpc>
        <a:spcBef>
          <a:spcPts val="2400"/>
        </a:spcBef>
        <a:spcAft>
          <a:spcPts val="0"/>
        </a:spcAft>
        <a:buClrTx/>
        <a:buSzPct val="100000"/>
        <a:buFont typeface="Arial"/>
        <a:buChar char="•"/>
        <a:tabLst/>
        <a:defRPr sz="6675" b="0" i="0" u="none" strike="noStrike" cap="none" spc="0" baseline="0">
          <a:solidFill>
            <a:srgbClr val="000000"/>
          </a:solidFill>
          <a:uFillTx/>
          <a:latin typeface="+mn-lt"/>
          <a:ea typeface="+mn-ea"/>
          <a:cs typeface="+mn-cs"/>
          <a:sym typeface="Calibri"/>
        </a:defRPr>
      </a:lvl9pPr>
    </p:bodyStyle>
    <p:otherStyle>
      <a:lvl1pPr marL="0" marR="0" indent="0"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244899"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489798"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734697"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979596"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1224496"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1469395"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1714294"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1959193" algn="r" defTabSz="244899"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表格&#10;&#10;AI 生成的内容可能不正确。">
            <a:extLst>
              <a:ext uri="{FF2B5EF4-FFF2-40B4-BE49-F238E27FC236}">
                <a16:creationId xmlns:a16="http://schemas.microsoft.com/office/drawing/2014/main" id="{17F53E91-BE12-0211-D03F-52D8833DC5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00472" y="22890707"/>
            <a:ext cx="20198047" cy="4678022"/>
          </a:xfrm>
          <a:prstGeom prst="rect">
            <a:avLst/>
          </a:prstGeom>
        </p:spPr>
      </p:pic>
      <p:pic>
        <p:nvPicPr>
          <p:cNvPr id="5" name="图片 4" descr="图表, 箱线图&#10;&#10;AI 生成的内容可能不正确。">
            <a:extLst>
              <a:ext uri="{FF2B5EF4-FFF2-40B4-BE49-F238E27FC236}">
                <a16:creationId xmlns:a16="http://schemas.microsoft.com/office/drawing/2014/main" id="{FDC90C12-46F4-6CE6-B0C3-178AD259F2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8612" y="9315436"/>
            <a:ext cx="10379266" cy="4836217"/>
          </a:xfrm>
          <a:prstGeom prst="rect">
            <a:avLst/>
          </a:prstGeom>
        </p:spPr>
      </p:pic>
      <p:pic>
        <p:nvPicPr>
          <p:cNvPr id="123" name="图片 122" descr="图片包含 徽标&#10;&#10;AI 生成的内容可能不正确。">
            <a:extLst>
              <a:ext uri="{FF2B5EF4-FFF2-40B4-BE49-F238E27FC236}">
                <a16:creationId xmlns:a16="http://schemas.microsoft.com/office/drawing/2014/main" id="{7CF99B99-81F8-41AB-D3B1-F32F8D9BB3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336563" y="20456186"/>
            <a:ext cx="9650974" cy="1994730"/>
          </a:xfrm>
          <a:prstGeom prst="rect">
            <a:avLst/>
          </a:prstGeom>
        </p:spPr>
      </p:pic>
      <p:pic>
        <p:nvPicPr>
          <p:cNvPr id="135" name="图片 134">
            <a:extLst>
              <a:ext uri="{FF2B5EF4-FFF2-40B4-BE49-F238E27FC236}">
                <a16:creationId xmlns:a16="http://schemas.microsoft.com/office/drawing/2014/main" id="{5BF6D9CD-7E66-E310-2975-4F60014BEAD8}"/>
              </a:ext>
            </a:extLst>
          </p:cNvPr>
          <p:cNvPicPr>
            <a:picLocks noChangeAspect="1"/>
          </p:cNvPicPr>
          <p:nvPr/>
        </p:nvPicPr>
        <p:blipFill>
          <a:blip r:embed="rId6">
            <a:extLst>
              <a:ext uri="{28A0092B-C50C-407E-A947-70E740481C1C}">
                <a14:useLocalDpi xmlns:a14="http://schemas.microsoft.com/office/drawing/2010/main" val="0"/>
              </a:ext>
            </a:extLst>
          </a:blip>
          <a:srcRect l="2976" r="2560" b="-42992"/>
          <a:stretch/>
        </p:blipFill>
        <p:spPr>
          <a:xfrm>
            <a:off x="31700594" y="20461293"/>
            <a:ext cx="11836586" cy="1814894"/>
          </a:xfrm>
          <a:prstGeom prst="rect">
            <a:avLst/>
          </a:prstGeom>
        </p:spPr>
      </p:pic>
      <p:pic>
        <p:nvPicPr>
          <p:cNvPr id="116" name="图片 115" descr="图片包含 文本&#10;&#10;AI 生成的内容可能不正确。">
            <a:extLst>
              <a:ext uri="{FF2B5EF4-FFF2-40B4-BE49-F238E27FC236}">
                <a16:creationId xmlns:a16="http://schemas.microsoft.com/office/drawing/2014/main" id="{66A06C75-9E52-BAA6-834C-BB35E962DF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956053" y="15870815"/>
            <a:ext cx="17940732" cy="3734444"/>
          </a:xfrm>
          <a:prstGeom prst="rect">
            <a:avLst/>
          </a:prstGeom>
        </p:spPr>
      </p:pic>
      <p:pic>
        <p:nvPicPr>
          <p:cNvPr id="118" name="图片 117" descr="徽标&#10;&#10;AI 生成的内容可能不正确。">
            <a:extLst>
              <a:ext uri="{FF2B5EF4-FFF2-40B4-BE49-F238E27FC236}">
                <a16:creationId xmlns:a16="http://schemas.microsoft.com/office/drawing/2014/main" id="{5AAEF9E6-7D1A-8E9B-09EC-63C45497EED1}"/>
              </a:ext>
            </a:extLst>
          </p:cNvPr>
          <p:cNvPicPr>
            <a:picLocks noChangeAspect="1"/>
          </p:cNvPicPr>
          <p:nvPr/>
        </p:nvPicPr>
        <p:blipFill>
          <a:blip r:embed="rId8">
            <a:extLst>
              <a:ext uri="{28A0092B-C50C-407E-A947-70E740481C1C}">
                <a14:useLocalDpi xmlns:a14="http://schemas.microsoft.com/office/drawing/2010/main" val="0"/>
              </a:ext>
            </a:extLst>
          </a:blip>
          <a:srcRect t="11470" b="3921"/>
          <a:stretch/>
        </p:blipFill>
        <p:spPr>
          <a:xfrm>
            <a:off x="22671524" y="18695926"/>
            <a:ext cx="14612402" cy="2125713"/>
          </a:xfrm>
          <a:prstGeom prst="rect">
            <a:avLst/>
          </a:prstGeom>
        </p:spPr>
      </p:pic>
      <p:pic>
        <p:nvPicPr>
          <p:cNvPr id="61" name="图片 60" descr="图示&#10;&#10;AI 生成的内容可能不正确。">
            <a:extLst>
              <a:ext uri="{FF2B5EF4-FFF2-40B4-BE49-F238E27FC236}">
                <a16:creationId xmlns:a16="http://schemas.microsoft.com/office/drawing/2014/main" id="{88AE6A3A-FF3D-5F78-21D3-C084284B6E62}"/>
              </a:ext>
            </a:extLst>
          </p:cNvPr>
          <p:cNvPicPr>
            <a:picLocks noChangeAspect="1"/>
          </p:cNvPicPr>
          <p:nvPr/>
        </p:nvPicPr>
        <p:blipFill rotWithShape="1">
          <a:blip r:embed="rId9">
            <a:extLst>
              <a:ext uri="{28A0092B-C50C-407E-A947-70E740481C1C}">
                <a14:useLocalDpi xmlns:a14="http://schemas.microsoft.com/office/drawing/2010/main" val="0"/>
              </a:ext>
            </a:extLst>
          </a:blip>
          <a:srcRect l="1172" t="4263" r="4233"/>
          <a:stretch/>
        </p:blipFill>
        <p:spPr>
          <a:xfrm>
            <a:off x="162606" y="11547571"/>
            <a:ext cx="21892676" cy="13478587"/>
          </a:xfrm>
          <a:prstGeom prst="rect">
            <a:avLst/>
          </a:prstGeom>
        </p:spPr>
      </p:pic>
      <p:cxnSp>
        <p:nvCxnSpPr>
          <p:cNvPr id="13" name="Straight Connector 12">
            <a:extLst>
              <a:ext uri="{FF2B5EF4-FFF2-40B4-BE49-F238E27FC236}">
                <a16:creationId xmlns:a16="http://schemas.microsoft.com/office/drawing/2014/main" id="{4B6F7FB6-D3DD-6D27-113F-CDED3A99A19F}"/>
              </a:ext>
            </a:extLst>
          </p:cNvPr>
          <p:cNvCxnSpPr>
            <a:cxnSpLocks/>
          </p:cNvCxnSpPr>
          <p:nvPr/>
        </p:nvCxnSpPr>
        <p:spPr>
          <a:xfrm flipV="1">
            <a:off x="504620" y="3657924"/>
            <a:ext cx="43101325" cy="136099"/>
          </a:xfrm>
          <a:prstGeom prst="line">
            <a:avLst/>
          </a:prstGeom>
          <a:ln w="60325"/>
        </p:spPr>
        <p:style>
          <a:lnRef idx="3">
            <a:schemeClr val="accent3"/>
          </a:lnRef>
          <a:fillRef idx="0">
            <a:schemeClr val="accent3"/>
          </a:fillRef>
          <a:effectRef idx="2">
            <a:schemeClr val="accent3"/>
          </a:effectRef>
          <a:fontRef idx="minor">
            <a:schemeClr val="tx1"/>
          </a:fontRef>
        </p:style>
      </p:cxnSp>
      <p:cxnSp>
        <p:nvCxnSpPr>
          <p:cNvPr id="14" name="Straight Connector 13">
            <a:extLst>
              <a:ext uri="{FF2B5EF4-FFF2-40B4-BE49-F238E27FC236}">
                <a16:creationId xmlns:a16="http://schemas.microsoft.com/office/drawing/2014/main" id="{A74CB79C-89D2-3E85-F2D5-2227291BFF90}"/>
              </a:ext>
            </a:extLst>
          </p:cNvPr>
          <p:cNvCxnSpPr>
            <a:cxnSpLocks/>
          </p:cNvCxnSpPr>
          <p:nvPr/>
        </p:nvCxnSpPr>
        <p:spPr>
          <a:xfrm flipH="1">
            <a:off x="21988203" y="3434093"/>
            <a:ext cx="10323" cy="28582345"/>
          </a:xfrm>
          <a:prstGeom prst="line">
            <a:avLst/>
          </a:prstGeom>
          <a:ln w="60325"/>
        </p:spPr>
        <p:style>
          <a:lnRef idx="3">
            <a:schemeClr val="accent3"/>
          </a:lnRef>
          <a:fillRef idx="0">
            <a:schemeClr val="accent3"/>
          </a:fillRef>
          <a:effectRef idx="2">
            <a:schemeClr val="accent3"/>
          </a:effectRef>
          <a:fontRef idx="minor">
            <a:schemeClr val="tx1"/>
          </a:fontRef>
        </p:style>
      </p:cxnSp>
      <p:sp>
        <p:nvSpPr>
          <p:cNvPr id="31" name="TextBox 30">
            <a:extLst>
              <a:ext uri="{FF2B5EF4-FFF2-40B4-BE49-F238E27FC236}">
                <a16:creationId xmlns:a16="http://schemas.microsoft.com/office/drawing/2014/main" id="{AA2E4F6D-83BE-9348-46DB-8A09167B4105}"/>
              </a:ext>
            </a:extLst>
          </p:cNvPr>
          <p:cNvSpPr txBox="1"/>
          <p:nvPr/>
        </p:nvSpPr>
        <p:spPr>
          <a:xfrm>
            <a:off x="841957" y="4003585"/>
            <a:ext cx="22992721" cy="1200329"/>
          </a:xfrm>
          <a:prstGeom prst="rect">
            <a:avLst/>
          </a:prstGeom>
          <a:noFill/>
        </p:spPr>
        <p:txBody>
          <a:bodyPr wrap="square" rtlCol="0">
            <a:spAutoFit/>
          </a:bodyPr>
          <a:lstStyle/>
          <a:p>
            <a:r>
              <a:rPr lang="en-US" sz="7200" b="1" dirty="0">
                <a:solidFill>
                  <a:schemeClr val="accent1">
                    <a:lumMod val="75000"/>
                  </a:schemeClr>
                </a:solidFill>
              </a:rPr>
              <a:t>Original Method</a:t>
            </a:r>
          </a:p>
        </p:txBody>
      </p:sp>
      <p:sp>
        <p:nvSpPr>
          <p:cNvPr id="44" name="TextBox 43">
            <a:extLst>
              <a:ext uri="{FF2B5EF4-FFF2-40B4-BE49-F238E27FC236}">
                <a16:creationId xmlns:a16="http://schemas.microsoft.com/office/drawing/2014/main" id="{B356AA57-486A-911A-5470-3D9C4EED2167}"/>
              </a:ext>
            </a:extLst>
          </p:cNvPr>
          <p:cNvSpPr txBox="1"/>
          <p:nvPr/>
        </p:nvSpPr>
        <p:spPr>
          <a:xfrm>
            <a:off x="22288003" y="22203987"/>
            <a:ext cx="8458153" cy="1200329"/>
          </a:xfrm>
          <a:prstGeom prst="rect">
            <a:avLst/>
          </a:prstGeom>
          <a:noFill/>
        </p:spPr>
        <p:txBody>
          <a:bodyPr wrap="square" rtlCol="0">
            <a:spAutoFit/>
          </a:bodyPr>
          <a:lstStyle/>
          <a:p>
            <a:r>
              <a:rPr lang="en-US" sz="7200" b="1" dirty="0">
                <a:solidFill>
                  <a:schemeClr val="accent1">
                    <a:lumMod val="75000"/>
                  </a:schemeClr>
                </a:solidFill>
              </a:rPr>
              <a:t>Experimental results</a:t>
            </a:r>
          </a:p>
        </p:txBody>
      </p:sp>
      <p:sp>
        <p:nvSpPr>
          <p:cNvPr id="115" name="TextBox 114">
            <a:extLst>
              <a:ext uri="{FF2B5EF4-FFF2-40B4-BE49-F238E27FC236}">
                <a16:creationId xmlns:a16="http://schemas.microsoft.com/office/drawing/2014/main" id="{04C333A8-27EE-D23B-BD99-D3BC89292757}"/>
              </a:ext>
            </a:extLst>
          </p:cNvPr>
          <p:cNvSpPr txBox="1"/>
          <p:nvPr/>
        </p:nvSpPr>
        <p:spPr>
          <a:xfrm>
            <a:off x="39898033" y="361589"/>
            <a:ext cx="3707912" cy="707886"/>
          </a:xfrm>
          <a:prstGeom prst="rect">
            <a:avLst/>
          </a:prstGeom>
          <a:noFill/>
        </p:spPr>
        <p:txBody>
          <a:bodyPr wrap="square" rtlCol="0">
            <a:spAutoFit/>
          </a:bodyPr>
          <a:lstStyle/>
          <a:p>
            <a:pPr>
              <a:buSzPct val="120000"/>
            </a:pPr>
            <a:r>
              <a:rPr lang="en-US" sz="4000" b="1" dirty="0">
                <a:solidFill>
                  <a:schemeClr val="tx1"/>
                </a:solidFill>
                <a:cs typeface="Times New Roman" panose="02020603050405020304" pitchFamily="18" charset="0"/>
              </a:rPr>
              <a:t>Code Available</a:t>
            </a:r>
          </a:p>
        </p:txBody>
      </p:sp>
      <p:sp>
        <p:nvSpPr>
          <p:cNvPr id="2" name="TextBox 1">
            <a:extLst>
              <a:ext uri="{FF2B5EF4-FFF2-40B4-BE49-F238E27FC236}">
                <a16:creationId xmlns:a16="http://schemas.microsoft.com/office/drawing/2014/main" id="{0716586B-C77A-1F79-7BE6-05C21AB31FE6}"/>
              </a:ext>
            </a:extLst>
          </p:cNvPr>
          <p:cNvSpPr txBox="1"/>
          <p:nvPr/>
        </p:nvSpPr>
        <p:spPr>
          <a:xfrm>
            <a:off x="7607800" y="123993"/>
            <a:ext cx="30696506" cy="2800767"/>
          </a:xfrm>
          <a:prstGeom prst="rect">
            <a:avLst/>
          </a:prstGeom>
          <a:noFill/>
        </p:spPr>
        <p:txBody>
          <a:bodyPr wrap="square" rtlCol="0">
            <a:spAutoFit/>
          </a:bodyPr>
          <a:lstStyle/>
          <a:p>
            <a:r>
              <a:rPr lang="en-US" sz="8000" b="1" dirty="0"/>
              <a:t>LLMESR-Pro: </a:t>
            </a:r>
            <a:r>
              <a:rPr lang="en" altLang="zh-CN" sz="8000" b="1" dirty="0"/>
              <a:t>Attribute-aware</a:t>
            </a:r>
            <a:r>
              <a:rPr lang="zh-CN" altLang="en-US" sz="9600" b="1" i="1" dirty="0"/>
              <a:t> </a:t>
            </a:r>
            <a:r>
              <a:rPr lang="en" altLang="zh-CN" sz="8000" b="1" dirty="0"/>
              <a:t>Graph Embedding and Tail-aware Prediction for Sequential Recommendation</a:t>
            </a:r>
            <a:endParaRPr lang="en-US" sz="8000" b="1" dirty="0"/>
          </a:p>
        </p:txBody>
      </p:sp>
      <p:sp>
        <p:nvSpPr>
          <p:cNvPr id="3" name="TextBox 2">
            <a:extLst>
              <a:ext uri="{FF2B5EF4-FFF2-40B4-BE49-F238E27FC236}">
                <a16:creationId xmlns:a16="http://schemas.microsoft.com/office/drawing/2014/main" id="{86153B90-BCC2-B238-FB51-0609A2D65246}"/>
              </a:ext>
            </a:extLst>
          </p:cNvPr>
          <p:cNvSpPr txBox="1"/>
          <p:nvPr/>
        </p:nvSpPr>
        <p:spPr>
          <a:xfrm>
            <a:off x="10494069" y="2846691"/>
            <a:ext cx="22190167" cy="769441"/>
          </a:xfrm>
          <a:prstGeom prst="rect">
            <a:avLst/>
          </a:prstGeom>
          <a:noFill/>
        </p:spPr>
        <p:txBody>
          <a:bodyPr wrap="square" rtlCol="0">
            <a:spAutoFit/>
          </a:bodyPr>
          <a:lstStyle/>
          <a:p>
            <a:pPr algn="ctr"/>
            <a:r>
              <a:rPr lang="en-US" sz="4400" dirty="0"/>
              <a:t> </a:t>
            </a:r>
            <a:r>
              <a:rPr lang="en-US" sz="4400" dirty="0" err="1"/>
              <a:t>Ninghao</a:t>
            </a:r>
            <a:r>
              <a:rPr lang="en-US" sz="4400" dirty="0"/>
              <a:t> Lu nl2752@nyu.edu</a:t>
            </a:r>
          </a:p>
        </p:txBody>
      </p:sp>
      <p:pic>
        <p:nvPicPr>
          <p:cNvPr id="12" name="图片 11" descr="徽标&#10;&#10;AI 生成的内容可能不正确。">
            <a:extLst>
              <a:ext uri="{FF2B5EF4-FFF2-40B4-BE49-F238E27FC236}">
                <a16:creationId xmlns:a16="http://schemas.microsoft.com/office/drawing/2014/main" id="{C8640E4A-E5CC-4950-33C7-D575F27D331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06510" y="475371"/>
            <a:ext cx="2544195" cy="2496751"/>
          </a:xfrm>
          <a:prstGeom prst="rect">
            <a:avLst/>
          </a:prstGeom>
        </p:spPr>
      </p:pic>
      <p:pic>
        <p:nvPicPr>
          <p:cNvPr id="11" name="图片 10" descr="图标&#10;&#10;AI 生成的内容可能不正确。">
            <a:extLst>
              <a:ext uri="{FF2B5EF4-FFF2-40B4-BE49-F238E27FC236}">
                <a16:creationId xmlns:a16="http://schemas.microsoft.com/office/drawing/2014/main" id="{2D86E2B5-C671-BFD5-0654-B22B4B45983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664526" y="526787"/>
            <a:ext cx="1981115" cy="2788236"/>
          </a:xfrm>
          <a:prstGeom prst="rect">
            <a:avLst/>
          </a:prstGeom>
        </p:spPr>
      </p:pic>
      <p:sp>
        <p:nvSpPr>
          <p:cNvPr id="57" name="文本框 56">
            <a:extLst>
              <a:ext uri="{FF2B5EF4-FFF2-40B4-BE49-F238E27FC236}">
                <a16:creationId xmlns:a16="http://schemas.microsoft.com/office/drawing/2014/main" id="{6694702C-8DF7-A171-E5B8-BF6EFDB47465}"/>
              </a:ext>
            </a:extLst>
          </p:cNvPr>
          <p:cNvSpPr txBox="1"/>
          <p:nvPr/>
        </p:nvSpPr>
        <p:spPr>
          <a:xfrm>
            <a:off x="906527" y="24883965"/>
            <a:ext cx="8098981"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lang="en-US" altLang="zh-CN" sz="7200" b="1" dirty="0">
                <a:solidFill>
                  <a:schemeClr val="accent1">
                    <a:lumMod val="75000"/>
                  </a:schemeClr>
                </a:solidFill>
              </a:rPr>
              <a:t>Motivation</a:t>
            </a:r>
            <a:endParaRPr kumimoji="0" lang="zh-CN" altLang="en-US" sz="7200" b="1" i="0" u="none" strike="noStrike" cap="none" spc="0" normalizeH="0" baseline="0" dirty="0">
              <a:ln>
                <a:noFill/>
              </a:ln>
              <a:solidFill>
                <a:schemeClr val="accent1">
                  <a:lumMod val="75000"/>
                </a:schemeClr>
              </a:solidFill>
              <a:effectLst/>
              <a:uFillTx/>
              <a:latin typeface="+mn-lt"/>
              <a:ea typeface="+mn-ea"/>
              <a:cs typeface="+mn-cs"/>
              <a:sym typeface="Calibri"/>
            </a:endParaRPr>
          </a:p>
        </p:txBody>
      </p:sp>
      <p:sp>
        <p:nvSpPr>
          <p:cNvPr id="58" name="TextBox 30">
            <a:extLst>
              <a:ext uri="{FF2B5EF4-FFF2-40B4-BE49-F238E27FC236}">
                <a16:creationId xmlns:a16="http://schemas.microsoft.com/office/drawing/2014/main" id="{B0181320-7FBE-8225-5738-D9F00903FCDD}"/>
              </a:ext>
            </a:extLst>
          </p:cNvPr>
          <p:cNvSpPr txBox="1"/>
          <p:nvPr/>
        </p:nvSpPr>
        <p:spPr>
          <a:xfrm>
            <a:off x="22339118" y="3915562"/>
            <a:ext cx="22992721" cy="1200329"/>
          </a:xfrm>
          <a:prstGeom prst="rect">
            <a:avLst/>
          </a:prstGeom>
          <a:noFill/>
        </p:spPr>
        <p:txBody>
          <a:bodyPr wrap="square" rtlCol="0">
            <a:spAutoFit/>
          </a:bodyPr>
          <a:lstStyle/>
          <a:p>
            <a:r>
              <a:rPr lang="en-US" sz="7200" b="1" dirty="0">
                <a:solidFill>
                  <a:schemeClr val="accent1">
                    <a:lumMod val="75000"/>
                  </a:schemeClr>
                </a:solidFill>
              </a:rPr>
              <a:t>Our Method</a:t>
            </a:r>
          </a:p>
        </p:txBody>
      </p:sp>
      <p:sp>
        <p:nvSpPr>
          <p:cNvPr id="59" name="TextBox 43">
            <a:extLst>
              <a:ext uri="{FF2B5EF4-FFF2-40B4-BE49-F238E27FC236}">
                <a16:creationId xmlns:a16="http://schemas.microsoft.com/office/drawing/2014/main" id="{CC550252-9059-3974-01BA-FAFC985161A9}"/>
              </a:ext>
            </a:extLst>
          </p:cNvPr>
          <p:cNvSpPr txBox="1"/>
          <p:nvPr/>
        </p:nvSpPr>
        <p:spPr>
          <a:xfrm>
            <a:off x="22464545" y="27039400"/>
            <a:ext cx="8458153" cy="2308324"/>
          </a:xfrm>
          <a:prstGeom prst="rect">
            <a:avLst/>
          </a:prstGeom>
          <a:noFill/>
        </p:spPr>
        <p:txBody>
          <a:bodyPr wrap="square" rtlCol="0">
            <a:spAutoFit/>
          </a:bodyPr>
          <a:lstStyle/>
          <a:p>
            <a:r>
              <a:rPr lang="en-US" sz="7200" b="1" dirty="0">
                <a:solidFill>
                  <a:schemeClr val="accent1">
                    <a:lumMod val="75000"/>
                  </a:schemeClr>
                </a:solidFill>
              </a:rPr>
              <a:t>Takeaways</a:t>
            </a:r>
          </a:p>
          <a:p>
            <a:endParaRPr lang="en-US" sz="7200" b="1" dirty="0">
              <a:solidFill>
                <a:schemeClr val="accent1">
                  <a:lumMod val="75000"/>
                </a:schemeClr>
              </a:solidFill>
            </a:endParaRPr>
          </a:p>
        </p:txBody>
      </p:sp>
      <p:sp>
        <p:nvSpPr>
          <p:cNvPr id="62" name="文本框 61">
            <a:extLst>
              <a:ext uri="{FF2B5EF4-FFF2-40B4-BE49-F238E27FC236}">
                <a16:creationId xmlns:a16="http://schemas.microsoft.com/office/drawing/2014/main" id="{B898DCF6-A1E1-85A7-C1F5-DEDBF375C03B}"/>
              </a:ext>
            </a:extLst>
          </p:cNvPr>
          <p:cNvSpPr txBox="1"/>
          <p:nvPr/>
        </p:nvSpPr>
        <p:spPr>
          <a:xfrm>
            <a:off x="841957" y="5346360"/>
            <a:ext cx="20533974"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None/>
            </a:pPr>
            <a:r>
              <a:rPr lang="en" altLang="zh-CN" sz="4800" b="1" dirty="0"/>
              <a:t>LLM-ESR</a:t>
            </a:r>
            <a:r>
              <a:rPr lang="en" altLang="zh-CN" sz="4800" dirty="0"/>
              <a:t> leverages </a:t>
            </a:r>
            <a:r>
              <a:rPr lang="en" altLang="zh-CN" sz="4800" b="1" dirty="0"/>
              <a:t>dual-view modeling</a:t>
            </a:r>
            <a:r>
              <a:rPr lang="en" altLang="zh-CN" sz="4800" dirty="0"/>
              <a:t> (LLM-based semantic and trainable collaborative embeddings) and </a:t>
            </a:r>
            <a:r>
              <a:rPr lang="en" altLang="zh-CN" sz="4800" b="1" dirty="0"/>
              <a:t>retrieval-augmented self-distillation</a:t>
            </a:r>
            <a:r>
              <a:rPr lang="en" altLang="zh-CN" sz="4800" dirty="0"/>
              <a:t> to address the challenges of long-tailed sequential recommendation. </a:t>
            </a:r>
            <a:r>
              <a:rPr lang="en" altLang="zh-CN" sz="4800" b="1" dirty="0"/>
              <a:t>(</a:t>
            </a:r>
            <a:r>
              <a:rPr lang="en" altLang="zh-CN" sz="4800" b="1" dirty="0" err="1"/>
              <a:t>i</a:t>
            </a:r>
            <a:r>
              <a:rPr lang="en" altLang="zh-CN" sz="4800" b="1" dirty="0"/>
              <a:t>)</a:t>
            </a:r>
            <a:r>
              <a:rPr lang="en" altLang="zh-CN" sz="4800" dirty="0"/>
              <a:t> It uses </a:t>
            </a:r>
            <a:r>
              <a:rPr lang="en" altLang="zh-CN" sz="4800" b="1" dirty="0"/>
              <a:t>frozen LLMs</a:t>
            </a:r>
            <a:r>
              <a:rPr lang="en" altLang="zh-CN" sz="4800" dirty="0"/>
              <a:t> to extract item embeddings via prompts, forming the </a:t>
            </a:r>
            <a:r>
              <a:rPr lang="en" altLang="zh-CN" sz="4800" b="1" dirty="0"/>
              <a:t>semantic view</a:t>
            </a:r>
            <a:r>
              <a:rPr lang="en" altLang="zh-CN" sz="4800" dirty="0"/>
              <a:t>. </a:t>
            </a:r>
            <a:r>
              <a:rPr lang="en" altLang="zh-CN" sz="4800" b="1" dirty="0"/>
              <a:t>(ii)</a:t>
            </a:r>
            <a:r>
              <a:rPr lang="en" altLang="zh-CN" sz="4800" dirty="0"/>
              <a:t> It initializes </a:t>
            </a:r>
            <a:r>
              <a:rPr lang="en" altLang="zh-CN" sz="4800" b="1" dirty="0"/>
              <a:t>collaborative embeddings</a:t>
            </a:r>
            <a:r>
              <a:rPr lang="en" altLang="zh-CN" sz="4800" dirty="0"/>
              <a:t>, fuses the two views, and uses a </a:t>
            </a:r>
            <a:r>
              <a:rPr lang="en" altLang="zh-CN" sz="4800" b="1" dirty="0"/>
              <a:t>single prediction head</a:t>
            </a:r>
            <a:r>
              <a:rPr lang="en" altLang="zh-CN" sz="4800" dirty="0"/>
              <a:t> within a sequential model to score candidate items. </a:t>
            </a:r>
            <a:r>
              <a:rPr lang="en" altLang="zh-CN" sz="4800" b="1" dirty="0"/>
              <a:t>(iii)</a:t>
            </a:r>
            <a:r>
              <a:rPr lang="en" altLang="zh-CN" sz="4800" dirty="0"/>
              <a:t> It introduces </a:t>
            </a:r>
            <a:r>
              <a:rPr lang="en" altLang="zh-CN" sz="4800" b="1" dirty="0"/>
              <a:t>self-distillation</a:t>
            </a:r>
            <a:r>
              <a:rPr lang="en" altLang="zh-CN" sz="4800" dirty="0"/>
              <a:t> to enhance the representations of </a:t>
            </a:r>
            <a:r>
              <a:rPr lang="en" altLang="zh-CN" sz="4800" b="1" dirty="0"/>
              <a:t>long-tail users</a:t>
            </a:r>
            <a:r>
              <a:rPr lang="en" altLang="zh-CN" sz="4800" dirty="0"/>
              <a:t> by retrieving similar users as soft teachers. </a:t>
            </a:r>
          </a:p>
        </p:txBody>
      </p:sp>
      <p:sp>
        <p:nvSpPr>
          <p:cNvPr id="63" name="文本框 62">
            <a:extLst>
              <a:ext uri="{FF2B5EF4-FFF2-40B4-BE49-F238E27FC236}">
                <a16:creationId xmlns:a16="http://schemas.microsoft.com/office/drawing/2014/main" id="{8580924D-578D-647F-44FE-2D353462E5D6}"/>
              </a:ext>
            </a:extLst>
          </p:cNvPr>
          <p:cNvSpPr txBox="1"/>
          <p:nvPr/>
        </p:nvSpPr>
        <p:spPr>
          <a:xfrm>
            <a:off x="22464545" y="5070571"/>
            <a:ext cx="20533974" cy="126803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None/>
            </a:pPr>
            <a:r>
              <a:rPr lang="en" altLang="zh-CN" sz="4400" b="1" dirty="0"/>
              <a:t>Attribute-aware Graph Embedding</a:t>
            </a:r>
            <a:endParaRPr lang="en" altLang="zh-CN" sz="4400" dirty="0"/>
          </a:p>
          <a:p>
            <a:r>
              <a:rPr lang="en" altLang="zh-CN" sz="4400" dirty="0"/>
              <a:t>We construct a </a:t>
            </a:r>
            <a:r>
              <a:rPr lang="en" altLang="zh-CN" sz="4400" b="1" dirty="0"/>
              <a:t>heterogeneous graph</a:t>
            </a:r>
            <a:r>
              <a:rPr lang="en" altLang="zh-CN" sz="4400" dirty="0"/>
              <a:t> where Nodes are </a:t>
            </a:r>
            <a:r>
              <a:rPr lang="en" altLang="zh-CN" sz="4400" b="1" dirty="0"/>
              <a:t>items</a:t>
            </a:r>
            <a:r>
              <a:rPr lang="en" altLang="zh-CN" sz="4400" dirty="0"/>
              <a:t> and </a:t>
            </a:r>
            <a:r>
              <a:rPr lang="en" altLang="zh-CN" sz="4400" b="1" dirty="0"/>
              <a:t>attributes</a:t>
            </a:r>
            <a:r>
              <a:rPr lang="en" altLang="zh-CN" sz="4400" dirty="0"/>
              <a:t> (e.g., brand, category, price), Edges encode typed relations such as </a:t>
            </a:r>
            <a:r>
              <a:rPr lang="en" altLang="zh-CN" sz="4400" i="1" dirty="0"/>
              <a:t>has-brand</a:t>
            </a:r>
            <a:r>
              <a:rPr lang="en" altLang="zh-CN" sz="4400" dirty="0"/>
              <a:t>, </a:t>
            </a:r>
            <a:r>
              <a:rPr lang="en" altLang="zh-CN" sz="4400" i="1" dirty="0"/>
              <a:t>has-category</a:t>
            </a:r>
            <a:r>
              <a:rPr lang="en" altLang="zh-CN" sz="4400" dirty="0"/>
              <a:t>, and </a:t>
            </a:r>
            <a:r>
              <a:rPr lang="en" altLang="zh-CN" sz="4400" i="1" dirty="0"/>
              <a:t>has-price</a:t>
            </a:r>
            <a:r>
              <a:rPr lang="en" altLang="zh-CN" sz="4400" dirty="0"/>
              <a:t> (plus reverse edges).</a:t>
            </a:r>
            <a:r>
              <a:rPr lang="zh-CN" altLang="en-US" sz="4400" dirty="0"/>
              <a:t> </a:t>
            </a:r>
            <a:r>
              <a:rPr lang="en-US" altLang="zh-CN" sz="4400" dirty="0"/>
              <a:t>Then</a:t>
            </a:r>
            <a:r>
              <a:rPr lang="zh-CN" altLang="en-US" sz="4400" dirty="0"/>
              <a:t> </a:t>
            </a:r>
            <a:r>
              <a:rPr lang="en-US" altLang="zh-CN" sz="4400" dirty="0"/>
              <a:t>we train a GAT model to inject structural information into embeddings with a contrastive loss. </a:t>
            </a:r>
            <a:r>
              <a:rPr lang="en" altLang="zh-CN" sz="4400" dirty="0"/>
              <a:t>The learned structure-aware item embeddings are then </a:t>
            </a:r>
            <a:r>
              <a:rPr lang="en" altLang="zh-CN" sz="4400" b="1" dirty="0"/>
              <a:t>concatenated with the collaborative view embeddings</a:t>
            </a:r>
            <a:r>
              <a:rPr lang="en" altLang="zh-CN" sz="4400" dirty="0"/>
              <a:t>, and projected into a shared space for downstream recommendation. </a:t>
            </a:r>
          </a:p>
          <a:p>
            <a:endParaRPr lang="en" altLang="zh-CN" sz="6600" dirty="0"/>
          </a:p>
          <a:p>
            <a:pPr>
              <a:buNone/>
            </a:pPr>
            <a:endParaRPr lang="en" altLang="zh-CN" sz="4800" dirty="0"/>
          </a:p>
          <a:p>
            <a:pPr>
              <a:buNone/>
            </a:pPr>
            <a:endParaRPr lang="en" altLang="zh-CN" sz="4400" b="1" dirty="0"/>
          </a:p>
          <a:p>
            <a:pPr>
              <a:buNone/>
            </a:pPr>
            <a:endParaRPr lang="en" altLang="zh-CN" sz="4400" b="1" dirty="0"/>
          </a:p>
          <a:p>
            <a:pPr>
              <a:buNone/>
            </a:pPr>
            <a:endParaRPr lang="en" altLang="zh-CN" sz="4400" b="1" dirty="0"/>
          </a:p>
          <a:p>
            <a:pPr>
              <a:buNone/>
            </a:pPr>
            <a:r>
              <a:rPr lang="en" altLang="zh-CN" sz="4400" b="1" dirty="0"/>
              <a:t>Tail-aware Prediction</a:t>
            </a:r>
            <a:endParaRPr lang="en" altLang="zh-CN" sz="4400" dirty="0"/>
          </a:p>
          <a:p>
            <a:pPr>
              <a:buNone/>
            </a:pPr>
            <a:r>
              <a:rPr lang="en" altLang="zh-CN" sz="4400" dirty="0"/>
              <a:t>We split users into head and tail categories based on their interaction frequency. In addition to the original prediction head, we introduce two specialized prediction heads for each user type. During inference, we combine the prediction scores from the shared head and the user-specific head using a weighted sum, allowing the model to better tailor its predictions to user behavior patterns. </a:t>
            </a:r>
          </a:p>
        </p:txBody>
      </p:sp>
      <p:sp>
        <p:nvSpPr>
          <p:cNvPr id="65" name="文本框 64">
            <a:extLst>
              <a:ext uri="{FF2B5EF4-FFF2-40B4-BE49-F238E27FC236}">
                <a16:creationId xmlns:a16="http://schemas.microsoft.com/office/drawing/2014/main" id="{99147D0C-8A7C-7C41-EBFE-2F1D22402E9B}"/>
              </a:ext>
            </a:extLst>
          </p:cNvPr>
          <p:cNvSpPr txBox="1"/>
          <p:nvPr/>
        </p:nvSpPr>
        <p:spPr>
          <a:xfrm>
            <a:off x="906527" y="26084292"/>
            <a:ext cx="20608857" cy="76636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 altLang="zh-CN" sz="4800" b="1" dirty="0"/>
              <a:t>Motivated by LLM-ESR</a:t>
            </a:r>
            <a:r>
              <a:rPr lang="zh-CN" altLang="en-US" sz="4800" b="1" dirty="0"/>
              <a:t>，</a:t>
            </a:r>
            <a:r>
              <a:rPr lang="en" altLang="zh-CN" sz="4800" dirty="0"/>
              <a:t>we carefully studied its framework and identified 2 opportunities for further enhancement. </a:t>
            </a:r>
          </a:p>
          <a:p>
            <a:pPr>
              <a:buFont typeface="+mj-lt"/>
              <a:buAutoNum type="arabicPeriod"/>
            </a:pPr>
            <a:r>
              <a:rPr lang="en" altLang="zh-CN" sz="4400" b="1" dirty="0"/>
              <a:t>Limited structural modeling in item semantics</a:t>
            </a:r>
            <a:r>
              <a:rPr lang="en" altLang="zh-CN" sz="4400" dirty="0"/>
              <a:t>: The semantic view relies purely on textual prompts to extract item embeddings using frozen LLMs, without modeling the </a:t>
            </a:r>
            <a:r>
              <a:rPr lang="en" altLang="zh-CN" sz="4400" b="1" dirty="0"/>
              <a:t>graph structure</a:t>
            </a:r>
            <a:r>
              <a:rPr lang="en" altLang="zh-CN" sz="4400" dirty="0"/>
              <a:t> between items and their attributes (e.g., brand, category, price). </a:t>
            </a:r>
          </a:p>
          <a:p>
            <a:pPr>
              <a:buFont typeface="+mj-lt"/>
              <a:buAutoNum type="arabicPeriod"/>
            </a:pPr>
            <a:r>
              <a:rPr lang="en" altLang="zh-CN" sz="4400" b="1" dirty="0"/>
              <a:t>Uniform prediction strategy for heterogeneous users</a:t>
            </a:r>
            <a:r>
              <a:rPr lang="en" altLang="zh-CN" sz="3600" dirty="0"/>
              <a:t>: </a:t>
            </a:r>
            <a:r>
              <a:rPr lang="en" altLang="zh-CN" sz="4400" dirty="0"/>
              <a:t>LLM-ESR adopts a single prediction head for all users, which may be suboptimal for head users because </a:t>
            </a:r>
            <a:r>
              <a:rPr lang="en" altLang="zh-CN" sz="4400" dirty="0">
                <a:solidFill>
                  <a:srgbClr val="000000"/>
                </a:solidFill>
                <a:effectLst/>
              </a:rPr>
              <a:t>they already have rich interaction history and do not  need to do self-distillation to enhance their representation.</a:t>
            </a:r>
          </a:p>
          <a:p>
            <a:pPr>
              <a:buFont typeface="+mj-lt"/>
              <a:buAutoNum type="arabicPeriod"/>
            </a:pPr>
            <a:endParaRPr lang="en" altLang="zh-CN" sz="4000" dirty="0"/>
          </a:p>
          <a:p>
            <a:endParaRPr kumimoji="0" lang="zh-CN" altLang="en-US" sz="4800" b="0" i="0" u="none" strike="noStrike" cap="none" spc="0" normalizeH="0" baseline="0" dirty="0">
              <a:ln>
                <a:noFill/>
              </a:ln>
              <a:solidFill>
                <a:srgbClr val="000000"/>
              </a:solidFill>
              <a:effectLst/>
              <a:uFillTx/>
              <a:latin typeface="+mn-lt"/>
              <a:ea typeface="+mn-ea"/>
              <a:cs typeface="+mn-cs"/>
              <a:sym typeface="Calibri"/>
            </a:endParaRPr>
          </a:p>
        </p:txBody>
      </p:sp>
      <p:sp>
        <p:nvSpPr>
          <p:cNvPr id="69" name="左箭头 68">
            <a:extLst>
              <a:ext uri="{FF2B5EF4-FFF2-40B4-BE49-F238E27FC236}">
                <a16:creationId xmlns:a16="http://schemas.microsoft.com/office/drawing/2014/main" id="{6D943127-3799-FD0C-4E4C-D012D6D3468A}"/>
              </a:ext>
            </a:extLst>
          </p:cNvPr>
          <p:cNvSpPr/>
          <p:nvPr/>
        </p:nvSpPr>
        <p:spPr>
          <a:xfrm rot="10800000">
            <a:off x="26621634" y="11533523"/>
            <a:ext cx="1305221" cy="571500"/>
          </a:xfrm>
          <a:prstGeom prst="lef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pic>
        <p:nvPicPr>
          <p:cNvPr id="71" name="图片 70" descr="图片包含 图示&#10;&#10;AI 生成的内容可能不正确。">
            <a:extLst>
              <a:ext uri="{FF2B5EF4-FFF2-40B4-BE49-F238E27FC236}">
                <a16:creationId xmlns:a16="http://schemas.microsoft.com/office/drawing/2014/main" id="{91252941-2898-F529-849D-3749E94A45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2288003" y="9881239"/>
            <a:ext cx="4453376" cy="3734445"/>
          </a:xfrm>
          <a:prstGeom prst="rect">
            <a:avLst/>
          </a:prstGeom>
        </p:spPr>
      </p:pic>
      <p:sp>
        <p:nvSpPr>
          <p:cNvPr id="72" name="矩形 71">
            <a:extLst>
              <a:ext uri="{FF2B5EF4-FFF2-40B4-BE49-F238E27FC236}">
                <a16:creationId xmlns:a16="http://schemas.microsoft.com/office/drawing/2014/main" id="{97F2150C-CD92-1E1A-AD69-E7EF9159CF80}"/>
              </a:ext>
            </a:extLst>
          </p:cNvPr>
          <p:cNvSpPr/>
          <p:nvPr/>
        </p:nvSpPr>
        <p:spPr>
          <a:xfrm>
            <a:off x="28309582" y="10606412"/>
            <a:ext cx="1668143" cy="2063153"/>
          </a:xfrm>
          <a:prstGeom prst="rect">
            <a:avLst/>
          </a:prstGeom>
          <a:solidFill>
            <a:schemeClr val="accent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73" name="文本框 72">
            <a:extLst>
              <a:ext uri="{FF2B5EF4-FFF2-40B4-BE49-F238E27FC236}">
                <a16:creationId xmlns:a16="http://schemas.microsoft.com/office/drawing/2014/main" id="{F209BCB6-5965-F872-8A0F-BE496D2EB2E3}"/>
              </a:ext>
            </a:extLst>
          </p:cNvPr>
          <p:cNvSpPr txBox="1"/>
          <p:nvPr/>
        </p:nvSpPr>
        <p:spPr>
          <a:xfrm>
            <a:off x="27094415" y="12910989"/>
            <a:ext cx="219456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Calibri"/>
              </a:rPr>
              <a:t>Attribute-aware embedding</a:t>
            </a:r>
          </a:p>
          <a:p>
            <a:pPr marL="0" marR="0" indent="0" algn="l" defTabSz="326532" rtl="0" fontAlgn="auto" latinLnBrk="0" hangingPunct="0">
              <a:lnSpc>
                <a:spcPct val="100000"/>
              </a:lnSpc>
              <a:spcBef>
                <a:spcPts val="0"/>
              </a:spcBef>
              <a:spcAft>
                <a:spcPts val="0"/>
              </a:spcAft>
              <a:buClrTx/>
              <a:buSzTx/>
              <a:buFontTx/>
              <a:buNone/>
              <a:tabLst/>
            </a:pPr>
            <a:endParaRPr kumimoji="0" lang="zh-CN" altLang="en-US" sz="3600" b="0" i="0" u="none" strike="noStrike" cap="none" spc="0" normalizeH="0" baseline="0" dirty="0">
              <a:ln>
                <a:noFill/>
              </a:ln>
              <a:solidFill>
                <a:srgbClr val="000000"/>
              </a:solidFill>
              <a:effectLst/>
              <a:uFillTx/>
              <a:latin typeface="+mn-lt"/>
              <a:ea typeface="+mn-ea"/>
              <a:cs typeface="+mn-cs"/>
              <a:sym typeface="Calibri"/>
            </a:endParaRPr>
          </a:p>
        </p:txBody>
      </p:sp>
      <p:sp>
        <p:nvSpPr>
          <p:cNvPr id="74" name="左箭头 73">
            <a:extLst>
              <a:ext uri="{FF2B5EF4-FFF2-40B4-BE49-F238E27FC236}">
                <a16:creationId xmlns:a16="http://schemas.microsoft.com/office/drawing/2014/main" id="{56D27B4E-B202-CF0A-93F3-7A522A4639C1}"/>
              </a:ext>
            </a:extLst>
          </p:cNvPr>
          <p:cNvSpPr/>
          <p:nvPr/>
        </p:nvSpPr>
        <p:spPr>
          <a:xfrm rot="10800000">
            <a:off x="30577964" y="11527748"/>
            <a:ext cx="1305221" cy="571500"/>
          </a:xfrm>
          <a:prstGeom prst="lef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75" name="文本框 74">
            <a:extLst>
              <a:ext uri="{FF2B5EF4-FFF2-40B4-BE49-F238E27FC236}">
                <a16:creationId xmlns:a16="http://schemas.microsoft.com/office/drawing/2014/main" id="{EC5C2E7A-3F61-34E8-664B-2A274768F9B8}"/>
              </a:ext>
            </a:extLst>
          </p:cNvPr>
          <p:cNvSpPr txBox="1"/>
          <p:nvPr/>
        </p:nvSpPr>
        <p:spPr>
          <a:xfrm>
            <a:off x="26868209" y="10716007"/>
            <a:ext cx="123496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Calibri"/>
              </a:rPr>
              <a:t>GAT</a:t>
            </a:r>
            <a:endParaRPr kumimoji="0" lang="zh-CN" altLang="en-US" sz="3600" b="0" i="0" u="none" strike="noStrike" cap="none" spc="0" normalizeH="0" baseline="0" dirty="0">
              <a:ln>
                <a:noFill/>
              </a:ln>
              <a:solidFill>
                <a:srgbClr val="000000"/>
              </a:solidFill>
              <a:effectLst/>
              <a:uFillTx/>
              <a:latin typeface="+mn-lt"/>
              <a:ea typeface="+mn-ea"/>
              <a:cs typeface="+mn-cs"/>
              <a:sym typeface="Calibri"/>
            </a:endParaRPr>
          </a:p>
        </p:txBody>
      </p:sp>
      <p:sp>
        <p:nvSpPr>
          <p:cNvPr id="76" name="文本框 75">
            <a:extLst>
              <a:ext uri="{FF2B5EF4-FFF2-40B4-BE49-F238E27FC236}">
                <a16:creationId xmlns:a16="http://schemas.microsoft.com/office/drawing/2014/main" id="{03BC3C01-7711-F837-3079-9FF33889CA51}"/>
              </a:ext>
            </a:extLst>
          </p:cNvPr>
          <p:cNvSpPr txBox="1"/>
          <p:nvPr/>
        </p:nvSpPr>
        <p:spPr>
          <a:xfrm>
            <a:off x="30196435" y="10760287"/>
            <a:ext cx="3373500"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Calibri"/>
              </a:rPr>
              <a:t>Concatenation</a:t>
            </a:r>
            <a:endParaRPr kumimoji="0" lang="zh-CN" altLang="en-US" sz="3600" b="0" i="0" u="none" strike="noStrike" cap="none" spc="0" normalizeH="0" baseline="0" dirty="0">
              <a:ln>
                <a:noFill/>
              </a:ln>
              <a:solidFill>
                <a:srgbClr val="000000"/>
              </a:solidFill>
              <a:effectLst/>
              <a:uFillTx/>
              <a:latin typeface="+mn-lt"/>
              <a:ea typeface="+mn-ea"/>
              <a:cs typeface="+mn-cs"/>
              <a:sym typeface="Calibri"/>
            </a:endParaRPr>
          </a:p>
        </p:txBody>
      </p:sp>
      <p:sp>
        <p:nvSpPr>
          <p:cNvPr id="77" name="左箭头 76">
            <a:extLst>
              <a:ext uri="{FF2B5EF4-FFF2-40B4-BE49-F238E27FC236}">
                <a16:creationId xmlns:a16="http://schemas.microsoft.com/office/drawing/2014/main" id="{7FCF2532-22B9-281C-5E6A-A28A7FCB4D03}"/>
              </a:ext>
            </a:extLst>
          </p:cNvPr>
          <p:cNvSpPr/>
          <p:nvPr/>
        </p:nvSpPr>
        <p:spPr>
          <a:xfrm rot="10800000">
            <a:off x="38962895" y="11527748"/>
            <a:ext cx="1305221" cy="571500"/>
          </a:xfrm>
          <a:prstGeom prst="leftArrow">
            <a:avLst/>
          </a:prstGeom>
          <a:solidFill>
            <a:schemeClr val="tx1"/>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78" name="文本框 77">
            <a:extLst>
              <a:ext uri="{FF2B5EF4-FFF2-40B4-BE49-F238E27FC236}">
                <a16:creationId xmlns:a16="http://schemas.microsoft.com/office/drawing/2014/main" id="{04B6F236-BFAE-B8AB-49D3-F930C829912C}"/>
              </a:ext>
            </a:extLst>
          </p:cNvPr>
          <p:cNvSpPr txBox="1"/>
          <p:nvPr/>
        </p:nvSpPr>
        <p:spPr>
          <a:xfrm>
            <a:off x="38646202" y="10907340"/>
            <a:ext cx="2550697"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Calibri"/>
              </a:rPr>
              <a:t>Projector</a:t>
            </a:r>
            <a:endParaRPr kumimoji="0" lang="zh-CN" altLang="en-US" sz="3600" b="0" i="0" u="none" strike="noStrike" cap="none" spc="0" normalizeH="0" baseline="0" dirty="0">
              <a:ln>
                <a:noFill/>
              </a:ln>
              <a:solidFill>
                <a:srgbClr val="000000"/>
              </a:solidFill>
              <a:effectLst/>
              <a:uFillTx/>
              <a:latin typeface="+mn-lt"/>
              <a:ea typeface="+mn-ea"/>
              <a:cs typeface="+mn-cs"/>
              <a:sym typeface="Calibri"/>
            </a:endParaRPr>
          </a:p>
        </p:txBody>
      </p:sp>
      <p:sp>
        <p:nvSpPr>
          <p:cNvPr id="79" name="矩形 78">
            <a:extLst>
              <a:ext uri="{FF2B5EF4-FFF2-40B4-BE49-F238E27FC236}">
                <a16:creationId xmlns:a16="http://schemas.microsoft.com/office/drawing/2014/main" id="{61125F01-55CC-CBBC-0277-20C290FA784F}"/>
              </a:ext>
            </a:extLst>
          </p:cNvPr>
          <p:cNvSpPr/>
          <p:nvPr/>
        </p:nvSpPr>
        <p:spPr>
          <a:xfrm>
            <a:off x="41181327" y="10701969"/>
            <a:ext cx="1668143" cy="2063153"/>
          </a:xfrm>
          <a:prstGeom prst="rect">
            <a:avLst/>
          </a:prstGeom>
          <a:solidFill>
            <a:schemeClr val="accent6">
              <a:lumMod val="60000"/>
              <a:lumOff val="40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326532" rtl="0" fontAlgn="auto" latinLnBrk="0" hangingPunct="0">
              <a:lnSpc>
                <a:spcPct val="100000"/>
              </a:lnSpc>
              <a:spcBef>
                <a:spcPts val="0"/>
              </a:spcBef>
              <a:spcAft>
                <a:spcPts val="0"/>
              </a:spcAft>
              <a:buClrTx/>
              <a:buSzTx/>
              <a:buFontTx/>
              <a:buNone/>
              <a:tabLst/>
            </a:pPr>
            <a:endParaRPr kumimoji="0" lang="zh-CN" altLang="en-US" sz="1200" b="0" i="0" u="none" strike="noStrike" cap="none" spc="0" normalizeH="0" baseline="0">
              <a:ln>
                <a:noFill/>
              </a:ln>
              <a:solidFill>
                <a:srgbClr val="000000"/>
              </a:solidFill>
              <a:effectLst/>
              <a:uFillTx/>
              <a:latin typeface="+mn-lt"/>
              <a:ea typeface="+mn-ea"/>
              <a:cs typeface="+mn-cs"/>
              <a:sym typeface="Calibri"/>
            </a:endParaRPr>
          </a:p>
        </p:txBody>
      </p:sp>
      <p:sp>
        <p:nvSpPr>
          <p:cNvPr id="80" name="文本框 79">
            <a:extLst>
              <a:ext uri="{FF2B5EF4-FFF2-40B4-BE49-F238E27FC236}">
                <a16:creationId xmlns:a16="http://schemas.microsoft.com/office/drawing/2014/main" id="{919C602F-7DC0-5083-DB01-B891ADD2A986}"/>
              </a:ext>
            </a:extLst>
          </p:cNvPr>
          <p:cNvSpPr txBox="1"/>
          <p:nvPr/>
        </p:nvSpPr>
        <p:spPr>
          <a:xfrm>
            <a:off x="40268116" y="9856364"/>
            <a:ext cx="2194560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indent="0" algn="l" defTabSz="326532" rtl="0" fontAlgn="auto" latinLnBrk="0" hangingPunct="0">
              <a:lnSpc>
                <a:spcPct val="100000"/>
              </a:lnSpc>
              <a:spcBef>
                <a:spcPts val="0"/>
              </a:spcBef>
              <a:spcAft>
                <a:spcPts val="0"/>
              </a:spcAft>
              <a:buClrTx/>
              <a:buSzTx/>
              <a:buFontTx/>
              <a:buNone/>
              <a:tabLst/>
            </a:pPr>
            <a:r>
              <a:rPr kumimoji="0" lang="en-US" altLang="zh-CN" sz="3600" b="0" i="0" u="none" strike="noStrike" cap="none" spc="0" normalizeH="0" baseline="0" dirty="0">
                <a:ln>
                  <a:noFill/>
                </a:ln>
                <a:solidFill>
                  <a:srgbClr val="000000"/>
                </a:solidFill>
                <a:effectLst/>
                <a:uFillTx/>
                <a:latin typeface="+mn-lt"/>
                <a:ea typeface="+mn-ea"/>
                <a:cs typeface="+mn-cs"/>
                <a:sym typeface="Calibri"/>
              </a:rPr>
              <a:t>fused embedding</a:t>
            </a:r>
          </a:p>
          <a:p>
            <a:pPr marL="0" marR="0" indent="0" algn="l" defTabSz="326532" rtl="0" fontAlgn="auto" latinLnBrk="0" hangingPunct="0">
              <a:lnSpc>
                <a:spcPct val="100000"/>
              </a:lnSpc>
              <a:spcBef>
                <a:spcPts val="0"/>
              </a:spcBef>
              <a:spcAft>
                <a:spcPts val="0"/>
              </a:spcAft>
              <a:buClrTx/>
              <a:buSzTx/>
              <a:buFontTx/>
              <a:buNone/>
              <a:tabLst/>
            </a:pPr>
            <a:endParaRPr kumimoji="0" lang="zh-CN" altLang="en-US" sz="3600" b="0" i="0" u="none" strike="noStrike" cap="none" spc="0" normalizeH="0" baseline="0" dirty="0">
              <a:ln>
                <a:noFill/>
              </a:ln>
              <a:solidFill>
                <a:srgbClr val="000000"/>
              </a:solidFill>
              <a:effectLst/>
              <a:uFillTx/>
              <a:latin typeface="+mn-lt"/>
              <a:ea typeface="+mn-ea"/>
              <a:cs typeface="+mn-cs"/>
              <a:sym typeface="Calibri"/>
            </a:endParaRPr>
          </a:p>
        </p:txBody>
      </p:sp>
      <p:pic>
        <p:nvPicPr>
          <p:cNvPr id="137" name="图片 136">
            <a:extLst>
              <a:ext uri="{FF2B5EF4-FFF2-40B4-BE49-F238E27FC236}">
                <a16:creationId xmlns:a16="http://schemas.microsoft.com/office/drawing/2014/main" id="{20D2CF06-D510-E151-332A-289591CC2827}"/>
              </a:ext>
            </a:extLst>
          </p:cNvPr>
          <p:cNvPicPr>
            <a:picLocks noChangeAspect="1"/>
          </p:cNvPicPr>
          <p:nvPr/>
        </p:nvPicPr>
        <p:blipFill>
          <a:blip r:embed="rId13">
            <a:extLst>
              <a:ext uri="{28A0092B-C50C-407E-A947-70E740481C1C}">
                <a14:useLocalDpi xmlns:a14="http://schemas.microsoft.com/office/drawing/2010/main" val="0"/>
              </a:ext>
            </a:extLst>
          </a:blip>
          <a:srcRect t="24598"/>
          <a:stretch/>
        </p:blipFill>
        <p:spPr>
          <a:xfrm>
            <a:off x="31383909" y="21453551"/>
            <a:ext cx="12222036" cy="966961"/>
          </a:xfrm>
          <a:prstGeom prst="rect">
            <a:avLst/>
          </a:prstGeom>
        </p:spPr>
      </p:pic>
      <p:sp>
        <p:nvSpPr>
          <p:cNvPr id="139" name="文本框 138">
            <a:extLst>
              <a:ext uri="{FF2B5EF4-FFF2-40B4-BE49-F238E27FC236}">
                <a16:creationId xmlns:a16="http://schemas.microsoft.com/office/drawing/2014/main" id="{0B62A5A3-3704-F6FC-8412-2B5AAADAA0C4}"/>
              </a:ext>
            </a:extLst>
          </p:cNvPr>
          <p:cNvSpPr txBox="1"/>
          <p:nvPr/>
        </p:nvSpPr>
        <p:spPr>
          <a:xfrm>
            <a:off x="22610798" y="28075375"/>
            <a:ext cx="20309821" cy="5078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buFont typeface="+mj-lt"/>
              <a:buAutoNum type="arabicPeriod"/>
            </a:pPr>
            <a:r>
              <a:rPr lang="en" altLang="zh-CN" sz="3600" b="1" dirty="0"/>
              <a:t>Attribute-aware Graph Embedding</a:t>
            </a:r>
            <a:r>
              <a:rPr lang="en" altLang="zh-CN" sz="3600" dirty="0"/>
              <a:t> introduces structural inductive bias by explicitly modeling item-attribute relationships (e.g., brand, category, price). However, its effectiveness is limited when the attribute connections are sparse or noisy, which can globally degrade item representation quality and hurt recommendation performance.</a:t>
            </a:r>
          </a:p>
          <a:p>
            <a:pPr>
              <a:buFont typeface="+mj-lt"/>
              <a:buAutoNum type="arabicPeriod"/>
            </a:pPr>
            <a:r>
              <a:rPr lang="en" altLang="zh-CN" sz="3600" b="1" dirty="0"/>
              <a:t>Tail-aware Multi-head Prediction</a:t>
            </a:r>
            <a:r>
              <a:rPr lang="en" altLang="zh-CN" sz="3600" dirty="0"/>
              <a:t> demonstrates consistent and significant improvements. By separating prediction heads for head and tail users, the model can better capture user-specific behavioral patterns. For head users with rich interaction histories, bypassing self-distillation avoids redundant learning and helps preserve personalized signals.</a:t>
            </a:r>
          </a:p>
          <a:p>
            <a:pPr marL="742950" indent="-742950">
              <a:buAutoNum type="arabicPeriod"/>
            </a:pPr>
            <a:endParaRPr lang="en" altLang="zh-CN" sz="3600" dirty="0"/>
          </a:p>
        </p:txBody>
      </p:sp>
      <p:sp>
        <p:nvSpPr>
          <p:cNvPr id="140" name="文本框 139">
            <a:extLst>
              <a:ext uri="{FF2B5EF4-FFF2-40B4-BE49-F238E27FC236}">
                <a16:creationId xmlns:a16="http://schemas.microsoft.com/office/drawing/2014/main" id="{0B15AADE-0D65-0F5C-CB4B-FBC542C83F7C}"/>
              </a:ext>
            </a:extLst>
          </p:cNvPr>
          <p:cNvSpPr txBox="1"/>
          <p:nvPr/>
        </p:nvSpPr>
        <p:spPr>
          <a:xfrm>
            <a:off x="27926855" y="2063369"/>
            <a:ext cx="12648500" cy="1384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 altLang="zh-CN" sz="2800" dirty="0"/>
              <a:t>A collaborative final project across CSCI-SHU 381: Recommendation Systems and DATS-SHU 369: Machine Learning with Graphs, supervised by Prof. Hongyi Wen and Prof. </a:t>
            </a:r>
            <a:r>
              <a:rPr lang="en" altLang="zh-CN" sz="2800" dirty="0" err="1"/>
              <a:t>Qiaoyu</a:t>
            </a:r>
            <a:r>
              <a:rPr lang="en" altLang="zh-CN" sz="2800" dirty="0"/>
              <a:t> Tan. </a:t>
            </a:r>
            <a:endParaRPr kumimoji="0" lang="zh-CN" altLang="en-US" sz="2800" b="0" i="0" u="none" strike="noStrike" cap="none" spc="0" normalizeH="0" baseline="0" dirty="0">
              <a:ln>
                <a:noFill/>
              </a:ln>
              <a:solidFill>
                <a:srgbClr val="000000"/>
              </a:solidFill>
              <a:effectLst/>
              <a:uFillTx/>
              <a:latin typeface="+mn-lt"/>
              <a:ea typeface="+mn-ea"/>
              <a:cs typeface="+mn-cs"/>
              <a:sym typeface="Calibri"/>
            </a:endParaRPr>
          </a:p>
        </p:txBody>
      </p:sp>
      <p:pic>
        <p:nvPicPr>
          <p:cNvPr id="142" name="图片 141" descr="QR 代码&#10;&#10;AI 生成的内容可能不正确。">
            <a:extLst>
              <a:ext uri="{FF2B5EF4-FFF2-40B4-BE49-F238E27FC236}">
                <a16:creationId xmlns:a16="http://schemas.microsoft.com/office/drawing/2014/main" id="{E814C666-787D-7A39-72B3-2D7C10C819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0620543" y="1029854"/>
            <a:ext cx="2136451" cy="2136451"/>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12487</TotalTime>
  <Words>512</Words>
  <Application>Microsoft Macintosh PowerPoint</Application>
  <PresentationFormat>自定义</PresentationFormat>
  <Paragraphs>29</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Arial</vt:lpstr>
      <vt:lpstr>Calibri</vt:lpstr>
      <vt:lpstr>Calibri Light</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HYC-姚夏</cp:lastModifiedBy>
  <cp:revision>45</cp:revision>
  <cp:lastPrinted>2022-11-17T06:16:00Z</cp:lastPrinted>
  <dcterms:modified xsi:type="dcterms:W3CDTF">2025-06-02T02:45:03Z</dcterms:modified>
</cp:coreProperties>
</file>