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7" r:id="rId1"/>
  </p:sldMasterIdLst>
  <p:notesMasterIdLst>
    <p:notesMasterId r:id="rId21"/>
  </p:notesMasterIdLst>
  <p:sldIdLst>
    <p:sldId id="256" r:id="rId2"/>
    <p:sldId id="266" r:id="rId3"/>
    <p:sldId id="308" r:id="rId4"/>
    <p:sldId id="307" r:id="rId5"/>
    <p:sldId id="267" r:id="rId6"/>
    <p:sldId id="265" r:id="rId7"/>
    <p:sldId id="271" r:id="rId8"/>
    <p:sldId id="275" r:id="rId9"/>
    <p:sldId id="306" r:id="rId10"/>
    <p:sldId id="285" r:id="rId11"/>
    <p:sldId id="287" r:id="rId12"/>
    <p:sldId id="303" r:id="rId13"/>
    <p:sldId id="294" r:id="rId14"/>
    <p:sldId id="296" r:id="rId15"/>
    <p:sldId id="297" r:id="rId16"/>
    <p:sldId id="301" r:id="rId17"/>
    <p:sldId id="298" r:id="rId18"/>
    <p:sldId id="300" r:id="rId19"/>
    <p:sldId id="278" r:id="rId2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 autoAdjust="0"/>
    <p:restoredTop sz="94664" autoAdjust="0"/>
  </p:normalViewPr>
  <p:slideViewPr>
    <p:cSldViewPr>
      <p:cViewPr varScale="1">
        <p:scale>
          <a:sx n="81" d="100"/>
          <a:sy n="81" d="100"/>
        </p:scale>
        <p:origin x="653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1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13A126-748F-4F74-854D-DD630D13B1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55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C839E420-8738-401A-AA1F-BF0EF62667E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AE317F-5FD1-44E1-B4B9-5ADEB7EB794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3E0534-868D-4367-8610-91F69A3F2EF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6183C0-6DBB-48B1-8C2F-CA7DFE5FBC6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B65621-AE32-4936-AD29-704BC140C6B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pPr>
              <a:defRPr/>
            </a:pPr>
            <a:fld id="{F064FD7D-EBF4-47AA-9EC6-B3BBF344297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pPr>
              <a:defRPr/>
            </a:pPr>
            <a:fld id="{80F2448C-EB19-42C8-B76F-F578389F887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34BB146-ED88-4C11-A3BE-358935EF8F0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0B68F7B-BFC4-42B8-80F6-A420FB6D232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48E0BEE8-B94D-473F-AA5D-308207005B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3AE0CF0C-A37F-475D-A469-9C427A0773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489C7F3-04AF-4F20-97F3-D39F223A47E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1">
          <a:gsLst>
            <a:gs pos="0">
              <a:srgbClr val="5E9EFF"/>
            </a:gs>
            <a:gs pos="17000">
              <a:srgbClr val="85C2FF"/>
            </a:gs>
            <a:gs pos="35000">
              <a:srgbClr val="C4D6EB"/>
            </a:gs>
            <a:gs pos="56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ОСНОВЫ МЕТОДОЛОГИИ НАУКИ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34608" y="3717032"/>
            <a:ext cx="8746979" cy="2409800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solidFill>
                  <a:srgbClr val="FFFF00"/>
                </a:solidFill>
                <a:latin typeface="Arial" charset="0"/>
              </a:rPr>
              <a:t>Методология</a:t>
            </a:r>
            <a:r>
              <a:rPr lang="en-GB" sz="20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– </a:t>
            </a:r>
            <a:r>
              <a:rPr lang="ru-RU" sz="2000" dirty="0">
                <a:latin typeface="Arial" charset="0"/>
              </a:rPr>
              <a:t>система определенных принципов, приемов </a:t>
            </a:r>
            <a:r>
              <a:rPr lang="ru-RU" sz="2000" dirty="0" smtClean="0">
                <a:latin typeface="Arial" charset="0"/>
              </a:rPr>
              <a:t>и операций</a:t>
            </a:r>
            <a:r>
              <a:rPr lang="ru-RU" sz="2000" dirty="0">
                <a:latin typeface="Arial" charset="0"/>
              </a:rPr>
              <a:t>, применяемых в той или иной сфере деятельности (в науке, политике, искусстве и т. п.), а также учение об этой </a:t>
            </a:r>
            <a:r>
              <a:rPr lang="ru-RU" sz="2000" dirty="0" smtClean="0">
                <a:latin typeface="Arial" charset="0"/>
              </a:rPr>
              <a:t>системе</a:t>
            </a:r>
          </a:p>
          <a:p>
            <a:pPr algn="l"/>
            <a:endParaRPr lang="ru-RU" sz="2000" dirty="0" smtClean="0">
              <a:latin typeface="Arial" charset="0"/>
            </a:endParaRPr>
          </a:p>
          <a:p>
            <a:pPr algn="l"/>
            <a:r>
              <a:rPr lang="ru-RU" sz="2000" dirty="0" smtClean="0">
                <a:solidFill>
                  <a:srgbClr val="FFFF00"/>
                </a:solidFill>
                <a:latin typeface="Arial" charset="0"/>
              </a:rPr>
              <a:t>Научный </a:t>
            </a: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метод</a:t>
            </a:r>
            <a:r>
              <a:rPr lang="en-GB" sz="20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– процедура получения знания, позволяющая в последствии его воспроизвести, проверить и передать другому </a:t>
            </a:r>
            <a:r>
              <a:rPr lang="ru-RU" sz="2000" dirty="0">
                <a:latin typeface="Arial" charset="0"/>
              </a:rPr>
              <a:t>исследователю</a:t>
            </a:r>
            <a:endParaRPr lang="ru-RU" sz="20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Системность реализуется в рамках </a:t>
            </a:r>
            <a:r>
              <a:rPr lang="ru-RU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системного подхода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–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исследований, в основе которых лежит изучение объектов как сложных систем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just">
              <a:defRPr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just">
              <a:defRPr/>
            </a:pPr>
            <a:r>
              <a:rPr lang="ru-RU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Система</a:t>
            </a: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– совокупность элементов, находящихся в отношениях и связях друг с другом и образующих некую целостность</a:t>
            </a:r>
          </a:p>
          <a:p>
            <a:pPr algn="just">
              <a:defRPr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lvl="1" algn="l">
              <a:defRPr/>
            </a:pPr>
            <a:r>
              <a:rPr lang="ru-RU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А.А</a:t>
            </a: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. Богданов: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Всеобщая организационная наука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тектология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lvl="1" algn="l">
              <a:defRPr/>
            </a:pP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Н. Винер: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Кибернетика</a:t>
            </a:r>
          </a:p>
          <a:p>
            <a:pPr lvl="1" algn="l">
              <a:defRPr/>
            </a:pP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Л. фон </a:t>
            </a:r>
            <a:r>
              <a:rPr lang="ru-RU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Берталанфи</a:t>
            </a:r>
            <a:r>
              <a:rPr lang="ru-RU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:</a:t>
            </a: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Общая теория систем </a:t>
            </a:r>
          </a:p>
          <a:p>
            <a:pPr lvl="1" algn="l">
              <a:defRPr/>
            </a:pP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И. Пригожин: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Поведение неравновесных открытых систем </a:t>
            </a:r>
          </a:p>
          <a:p>
            <a:pPr lvl="1" algn="l">
              <a:defRPr/>
            </a:pP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Г. </a:t>
            </a:r>
            <a:r>
              <a:rPr lang="ru-RU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Хакен</a:t>
            </a:r>
            <a:r>
              <a:rPr lang="ru-RU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:</a:t>
            </a: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Синергетика</a:t>
            </a: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0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E3727780-B595-4BBC-A562-6231C7E1ECD2}" type="slidenum">
              <a:rPr lang="ru-RU" smtClean="0">
                <a:latin typeface="Arial" charset="0"/>
              </a:rPr>
              <a:pPr eaLnBrk="1" hangingPunct="1"/>
              <a:t>10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>
                <a:solidFill>
                  <a:srgbClr val="FFFF00"/>
                </a:solidFill>
                <a:latin typeface="Arial" charset="0"/>
              </a:rPr>
              <a:t>Свойства систем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4784"/>
            <a:ext cx="10972800" cy="511256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 sz="1800" dirty="0">
                <a:solidFill>
                  <a:srgbClr val="FFFF00"/>
                </a:solidFill>
                <a:latin typeface="Arial" charset="0"/>
              </a:rPr>
              <a:t>Целостность</a:t>
            </a:r>
            <a:r>
              <a:rPr lang="ru-RU" sz="1800" dirty="0">
                <a:latin typeface="Arial" charset="0"/>
              </a:rPr>
              <a:t> </a:t>
            </a:r>
          </a:p>
          <a:p>
            <a:pPr marL="347980" lvl="1" indent="0" algn="just">
              <a:buNone/>
              <a:defRPr/>
            </a:pPr>
            <a:r>
              <a:rPr lang="ru-RU" sz="1800" dirty="0">
                <a:latin typeface="Arial" charset="0"/>
              </a:rPr>
              <a:t>зависимость </a:t>
            </a:r>
            <a:r>
              <a:rPr lang="ru-RU" sz="1800" dirty="0">
                <a:latin typeface="Arial" charset="0"/>
              </a:rPr>
              <a:t>свойств </a:t>
            </a:r>
            <a:r>
              <a:rPr lang="ru-RU" sz="1800" dirty="0">
                <a:latin typeface="Arial" charset="0"/>
              </a:rPr>
              <a:t>элемента </a:t>
            </a:r>
            <a:r>
              <a:rPr lang="ru-RU" sz="1800" dirty="0">
                <a:latin typeface="Arial" charset="0"/>
              </a:rPr>
              <a:t>от его места внутри целого и его </a:t>
            </a:r>
            <a:r>
              <a:rPr lang="ru-RU" sz="1800" dirty="0">
                <a:latin typeface="Arial" charset="0"/>
              </a:rPr>
              <a:t>функции, а также несводимость </a:t>
            </a:r>
            <a:r>
              <a:rPr lang="ru-RU" sz="1800" dirty="0">
                <a:latin typeface="Arial" charset="0"/>
              </a:rPr>
              <a:t>свойств составляющих систему элементов и </a:t>
            </a:r>
            <a:r>
              <a:rPr lang="ru-RU" sz="1800" dirty="0" err="1">
                <a:latin typeface="Arial" charset="0"/>
              </a:rPr>
              <a:t>невыводимость</a:t>
            </a:r>
            <a:r>
              <a:rPr lang="ru-RU" sz="1800" dirty="0">
                <a:latin typeface="Arial" charset="0"/>
              </a:rPr>
              <a:t> из свойств элементов свойств всей системы</a:t>
            </a:r>
          </a:p>
          <a:p>
            <a:pPr marL="0" indent="0" algn="just">
              <a:buNone/>
              <a:defRPr/>
            </a:pPr>
            <a:r>
              <a:rPr lang="ru-RU" sz="1800" dirty="0" err="1">
                <a:solidFill>
                  <a:srgbClr val="FFFF00"/>
                </a:solidFill>
                <a:latin typeface="Arial" charset="0"/>
              </a:rPr>
              <a:t>Эмерджентность</a:t>
            </a:r>
            <a:r>
              <a:rPr lang="ru-RU" sz="1800" dirty="0">
                <a:latin typeface="Arial" charset="0"/>
              </a:rPr>
              <a:t> </a:t>
            </a:r>
            <a:endParaRPr lang="en-US" sz="1800" dirty="0">
              <a:latin typeface="Arial" charset="0"/>
            </a:endParaRPr>
          </a:p>
          <a:p>
            <a:pPr marL="347980" lvl="1" indent="0" algn="just">
              <a:buNone/>
              <a:defRPr/>
            </a:pPr>
            <a:r>
              <a:rPr lang="ru-RU" sz="1800" dirty="0">
                <a:latin typeface="Arial" charset="0"/>
              </a:rPr>
              <a:t>появление </a:t>
            </a:r>
            <a:r>
              <a:rPr lang="ru-RU" sz="1800" dirty="0">
                <a:latin typeface="Arial" charset="0"/>
              </a:rPr>
              <a:t>у системы специфических свойств, не присущих ни одному элементу по отдельности</a:t>
            </a:r>
          </a:p>
          <a:p>
            <a:pPr marL="0" indent="0">
              <a:buNone/>
              <a:defRPr/>
            </a:pPr>
            <a:r>
              <a:rPr lang="ru-RU" sz="1800" dirty="0">
                <a:solidFill>
                  <a:srgbClr val="FFFF00"/>
                </a:solidFill>
                <a:latin typeface="Arial" charset="0"/>
              </a:rPr>
              <a:t>Структурность</a:t>
            </a:r>
          </a:p>
          <a:p>
            <a:pPr marL="347980" lvl="1" indent="0" algn="just">
              <a:buNone/>
              <a:defRPr/>
            </a:pPr>
            <a:r>
              <a:rPr lang="ru-RU" sz="1800" dirty="0">
                <a:latin typeface="Arial" charset="0"/>
              </a:rPr>
              <a:t>Обусловленность </a:t>
            </a:r>
            <a:r>
              <a:rPr lang="ru-RU" sz="1800" dirty="0">
                <a:latin typeface="Arial" charset="0"/>
              </a:rPr>
              <a:t>свойств и поведения системы не столько свойствами и поведением ее отдельных элементов, сколько свойствами ее структуры</a:t>
            </a:r>
          </a:p>
          <a:p>
            <a:pPr marL="0" indent="0">
              <a:buNone/>
              <a:defRPr/>
            </a:pPr>
            <a:r>
              <a:rPr lang="ru-RU" sz="1800" dirty="0">
                <a:solidFill>
                  <a:srgbClr val="FFFF00"/>
                </a:solidFill>
                <a:latin typeface="Arial" charset="0"/>
              </a:rPr>
              <a:t>Взаимозависимость </a:t>
            </a:r>
            <a:r>
              <a:rPr lang="ru-RU" sz="1800" dirty="0">
                <a:solidFill>
                  <a:srgbClr val="FFFF00"/>
                </a:solidFill>
                <a:latin typeface="Arial" charset="0"/>
              </a:rPr>
              <a:t>системы и </a:t>
            </a:r>
            <a:r>
              <a:rPr lang="ru-RU" sz="1800" dirty="0">
                <a:solidFill>
                  <a:srgbClr val="FFFF00"/>
                </a:solidFill>
                <a:latin typeface="Arial" charset="0"/>
              </a:rPr>
              <a:t>среды</a:t>
            </a:r>
          </a:p>
          <a:p>
            <a:pPr marL="347980" lvl="1" indent="0">
              <a:buNone/>
              <a:defRPr/>
            </a:pPr>
            <a:r>
              <a:rPr lang="ru-RU" sz="1800" dirty="0">
                <a:latin typeface="Arial" charset="0"/>
              </a:rPr>
              <a:t>Система формируется и проявляет свои свойства в процессе взаимодействия со </a:t>
            </a:r>
            <a:r>
              <a:rPr lang="ru-RU" sz="1800" dirty="0">
                <a:latin typeface="Arial" charset="0"/>
              </a:rPr>
              <a:t>средой</a:t>
            </a:r>
            <a:endParaRPr lang="ru-RU" sz="1800" dirty="0">
              <a:latin typeface="Arial" charset="0"/>
            </a:endParaRPr>
          </a:p>
          <a:p>
            <a:pPr marL="0" indent="0">
              <a:buNone/>
              <a:defRPr/>
            </a:pPr>
            <a:r>
              <a:rPr lang="ru-RU" sz="1800" dirty="0">
                <a:solidFill>
                  <a:srgbClr val="FFFF00"/>
                </a:solidFill>
                <a:latin typeface="Arial" charset="0"/>
              </a:rPr>
              <a:t>Иерархичность</a:t>
            </a:r>
          </a:p>
          <a:p>
            <a:pPr marL="347980" lvl="1" indent="0">
              <a:buNone/>
              <a:defRPr/>
            </a:pPr>
            <a:r>
              <a:rPr lang="ru-RU" sz="1800" dirty="0">
                <a:latin typeface="Arial" charset="0"/>
              </a:rPr>
              <a:t>Каждый элемент системы может рассматриваться как система, а система представляет собой один из компонентов более широкой системы</a:t>
            </a:r>
          </a:p>
          <a:p>
            <a:pPr marL="0" indent="0">
              <a:buNone/>
              <a:defRPr/>
            </a:pPr>
            <a:r>
              <a:rPr lang="ru-RU" sz="1800" dirty="0">
                <a:solidFill>
                  <a:srgbClr val="FFFF00"/>
                </a:solidFill>
                <a:latin typeface="Arial" charset="0"/>
              </a:rPr>
              <a:t>Множественность описания</a:t>
            </a:r>
          </a:p>
          <a:p>
            <a:pPr marL="347980" lvl="1" indent="0">
              <a:buNone/>
              <a:defRPr/>
            </a:pPr>
            <a:r>
              <a:rPr lang="ru-RU" sz="1800" dirty="0">
                <a:latin typeface="Arial" charset="0"/>
              </a:rPr>
              <a:t>Возможность построения множества различных моделей, каждая из которых описывает лишь определенный аспект </a:t>
            </a:r>
            <a:r>
              <a:rPr lang="ru-RU" sz="1800" dirty="0">
                <a:latin typeface="Arial" charset="0"/>
              </a:rPr>
              <a:t>системы</a:t>
            </a:r>
            <a:endParaRPr lang="ru-RU" sz="1800" dirty="0">
              <a:latin typeface="Arial" charset="0"/>
            </a:endParaRPr>
          </a:p>
        </p:txBody>
      </p:sp>
      <p:sp>
        <p:nvSpPr>
          <p:cNvPr id="19458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0F498B51-2005-40DF-B74B-3D3F53DDF9A5}" type="slidenum">
              <a:rPr lang="ru-RU" smtClean="0">
                <a:latin typeface="Arial" charset="0"/>
              </a:rPr>
              <a:pPr eaLnBrk="1" hangingPunct="1"/>
              <a:t>11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292600"/>
            <a:ext cx="2697162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6" y="3789363"/>
            <a:ext cx="29686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188914"/>
            <a:ext cx="32115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4292601"/>
            <a:ext cx="2786063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88914"/>
            <a:ext cx="40703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Прямоугольник 1"/>
          <p:cNvSpPr>
            <a:spLocks noChangeArrowheads="1"/>
          </p:cNvSpPr>
          <p:nvPr/>
        </p:nvSpPr>
        <p:spPr bwMode="auto">
          <a:xfrm>
            <a:off x="2855914" y="2874963"/>
            <a:ext cx="6573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dirty="0">
                <a:solidFill>
                  <a:srgbClr val="FFFF00"/>
                </a:solidFill>
                <a:latin typeface="Arial" charset="0"/>
              </a:rPr>
              <a:t>Модели и моделирование систем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2779693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Модель</a:t>
            </a:r>
            <a:r>
              <a:rPr lang="ru-RU" sz="2000" dirty="0">
                <a:latin typeface="Arial" charset="0"/>
              </a:rPr>
              <a:t> – вещественный или мысленно представляемый аналог оригинала, подобный ему в существенных для конкретного исследования чертах </a:t>
            </a:r>
          </a:p>
          <a:p>
            <a:pPr algn="just">
              <a:defRPr/>
            </a:pPr>
            <a:endParaRPr lang="ru-RU" sz="2000" dirty="0">
              <a:latin typeface="Arial" charset="0"/>
            </a:endParaRPr>
          </a:p>
          <a:p>
            <a:pPr lvl="1" algn="just">
              <a:defRPr/>
            </a:pPr>
            <a:r>
              <a:rPr lang="ru-RU" sz="2000" dirty="0">
                <a:latin typeface="Arial" charset="0"/>
              </a:rPr>
              <a:t>Предназначена для фиксации знаний, получения информации, хранения и расширения знания об оригинале, конструирования оригинала, преобразования и управления им</a:t>
            </a:r>
          </a:p>
          <a:p>
            <a:pPr algn="just">
              <a:defRPr/>
            </a:pPr>
            <a:endParaRPr lang="ru-RU" sz="2000" dirty="0">
              <a:latin typeface="Arial" charset="0"/>
            </a:endParaRPr>
          </a:p>
          <a:p>
            <a:pPr algn="just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Моделирование</a:t>
            </a:r>
            <a:r>
              <a:rPr lang="en-US" sz="2000" dirty="0">
                <a:latin typeface="Arial" charset="0"/>
              </a:rPr>
              <a:t> –</a:t>
            </a:r>
            <a:r>
              <a:rPr lang="ru-RU" sz="2000" dirty="0">
                <a:latin typeface="Arial" charset="0"/>
              </a:rPr>
              <a:t> исследование каких-либо систем путем построения и изучения их моделей</a:t>
            </a:r>
          </a:p>
          <a:p>
            <a:pPr algn="just">
              <a:defRPr/>
            </a:pPr>
            <a:endParaRPr lang="ru-RU" sz="2000" dirty="0">
              <a:latin typeface="Arial" charset="0"/>
            </a:endParaRPr>
          </a:p>
        </p:txBody>
      </p:sp>
      <p:sp>
        <p:nvSpPr>
          <p:cNvPr id="26626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63DA903E-A5AA-4D1A-BCD8-7537993F0F85}" type="slidenum">
              <a:rPr lang="ru-RU" smtClean="0">
                <a:latin typeface="Arial" charset="0"/>
              </a:rPr>
              <a:pPr eaLnBrk="1" hangingPunct="1"/>
              <a:t>13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 dirty="0">
                <a:solidFill>
                  <a:srgbClr val="FFFF00"/>
                </a:solidFill>
                <a:latin typeface="Arial" charset="0"/>
              </a:rPr>
              <a:t>Классификации моделей</a:t>
            </a:r>
          </a:p>
        </p:txBody>
      </p:sp>
      <p:sp>
        <p:nvSpPr>
          <p:cNvPr id="28674" name="Rectangle 15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25B5CBE1-8E5D-48E4-852C-F52685E769D1}" type="slidenum">
              <a:rPr lang="ru-RU" smtClean="0">
                <a:latin typeface="Arial" charset="0"/>
              </a:rPr>
              <a:pPr eaLnBrk="1" hangingPunct="1"/>
              <a:t>14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>
                <a:solidFill>
                  <a:srgbClr val="FFFF00"/>
                </a:solidFill>
                <a:latin typeface="Arial" charset="0"/>
              </a:rPr>
              <a:t>По  направленности моделирования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76871"/>
            <a:ext cx="10972800" cy="20162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Прагматические модели </a:t>
            </a:r>
            <a:r>
              <a:rPr lang="ru-RU" sz="2000" dirty="0">
                <a:latin typeface="Arial" charset="0"/>
              </a:rPr>
              <a:t>– средство управления и организации практических действий, способом представления образцовых действий или их результата.</a:t>
            </a:r>
          </a:p>
          <a:p>
            <a:pPr algn="just">
              <a:defRPr/>
            </a:pPr>
            <a:endParaRPr lang="ru-RU" sz="2000" dirty="0">
              <a:solidFill>
                <a:srgbClr val="FFFF00"/>
              </a:solidFill>
              <a:latin typeface="Arial" charset="0"/>
            </a:endParaRPr>
          </a:p>
          <a:p>
            <a:pPr algn="just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Познавательные </a:t>
            </a: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модели </a:t>
            </a:r>
            <a:r>
              <a:rPr lang="ru-RU" sz="2000" dirty="0">
                <a:latin typeface="Arial" charset="0"/>
              </a:rPr>
              <a:t>– форма организации и представления знаний, средством соединения новых знаний с имеющимися. </a:t>
            </a:r>
          </a:p>
          <a:p>
            <a:pPr algn="just">
              <a:buFont typeface="Wingdings" pitchFamily="2" charset="2"/>
              <a:buNone/>
              <a:defRPr/>
            </a:pPr>
            <a:endParaRPr lang="ru-RU" sz="2000" dirty="0">
              <a:latin typeface="Arial" charset="0"/>
            </a:endParaRPr>
          </a:p>
        </p:txBody>
      </p:sp>
      <p:sp>
        <p:nvSpPr>
          <p:cNvPr id="29698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8D8DA843-F56E-4AC6-B963-F0F42D5656AA}" type="slidenum">
              <a:rPr lang="ru-RU" smtClean="0">
                <a:latin typeface="Arial" charset="0"/>
              </a:rPr>
              <a:pPr eaLnBrk="1" hangingPunct="1"/>
              <a:t>15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cap="none" dirty="0">
                <a:solidFill>
                  <a:srgbClr val="FFFF00"/>
                </a:solidFill>
                <a:latin typeface="Arial" charset="0"/>
              </a:rPr>
              <a:t>По </a:t>
            </a:r>
            <a:r>
              <a:rPr lang="ru-RU" sz="2800" cap="none" dirty="0" smtClean="0">
                <a:solidFill>
                  <a:srgbClr val="FFFF00"/>
                </a:solidFill>
                <a:latin typeface="Arial" charset="0"/>
              </a:rPr>
              <a:t>открытости систем</a:t>
            </a:r>
            <a:endParaRPr lang="ru-RU" sz="2800" cap="none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sz="2800" cap="none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По манере исследования</a:t>
            </a:r>
            <a:endParaRPr lang="ru-RU" sz="2800" cap="none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u-RU" sz="2400" i="1" dirty="0">
                <a:solidFill>
                  <a:srgbClr val="FFFF00"/>
                </a:solidFill>
                <a:latin typeface="Arial" charset="0"/>
              </a:rPr>
              <a:t>Закрытые</a:t>
            </a:r>
            <a:r>
              <a:rPr lang="ru-RU" dirty="0">
                <a:latin typeface="Arial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ru-RU" sz="800" dirty="0">
              <a:latin typeface="Arial" charset="0"/>
            </a:endParaRPr>
          </a:p>
          <a:p>
            <a:pPr lvl="1">
              <a:defRPr/>
            </a:pPr>
            <a:r>
              <a:rPr lang="ru-RU" dirty="0">
                <a:latin typeface="Arial" charset="0"/>
              </a:rPr>
              <a:t>Не обмениваются со средой веществом и энергией</a:t>
            </a:r>
          </a:p>
          <a:p>
            <a:pPr>
              <a:buFont typeface="Wingdings" pitchFamily="2" charset="2"/>
              <a:buNone/>
              <a:defRPr/>
            </a:pPr>
            <a:endParaRPr lang="ru-RU" sz="800" i="1" dirty="0">
              <a:latin typeface="Arial" charset="0"/>
            </a:endParaRPr>
          </a:p>
          <a:p>
            <a:pPr>
              <a:defRPr/>
            </a:pPr>
            <a:r>
              <a:rPr lang="ru-RU" sz="2400" i="1" dirty="0">
                <a:solidFill>
                  <a:srgbClr val="FFFF00"/>
                </a:solidFill>
                <a:latin typeface="Arial" charset="0"/>
              </a:rPr>
              <a:t>Полуоткрытые</a:t>
            </a:r>
            <a:r>
              <a:rPr lang="ru-RU" sz="2400" i="1" dirty="0">
                <a:latin typeface="Arial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ru-RU" sz="800" i="1" dirty="0">
              <a:latin typeface="Arial" charset="0"/>
            </a:endParaRPr>
          </a:p>
          <a:p>
            <a:pPr lvl="1">
              <a:defRPr/>
            </a:pPr>
            <a:r>
              <a:rPr lang="ru-RU" dirty="0">
                <a:latin typeface="Arial" charset="0"/>
              </a:rPr>
              <a:t>Обмениваются со средой только энергией </a:t>
            </a:r>
          </a:p>
          <a:p>
            <a:pPr>
              <a:buFont typeface="Wingdings" pitchFamily="2" charset="2"/>
              <a:buNone/>
              <a:defRPr/>
            </a:pPr>
            <a:endParaRPr lang="ru-RU" sz="800" i="1" dirty="0">
              <a:latin typeface="Arial" charset="0"/>
            </a:endParaRPr>
          </a:p>
          <a:p>
            <a:pPr>
              <a:defRPr/>
            </a:pPr>
            <a:r>
              <a:rPr lang="ru-RU" sz="2400" i="1" dirty="0">
                <a:solidFill>
                  <a:srgbClr val="FFFF00"/>
                </a:solidFill>
                <a:latin typeface="Arial" charset="0"/>
              </a:rPr>
              <a:t>Открытые</a:t>
            </a:r>
          </a:p>
          <a:p>
            <a:pPr>
              <a:buFont typeface="Wingdings" pitchFamily="2" charset="2"/>
              <a:buNone/>
              <a:defRPr/>
            </a:pPr>
            <a:endParaRPr lang="ru-RU" sz="800" i="1" dirty="0">
              <a:solidFill>
                <a:schemeClr val="folHlink"/>
              </a:solidFill>
              <a:latin typeface="Arial" charset="0"/>
            </a:endParaRPr>
          </a:p>
          <a:p>
            <a:pPr lvl="1">
              <a:defRPr/>
            </a:pPr>
            <a:r>
              <a:rPr lang="ru-RU" dirty="0">
                <a:latin typeface="Arial" charset="0"/>
              </a:rPr>
              <a:t>Обмениваются со средой энергией и веществом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ru-RU" sz="2400" dirty="0">
                <a:solidFill>
                  <a:srgbClr val="FFFF00"/>
                </a:solidFill>
                <a:latin typeface="Arial" charset="0"/>
              </a:rPr>
              <a:t>«Черный </a:t>
            </a:r>
            <a:r>
              <a:rPr lang="ru-RU" sz="2400" dirty="0">
                <a:solidFill>
                  <a:srgbClr val="FFFF00"/>
                </a:solidFill>
                <a:latin typeface="Arial" charset="0"/>
              </a:rPr>
              <a:t>ящик»: </a:t>
            </a:r>
            <a:endParaRPr lang="en-US" sz="2400" dirty="0">
              <a:solidFill>
                <a:srgbClr val="FFFF00"/>
              </a:solidFill>
              <a:latin typeface="Arial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800" dirty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ru-RU" dirty="0">
                <a:latin typeface="Arial" charset="0"/>
              </a:rPr>
              <a:t>неизвестно внутреннее строение самой </a:t>
            </a:r>
            <a:r>
              <a:rPr lang="ru-RU" dirty="0" smtClean="0">
                <a:latin typeface="Arial" charset="0"/>
              </a:rPr>
              <a:t>системы</a:t>
            </a:r>
          </a:p>
          <a:p>
            <a:pPr lvl="1">
              <a:lnSpc>
                <a:spcPct val="90000"/>
              </a:lnSpc>
              <a:defRPr/>
            </a:pPr>
            <a:endParaRPr lang="en-US" sz="8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400" dirty="0">
                <a:solidFill>
                  <a:srgbClr val="FFFF00"/>
                </a:solidFill>
                <a:latin typeface="Arial" charset="0"/>
              </a:rPr>
              <a:t>«Белый </a:t>
            </a:r>
            <a:r>
              <a:rPr lang="ru-RU" sz="2400" dirty="0">
                <a:solidFill>
                  <a:srgbClr val="FFFF00"/>
                </a:solidFill>
                <a:latin typeface="Arial" charset="0"/>
              </a:rPr>
              <a:t>ящик»: </a:t>
            </a:r>
            <a:endParaRPr lang="en-US" sz="2400" dirty="0">
              <a:solidFill>
                <a:srgbClr val="FFFF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800" dirty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ru-RU" dirty="0">
                <a:latin typeface="Arial" charset="0"/>
              </a:rPr>
              <a:t>известны все элементы и их </a:t>
            </a:r>
            <a:r>
              <a:rPr lang="ru-RU" dirty="0" smtClean="0">
                <a:latin typeface="Arial" charset="0"/>
              </a:rPr>
              <a:t>взаимосвязи</a:t>
            </a:r>
            <a:endParaRPr lang="ru-RU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400" dirty="0">
                <a:solidFill>
                  <a:srgbClr val="FFFF00"/>
                </a:solidFill>
                <a:latin typeface="Arial" charset="0"/>
              </a:rPr>
              <a:t>«Серый </a:t>
            </a:r>
            <a:r>
              <a:rPr lang="ru-RU" sz="2400" dirty="0">
                <a:solidFill>
                  <a:srgbClr val="FFFF00"/>
                </a:solidFill>
                <a:latin typeface="Arial" charset="0"/>
              </a:rPr>
              <a:t>ящик»: </a:t>
            </a:r>
            <a:endParaRPr lang="en-US" sz="2400" dirty="0">
              <a:solidFill>
                <a:srgbClr val="FFFF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800" dirty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ru-RU" dirty="0">
                <a:latin typeface="Arial" charset="0"/>
              </a:rPr>
              <a:t>что-то из внутреннего строения объекта известно, а что-то остается </a:t>
            </a:r>
            <a:r>
              <a:rPr lang="ru-RU" dirty="0" smtClean="0">
                <a:latin typeface="Arial" charset="0"/>
              </a:rPr>
              <a:t>неизвестным</a:t>
            </a:r>
            <a:endParaRPr lang="ru-RU" dirty="0">
              <a:latin typeface="Arial" charset="0"/>
            </a:endParaRPr>
          </a:p>
          <a:p>
            <a:endParaRPr lang="ru-RU" dirty="0"/>
          </a:p>
        </p:txBody>
      </p:sp>
      <p:sp>
        <p:nvSpPr>
          <p:cNvPr id="2560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085FFBBC-328C-423F-9DFF-DFF776F3F477}" type="slidenum">
              <a:rPr lang="ru-RU" smtClean="0">
                <a:latin typeface="Arial" charset="0"/>
              </a:rPr>
              <a:pPr eaLnBrk="1" hangingPunct="1"/>
              <a:t>16</a:t>
            </a:fld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>
                <a:solidFill>
                  <a:srgbClr val="FFFF00"/>
                </a:solidFill>
                <a:latin typeface="Arial" charset="0"/>
              </a:rPr>
              <a:t>В зависимости от способа их воплощения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абстрактные (мысленные, идеальные)</a:t>
            </a:r>
          </a:p>
          <a:p>
            <a:pPr lvl="1" algn="just">
              <a:defRPr/>
            </a:pPr>
            <a:r>
              <a:rPr lang="ru-RU" sz="2000" dirty="0">
                <a:latin typeface="Arial" charset="0"/>
              </a:rPr>
              <a:t>идеальные </a:t>
            </a:r>
            <a:r>
              <a:rPr lang="ru-RU" sz="2000" dirty="0">
                <a:latin typeface="Arial" charset="0"/>
              </a:rPr>
              <a:t>конструкции, построенные средствами мышления, </a:t>
            </a:r>
            <a:r>
              <a:rPr lang="ru-RU" sz="2000" dirty="0">
                <a:latin typeface="Arial" charset="0"/>
              </a:rPr>
              <a:t>сознания</a:t>
            </a:r>
            <a:endParaRPr lang="en-GB" sz="2000" dirty="0">
              <a:latin typeface="Arial" charset="0"/>
            </a:endParaRPr>
          </a:p>
          <a:p>
            <a:pPr lvl="2" algn="just">
              <a:defRPr/>
            </a:pPr>
            <a:r>
              <a:rPr lang="ru-RU" sz="2000" i="1" dirty="0">
                <a:latin typeface="Arial" charset="0"/>
              </a:rPr>
              <a:t>Образные</a:t>
            </a:r>
          </a:p>
          <a:p>
            <a:pPr lvl="2" algn="just">
              <a:defRPr/>
            </a:pPr>
            <a:r>
              <a:rPr lang="ru-RU" sz="2000" i="1" dirty="0">
                <a:latin typeface="Arial" charset="0"/>
              </a:rPr>
              <a:t>Знаковые</a:t>
            </a:r>
          </a:p>
          <a:p>
            <a:pPr lvl="2" algn="just">
              <a:defRPr/>
            </a:pPr>
            <a:r>
              <a:rPr lang="ru-RU" sz="2000" i="1" dirty="0">
                <a:latin typeface="Arial" charset="0"/>
              </a:rPr>
              <a:t>Образно-знаковые</a:t>
            </a:r>
            <a:endParaRPr lang="ru-RU" sz="2000" i="1" dirty="0">
              <a:latin typeface="Arial" charset="0"/>
            </a:endParaRPr>
          </a:p>
          <a:p>
            <a:pPr algn="just">
              <a:buFont typeface="Wingdings" pitchFamily="2" charset="2"/>
              <a:buNone/>
              <a:defRPr/>
            </a:pPr>
            <a:endParaRPr lang="ru-RU" sz="2000" dirty="0">
              <a:latin typeface="Arial" charset="0"/>
            </a:endParaRPr>
          </a:p>
          <a:p>
            <a:pPr algn="just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материальные (реальные, вещественные)</a:t>
            </a:r>
          </a:p>
          <a:p>
            <a:pPr lvl="1" algn="just">
              <a:defRPr/>
            </a:pPr>
            <a:r>
              <a:rPr lang="ru-RU" sz="2000" dirty="0">
                <a:latin typeface="Arial" charset="0"/>
              </a:rPr>
              <a:t>материальная </a:t>
            </a:r>
            <a:r>
              <a:rPr lang="ru-RU" sz="2000" dirty="0">
                <a:latin typeface="Arial" charset="0"/>
              </a:rPr>
              <a:t>конструкция с установлением отношение </a:t>
            </a:r>
            <a:r>
              <a:rPr lang="ru-RU" sz="2000" dirty="0">
                <a:latin typeface="Arial" charset="0"/>
              </a:rPr>
              <a:t>подобия</a:t>
            </a:r>
          </a:p>
          <a:p>
            <a:pPr lvl="2" algn="just">
              <a:defRPr/>
            </a:pPr>
            <a:r>
              <a:rPr lang="ru-RU" sz="2000" i="1" dirty="0">
                <a:latin typeface="Arial" charset="0"/>
              </a:rPr>
              <a:t>Пространственно-подобные</a:t>
            </a:r>
          </a:p>
          <a:p>
            <a:pPr lvl="2" algn="just">
              <a:defRPr/>
            </a:pPr>
            <a:r>
              <a:rPr lang="ru-RU" sz="2000" i="1" dirty="0">
                <a:latin typeface="Arial" charset="0"/>
              </a:rPr>
              <a:t>Физически-подобные</a:t>
            </a:r>
          </a:p>
          <a:p>
            <a:pPr lvl="2" algn="just">
              <a:defRPr/>
            </a:pPr>
            <a:r>
              <a:rPr lang="ru-RU" sz="2000" i="1" dirty="0">
                <a:latin typeface="Arial" charset="0"/>
              </a:rPr>
              <a:t>Математически-подобные</a:t>
            </a:r>
            <a:endParaRPr lang="ru-RU" sz="2000" i="1" dirty="0">
              <a:latin typeface="Arial" charset="0"/>
            </a:endParaRPr>
          </a:p>
        </p:txBody>
      </p:sp>
      <p:sp>
        <p:nvSpPr>
          <p:cNvPr id="3072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B6DBA648-6BFA-4510-B735-87D7365EC410}" type="slidenum">
              <a:rPr lang="ru-RU" smtClean="0">
                <a:latin typeface="Arial" charset="0"/>
              </a:rPr>
              <a:pPr eaLnBrk="1" hangingPunct="1"/>
              <a:t>17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>
                <a:solidFill>
                  <a:srgbClr val="FFFF00"/>
                </a:solidFill>
                <a:latin typeface="Arial" charset="0"/>
              </a:rPr>
              <a:t>Этапы системного исследования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Tx/>
              <a:buNone/>
              <a:defRPr/>
            </a:pPr>
            <a:r>
              <a:rPr lang="ru-RU" sz="2000" dirty="0">
                <a:latin typeface="Arial" charset="0"/>
              </a:rPr>
              <a:t>1. Выбор </a:t>
            </a:r>
            <a:r>
              <a:rPr lang="ru-RU" sz="2000" dirty="0">
                <a:latin typeface="Arial" charset="0"/>
              </a:rPr>
              <a:t>проблемы</a:t>
            </a: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r>
              <a:rPr lang="ru-RU" sz="2000" dirty="0">
                <a:latin typeface="Arial" charset="0"/>
              </a:rPr>
              <a:t>2. Постановка </a:t>
            </a:r>
            <a:r>
              <a:rPr lang="ru-RU" sz="2000" dirty="0">
                <a:latin typeface="Arial" charset="0"/>
              </a:rPr>
              <a:t>задачи и ограничение степени ее сложности</a:t>
            </a: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r>
              <a:rPr lang="ru-RU" sz="2000" dirty="0">
                <a:latin typeface="Arial" charset="0"/>
              </a:rPr>
              <a:t>3. Установление </a:t>
            </a:r>
            <a:r>
              <a:rPr lang="ru-RU" sz="2000" dirty="0">
                <a:latin typeface="Arial" charset="0"/>
              </a:rPr>
              <a:t>иерархии целей и задач</a:t>
            </a: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r>
              <a:rPr lang="ru-RU" sz="2000" dirty="0">
                <a:latin typeface="Arial" charset="0"/>
              </a:rPr>
              <a:t>4. Выбор </a:t>
            </a:r>
            <a:r>
              <a:rPr lang="ru-RU" sz="2000" dirty="0">
                <a:latin typeface="Arial" charset="0"/>
              </a:rPr>
              <a:t>путей решения задачи</a:t>
            </a: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r>
              <a:rPr lang="ru-RU" sz="2000" dirty="0">
                <a:latin typeface="Arial" charset="0"/>
              </a:rPr>
              <a:t>5. Моделирование</a:t>
            </a: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r>
              <a:rPr lang="ru-RU" sz="2000" dirty="0">
                <a:latin typeface="Arial" charset="0"/>
              </a:rPr>
              <a:t>6. Оценка </a:t>
            </a:r>
            <a:r>
              <a:rPr lang="ru-RU" sz="2000" dirty="0">
                <a:latin typeface="Arial" charset="0"/>
              </a:rPr>
              <a:t>возможных стратегий</a:t>
            </a: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endParaRPr lang="en-US" sz="2000" dirty="0">
              <a:latin typeface="Arial" charset="0"/>
            </a:endParaRPr>
          </a:p>
          <a:p>
            <a:pPr marL="0" indent="0">
              <a:buSzTx/>
              <a:buNone/>
              <a:defRPr/>
            </a:pPr>
            <a:r>
              <a:rPr lang="ru-RU" sz="2000" dirty="0">
                <a:latin typeface="Arial" charset="0"/>
              </a:rPr>
              <a:t>7. Внедрение </a:t>
            </a:r>
            <a:r>
              <a:rPr lang="ru-RU" sz="2000" dirty="0">
                <a:latin typeface="Arial" charset="0"/>
              </a:rPr>
              <a:t>результатов</a:t>
            </a:r>
          </a:p>
        </p:txBody>
      </p:sp>
      <p:sp>
        <p:nvSpPr>
          <p:cNvPr id="32770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1C6E870F-6862-4D1C-8469-386297D13708}" type="slidenum">
              <a:rPr lang="ru-RU" smtClean="0">
                <a:latin typeface="Arial" charset="0"/>
              </a:rPr>
              <a:pPr eaLnBrk="1" hangingPunct="1"/>
              <a:t>18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>
                <a:solidFill>
                  <a:srgbClr val="FFFF00"/>
                </a:solidFill>
                <a:latin typeface="Arial" charset="0"/>
              </a:rPr>
              <a:t>Спасибо за внимание!</a:t>
            </a:r>
          </a:p>
        </p:txBody>
      </p:sp>
      <p:sp>
        <p:nvSpPr>
          <p:cNvPr id="65536" name="Rectangle 102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dirty="0">
                <a:latin typeface="Arial" charset="0"/>
              </a:rPr>
              <a:t>Вопросы?</a:t>
            </a:r>
            <a:endParaRPr lang="en-GB" sz="280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Знание</a:t>
            </a:r>
            <a:endParaRPr lang="en-GB" sz="2000" dirty="0">
              <a:solidFill>
                <a:srgbClr val="FFFF00"/>
              </a:solidFill>
              <a:latin typeface="Arial" charset="0"/>
            </a:endParaRPr>
          </a:p>
          <a:p>
            <a:pPr algn="ctr">
              <a:buNone/>
              <a:defRPr/>
            </a:pPr>
            <a:r>
              <a:rPr lang="en-GB" sz="2000" dirty="0">
                <a:solidFill>
                  <a:srgbClr val="FFFF00"/>
                </a:solidFill>
                <a:latin typeface="Arial" charset="0"/>
              </a:rPr>
              <a:t> </a:t>
            </a:r>
          </a:p>
          <a:p>
            <a:pPr>
              <a:buNone/>
              <a:defRPr/>
            </a:pPr>
            <a:r>
              <a:rPr lang="ru-RU" sz="2000" dirty="0">
                <a:latin typeface="Arial" charset="0"/>
              </a:rPr>
              <a:t>– </a:t>
            </a:r>
            <a:r>
              <a:rPr lang="ru-RU" sz="2000" dirty="0">
                <a:latin typeface="Arial" charset="0"/>
              </a:rPr>
              <a:t>форма существования и систематизации результатов познания, которая в своей деятельности отражает разнообразные связи реального мира </a:t>
            </a:r>
            <a:endParaRPr lang="ru-RU" sz="2000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GB" sz="2000" b="1" dirty="0">
              <a:solidFill>
                <a:srgbClr val="FFFF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Познание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latin typeface="Arial" charset="0"/>
              </a:rPr>
              <a:t>–</a:t>
            </a:r>
            <a:r>
              <a:rPr lang="en-US" sz="2000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процесс отражения и воспроизведения действительности в мышлении субъекта, результатом которого является новое знание о </a:t>
            </a:r>
            <a:r>
              <a:rPr lang="ru-RU" sz="2000" dirty="0" smtClean="0">
                <a:latin typeface="Arial" charset="0"/>
              </a:rPr>
              <a:t>мире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latin typeface="Arial" charset="0"/>
            </a:endParaRPr>
          </a:p>
          <a:p>
            <a:pPr marL="0" indent="0">
              <a:buNone/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Триада познания: </a:t>
            </a:r>
            <a:endParaRPr lang="ru-RU" sz="2000" dirty="0">
              <a:solidFill>
                <a:srgbClr val="FFFF00"/>
              </a:solidFill>
              <a:latin typeface="Arial" charset="0"/>
            </a:endParaRPr>
          </a:p>
          <a:p>
            <a:pPr>
              <a:defRPr/>
            </a:pPr>
            <a:r>
              <a:rPr lang="ru-RU" sz="2000" dirty="0">
                <a:latin typeface="Arial" charset="0"/>
              </a:rPr>
              <a:t>неведение-незнание-знание</a:t>
            </a:r>
            <a:endParaRPr lang="en-US" sz="2000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latin typeface="Arial" charset="0"/>
            </a:endParaRPr>
          </a:p>
        </p:txBody>
      </p:sp>
      <p:sp>
        <p:nvSpPr>
          <p:cNvPr id="6146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B80A3FE6-6624-46E7-B6F8-0FDA3FF7933B}" type="slidenum">
              <a:rPr lang="ru-RU" smtClean="0">
                <a:latin typeface="Arial" charset="0"/>
              </a:rPr>
              <a:pPr eaLnBrk="1" hangingPunct="1"/>
              <a:t>2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FF00"/>
                </a:solidFill>
                <a:latin typeface="Arial" charset="0"/>
              </a:rPr>
              <a:t>Формы познания: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endParaRPr lang="en-US" sz="800" dirty="0">
              <a:latin typeface="Arial" charset="0"/>
            </a:endParaRPr>
          </a:p>
          <a:p>
            <a:pPr>
              <a:spcBef>
                <a:spcPts val="600"/>
              </a:spcBef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Обыденно-практическое познание </a:t>
            </a:r>
            <a:endParaRPr lang="en-US" sz="2000" dirty="0">
              <a:solidFill>
                <a:srgbClr val="FFFF00"/>
              </a:solidFill>
              <a:latin typeface="Arial" charset="0"/>
            </a:endParaRPr>
          </a:p>
          <a:p>
            <a:pPr>
              <a:spcBef>
                <a:spcPts val="600"/>
              </a:spcBef>
              <a:buNone/>
              <a:defRPr/>
            </a:pPr>
            <a:endParaRPr lang="ru-RU" sz="2000" dirty="0">
              <a:latin typeface="Arial" charset="0"/>
            </a:endParaRPr>
          </a:p>
          <a:p>
            <a:pPr>
              <a:spcBef>
                <a:spcPts val="600"/>
              </a:spcBef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Чувственное познание 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latin typeface="Arial" charset="0"/>
              </a:rPr>
              <a:t>ощущения, восприятие и представления</a:t>
            </a:r>
            <a:endParaRPr lang="en-US" sz="2000" dirty="0">
              <a:latin typeface="Arial" charset="0"/>
            </a:endParaRPr>
          </a:p>
          <a:p>
            <a:pPr>
              <a:spcBef>
                <a:spcPts val="600"/>
              </a:spcBef>
              <a:buNone/>
              <a:defRPr/>
            </a:pPr>
            <a:endParaRPr lang="ru-RU" sz="2000" dirty="0">
              <a:latin typeface="Arial" charset="0"/>
            </a:endParaRPr>
          </a:p>
          <a:p>
            <a:pPr>
              <a:spcBef>
                <a:spcPts val="600"/>
              </a:spcBef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Рациональное познание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latin typeface="Arial" charset="0"/>
              </a:rPr>
              <a:t>понятия, суждения и умозаключения</a:t>
            </a:r>
            <a:endParaRPr lang="en-US" sz="2000" dirty="0">
              <a:latin typeface="Arial" charset="0"/>
            </a:endParaRPr>
          </a:p>
          <a:p>
            <a:pPr>
              <a:spcBef>
                <a:spcPts val="600"/>
              </a:spcBef>
              <a:buNone/>
              <a:defRPr/>
            </a:pPr>
            <a:endParaRPr lang="ru-RU" sz="2000" dirty="0">
              <a:latin typeface="Arial" charset="0"/>
            </a:endParaRPr>
          </a:p>
          <a:p>
            <a:pPr>
              <a:spcBef>
                <a:spcPts val="600"/>
              </a:spcBef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Иррациональные формы познания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latin typeface="Arial" charset="0"/>
              </a:rPr>
              <a:t>интуиция</a:t>
            </a:r>
            <a:r>
              <a:rPr lang="ru-RU" sz="2000" dirty="0">
                <a:latin typeface="Arial" charset="0"/>
              </a:rPr>
              <a:t>, художественно-образное познание, мифологическое познание, религиозные </a:t>
            </a:r>
            <a:r>
              <a:rPr lang="ru-RU" sz="2000" dirty="0" smtClean="0">
                <a:latin typeface="Arial" charset="0"/>
              </a:rPr>
              <a:t>откровения</a:t>
            </a:r>
            <a:endParaRPr lang="ru-RU" sz="2000" dirty="0">
              <a:latin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183C0-6DBB-48B1-8C2F-CA7DFE5FBC67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650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Конспект книги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Бунге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М. Интуиция и наука. М., 1967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183C0-6DBB-48B1-8C2F-CA7DFE5FBC6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85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200" dirty="0">
                <a:solidFill>
                  <a:srgbClr val="FFFF00"/>
                </a:solidFill>
                <a:latin typeface="Arial" charset="0"/>
              </a:rPr>
              <a:t>Критерии отграничения научного знания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Принцип рациональности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latin typeface="Arial" charset="0"/>
              </a:rPr>
              <a:t>– проверка суждения на логичность и отсутствие в его основаниях иррациональности</a:t>
            </a:r>
            <a:endParaRPr lang="en-US" sz="2000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000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Принцип верификации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latin typeface="Arial" charset="0"/>
              </a:rPr>
              <a:t>– проверка суждения на его сводимость к непосредственному опыту или высказыванию о нем, т.е. на его эмпирическую </a:t>
            </a:r>
            <a:r>
              <a:rPr lang="ru-RU" sz="2000" dirty="0" err="1">
                <a:latin typeface="Arial" charset="0"/>
              </a:rPr>
              <a:t>проверяемость</a:t>
            </a:r>
            <a:r>
              <a:rPr lang="ru-RU" sz="2000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000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Принцип фальсификации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latin typeface="Arial" charset="0"/>
              </a:rPr>
              <a:t>– проверка суждения на его опровержимость: знание приобретает уровень научного только в том случае, если оно в принципе опровержимо   </a:t>
            </a:r>
          </a:p>
        </p:txBody>
      </p:sp>
      <p:sp>
        <p:nvSpPr>
          <p:cNvPr id="7170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4DE440F1-067B-4084-8995-153B86B606F0}" type="slidenum">
              <a:rPr lang="ru-RU" smtClean="0">
                <a:latin typeface="Arial" charset="0"/>
              </a:rPr>
              <a:pPr eaLnBrk="1" hangingPunct="1"/>
              <a:t>5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dirty="0">
                <a:solidFill>
                  <a:srgbClr val="FFFF00"/>
                </a:solidFill>
                <a:latin typeface="Arial" charset="0"/>
              </a:rPr>
              <a:t>Функции научного познания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000" dirty="0">
                <a:latin typeface="Arial" charset="0"/>
              </a:rPr>
              <a:t>Описание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000" dirty="0">
              <a:latin typeface="Arial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Arial" charset="0"/>
              </a:rPr>
              <a:t>Объяснение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ru-RU" sz="2000" dirty="0">
                <a:latin typeface="Arial" charset="0"/>
              </a:rPr>
              <a:t>Предсказание явлений действительности </a:t>
            </a:r>
            <a:endParaRPr lang="en-US" sz="2000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000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000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ru-RU" sz="2000" dirty="0">
              <a:latin typeface="Arial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Arial" charset="0"/>
              </a:rPr>
              <a:t>Управление поведением изучаемых объектов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000" dirty="0">
              <a:latin typeface="Arial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Arial" charset="0"/>
              </a:rPr>
              <a:t>Создание системы с заранее заданным поведением </a:t>
            </a:r>
          </a:p>
        </p:txBody>
      </p:sp>
      <p:sp>
        <p:nvSpPr>
          <p:cNvPr id="8194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2E38F7D3-0A13-4380-BAD6-7F7FF90FF801}" type="slidenum">
              <a:rPr lang="ru-RU" smtClean="0">
                <a:latin typeface="Arial" charset="0"/>
              </a:rPr>
              <a:pPr eaLnBrk="1" hangingPunct="1"/>
              <a:t>6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Уровни научного знания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Эмпирический уровень</a:t>
            </a:r>
            <a:r>
              <a:rPr lang="ru-RU" sz="1800" dirty="0">
                <a:solidFill>
                  <a:srgbClr val="FFFF00"/>
                </a:solidFill>
                <a:latin typeface="Arial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700" dirty="0">
              <a:latin typeface="Arial" charset="0"/>
            </a:endParaRPr>
          </a:p>
          <a:p>
            <a:pPr lvl="1" eaLnBrk="1" hangingPunct="1">
              <a:defRPr/>
            </a:pPr>
            <a:r>
              <a:rPr lang="ru-RU" sz="2000" dirty="0">
                <a:latin typeface="Arial" charset="0"/>
              </a:rPr>
              <a:t>Наблюдение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ru-RU" sz="700" dirty="0">
              <a:latin typeface="Arial" charset="0"/>
            </a:endParaRPr>
          </a:p>
          <a:p>
            <a:pPr lvl="1" eaLnBrk="1" hangingPunct="1">
              <a:defRPr/>
            </a:pPr>
            <a:r>
              <a:rPr lang="ru-RU" sz="2000" dirty="0">
                <a:latin typeface="Arial" charset="0"/>
              </a:rPr>
              <a:t>Эксперимент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ru-RU" sz="700" dirty="0">
              <a:latin typeface="Arial" charset="0"/>
            </a:endParaRPr>
          </a:p>
          <a:p>
            <a:pPr lvl="1" eaLnBrk="1" hangingPunct="1">
              <a:defRPr/>
            </a:pPr>
            <a:r>
              <a:rPr lang="ru-RU" sz="2000" dirty="0">
                <a:latin typeface="Arial" charset="0"/>
              </a:rPr>
              <a:t>Измерение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ru-RU" sz="700" dirty="0">
              <a:latin typeface="Arial" charset="0"/>
            </a:endParaRPr>
          </a:p>
          <a:p>
            <a:pPr lvl="1" eaLnBrk="1" hangingPunct="1">
              <a:defRPr/>
            </a:pPr>
            <a:r>
              <a:rPr lang="ru-RU" sz="2000" dirty="0">
                <a:latin typeface="Arial" charset="0"/>
              </a:rPr>
              <a:t>Описание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ru-RU" sz="700" dirty="0">
              <a:latin typeface="Arial" charset="0"/>
            </a:endParaRPr>
          </a:p>
          <a:p>
            <a:pPr lvl="1" eaLnBrk="1" hangingPunct="1">
              <a:defRPr/>
            </a:pPr>
            <a:r>
              <a:rPr lang="ru-RU" sz="2000" dirty="0">
                <a:latin typeface="Arial" charset="0"/>
              </a:rPr>
              <a:t>Сравнение</a:t>
            </a:r>
            <a:endParaRPr lang="ru-RU" sz="1800" dirty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Теоретический уровень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700" dirty="0">
              <a:latin typeface="Arial" charset="0"/>
            </a:endParaRPr>
          </a:p>
          <a:p>
            <a:pPr lvl="1" eaLnBrk="1" hangingPunct="1">
              <a:defRPr/>
            </a:pPr>
            <a:r>
              <a:rPr lang="ru-RU" sz="2000" dirty="0">
                <a:latin typeface="Arial" charset="0"/>
              </a:rPr>
              <a:t>Проблема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ru-RU" sz="700" dirty="0">
              <a:latin typeface="Arial" charset="0"/>
            </a:endParaRPr>
          </a:p>
          <a:p>
            <a:pPr lvl="1" eaLnBrk="1" hangingPunct="1">
              <a:defRPr/>
            </a:pPr>
            <a:r>
              <a:rPr lang="ru-RU" sz="2000" dirty="0">
                <a:latin typeface="Arial" charset="0"/>
              </a:rPr>
              <a:t>Гипотеза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ru-RU" sz="700" dirty="0">
              <a:latin typeface="Arial" charset="0"/>
            </a:endParaRPr>
          </a:p>
          <a:p>
            <a:pPr lvl="1" eaLnBrk="1" hangingPunct="1">
              <a:defRPr/>
            </a:pPr>
            <a:r>
              <a:rPr lang="ru-RU" sz="2000" dirty="0">
                <a:latin typeface="Arial" charset="0"/>
              </a:rPr>
              <a:t>Теория</a:t>
            </a:r>
          </a:p>
        </p:txBody>
      </p:sp>
      <p:sp>
        <p:nvSpPr>
          <p:cNvPr id="1126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F986998E-CE2D-48AE-8AD1-75D89E311045}" type="slidenum">
              <a:rPr lang="ru-RU" smtClean="0">
                <a:latin typeface="Arial" charset="0"/>
              </a:rPr>
              <a:pPr eaLnBrk="1" hangingPunct="1"/>
              <a:t>7</a:t>
            </a:fld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1948"/>
            <a:ext cx="10972800" cy="75728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ru-RU" sz="4000" dirty="0">
                <a:solidFill>
                  <a:srgbClr val="FFFF00"/>
                </a:solidFill>
                <a:latin typeface="Arial" charset="0"/>
              </a:rPr>
              <a:t>Два основных </a:t>
            </a:r>
            <a:r>
              <a:rPr lang="ru-RU" sz="4000" dirty="0" smtClean="0">
                <a:solidFill>
                  <a:srgbClr val="FFFF00"/>
                </a:solidFill>
                <a:latin typeface="Arial" charset="0"/>
              </a:rPr>
              <a:t>пути познания</a:t>
            </a:r>
            <a:endParaRPr lang="ru-RU" sz="40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Эмпиризм Ф. Бэкон</a:t>
            </a:r>
            <a:endParaRPr lang="en-US" sz="20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FFFF00"/>
                </a:solidFill>
                <a:latin typeface="Arial" charset="0"/>
              </a:rPr>
              <a:t>Рационализм Р. </a:t>
            </a: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Декарт</a:t>
            </a:r>
            <a:endParaRPr lang="ru-RU" sz="20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u-RU" sz="2000" dirty="0">
                <a:latin typeface="Arial" charset="0"/>
              </a:rPr>
              <a:t>В основе – индукция: рассуждение, при котором общий вывод делается на основе обобщения частных посылок </a:t>
            </a:r>
          </a:p>
          <a:p>
            <a:pPr>
              <a:buNone/>
              <a:defRPr/>
            </a:pPr>
            <a:endParaRPr lang="en-US" sz="2000" dirty="0">
              <a:latin typeface="Arial" charset="0"/>
            </a:endParaRPr>
          </a:p>
          <a:p>
            <a:pPr>
              <a:defRPr/>
            </a:pPr>
            <a:r>
              <a:rPr lang="ru-RU" sz="2000" dirty="0">
                <a:latin typeface="Arial" charset="0"/>
              </a:rPr>
              <a:t>Практическое знание о мире можно получить только из опыта, т.е. на основе наблюдений и эксперимента</a:t>
            </a:r>
          </a:p>
          <a:p>
            <a:pPr>
              <a:buNone/>
              <a:defRPr/>
            </a:pPr>
            <a:endParaRPr lang="en-US" sz="2000" dirty="0">
              <a:latin typeface="Arial" charset="0"/>
            </a:endParaRPr>
          </a:p>
          <a:p>
            <a:pPr>
              <a:defRPr/>
            </a:pPr>
            <a:r>
              <a:rPr lang="ru-RU" sz="2000" dirty="0">
                <a:latin typeface="Arial" charset="0"/>
              </a:rPr>
              <a:t>Следовательно, движение от частных случаев ко все более широким обобщениям является единственно возможным путем познания природы </a:t>
            </a:r>
          </a:p>
          <a:p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u-RU" sz="2000" dirty="0">
                <a:latin typeface="Arial" charset="0"/>
              </a:rPr>
              <a:t>Основу исследования составляет интуиция и дедукция</a:t>
            </a:r>
            <a:endParaRPr lang="en-US" sz="2000" dirty="0">
              <a:latin typeface="Arial" charset="0"/>
            </a:endParaRPr>
          </a:p>
          <a:p>
            <a:pPr>
              <a:buNone/>
              <a:defRPr/>
            </a:pPr>
            <a:endParaRPr lang="ru-RU" sz="2000" dirty="0">
              <a:latin typeface="Arial" charset="0"/>
            </a:endParaRPr>
          </a:p>
          <a:p>
            <a:pPr>
              <a:defRPr/>
            </a:pPr>
            <a:r>
              <a:rPr lang="ru-RU" sz="2000" dirty="0">
                <a:latin typeface="Arial" charset="0"/>
              </a:rPr>
              <a:t>Интуиция позволяет выделить в реальности простые и самоочевидные истины</a:t>
            </a:r>
          </a:p>
          <a:p>
            <a:pPr>
              <a:buNone/>
              <a:defRPr/>
            </a:pPr>
            <a:endParaRPr lang="en-US" sz="2000" dirty="0">
              <a:latin typeface="Arial" charset="0"/>
            </a:endParaRPr>
          </a:p>
          <a:p>
            <a:pPr>
              <a:defRPr/>
            </a:pPr>
            <a:r>
              <a:rPr lang="ru-RU" sz="2000" dirty="0">
                <a:latin typeface="Arial" charset="0"/>
              </a:rPr>
              <a:t>На основании дедукции (движения познания от общего к частному) из простых истин можно вывести достаточно сложные знания </a:t>
            </a:r>
          </a:p>
          <a:p>
            <a:endParaRPr lang="ru-RU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8" y="154737"/>
            <a:ext cx="1079351" cy="133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48528" y="154737"/>
            <a:ext cx="1145814" cy="13374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2494" y="1516440"/>
            <a:ext cx="15121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(</a:t>
            </a:r>
            <a:r>
              <a:rPr lang="ru-RU" sz="1600" dirty="0"/>
              <a:t>1561 </a:t>
            </a:r>
            <a:r>
              <a:rPr lang="en-GB" sz="1600" dirty="0"/>
              <a:t>– </a:t>
            </a:r>
            <a:r>
              <a:rPr lang="ru-RU" sz="1600" dirty="0"/>
              <a:t>1626</a:t>
            </a:r>
            <a:r>
              <a:rPr lang="ru-RU" sz="1600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73363" y="1535113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(</a:t>
            </a:r>
            <a:r>
              <a:rPr lang="ru-RU" sz="1600" dirty="0"/>
              <a:t>1596</a:t>
            </a:r>
            <a:r>
              <a:rPr lang="en-GB" sz="1600" dirty="0"/>
              <a:t> –</a:t>
            </a:r>
            <a:r>
              <a:rPr lang="ru-RU" sz="1600" dirty="0"/>
              <a:t> 1650)</a:t>
            </a:r>
            <a:endParaRPr lang="ru-RU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507352"/>
            <a:ext cx="3293393" cy="21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64" y="415999"/>
            <a:ext cx="2970317" cy="223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42" y="528542"/>
            <a:ext cx="2053186" cy="254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63" y="4552778"/>
            <a:ext cx="2970317" cy="211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Прямоугольник 1"/>
          <p:cNvSpPr>
            <a:spLocks noChangeArrowheads="1"/>
          </p:cNvSpPr>
          <p:nvPr/>
        </p:nvSpPr>
        <p:spPr bwMode="auto">
          <a:xfrm>
            <a:off x="2208214" y="3068960"/>
            <a:ext cx="7856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dirty="0">
                <a:solidFill>
                  <a:srgbClr val="FFFF00"/>
                </a:solidFill>
                <a:latin typeface="Arial" charset="0"/>
                <a:cs typeface="Arial" charset="0"/>
              </a:rPr>
              <a:t>СИСТЕМНОСТЬ В ЕСТЕСТВОЗНАНИИ </a:t>
            </a:r>
            <a:endParaRPr lang="ru-RU" altLang="ru-RU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42" y="3717033"/>
            <a:ext cx="2053186" cy="180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88641"/>
            <a:ext cx="3293392" cy="267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29138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941</TotalTime>
  <Words>782</Words>
  <Application>Microsoft Office PowerPoint</Application>
  <PresentationFormat>Широкоэкранный</PresentationFormat>
  <Paragraphs>185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Cambria</vt:lpstr>
      <vt:lpstr>Garamond</vt:lpstr>
      <vt:lpstr>Rockwell</vt:lpstr>
      <vt:lpstr>Wingdings</vt:lpstr>
      <vt:lpstr>Wingdings 2</vt:lpstr>
      <vt:lpstr>Литейная</vt:lpstr>
      <vt:lpstr>ОСНОВЫ МЕТОДОЛОГИИ НАУКИ </vt:lpstr>
      <vt:lpstr>Презентация PowerPoint</vt:lpstr>
      <vt:lpstr>Формы познания: </vt:lpstr>
      <vt:lpstr>Презентация PowerPoint</vt:lpstr>
      <vt:lpstr>Критерии отграничения научного знания </vt:lpstr>
      <vt:lpstr>Функции научного познания</vt:lpstr>
      <vt:lpstr>Уровни научного знания </vt:lpstr>
      <vt:lpstr>Два основных пути познания</vt:lpstr>
      <vt:lpstr>Презентация PowerPoint</vt:lpstr>
      <vt:lpstr>Презентация PowerPoint</vt:lpstr>
      <vt:lpstr>Свойства систем</vt:lpstr>
      <vt:lpstr>Презентация PowerPoint</vt:lpstr>
      <vt:lpstr>Презентация PowerPoint</vt:lpstr>
      <vt:lpstr>Классификации моделей</vt:lpstr>
      <vt:lpstr>По  направленности моделирования</vt:lpstr>
      <vt:lpstr>Презентация PowerPoint</vt:lpstr>
      <vt:lpstr>В зависимости от способа их воплощения </vt:lpstr>
      <vt:lpstr>Этапы системного исследования</vt:lpstr>
      <vt:lpstr>Спасибо за внимание!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МЕТОДОЛОГИИ НАУКИ </dc:title>
  <dc:creator>Valery Bondarev</dc:creator>
  <cp:lastModifiedBy>Valeriy Bondarev</cp:lastModifiedBy>
  <cp:revision>213</cp:revision>
  <dcterms:created xsi:type="dcterms:W3CDTF">2006-02-23T22:43:50Z</dcterms:created>
  <dcterms:modified xsi:type="dcterms:W3CDTF">2020-10-05T23:30:30Z</dcterms:modified>
</cp:coreProperties>
</file>