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HK Modular" charset="1" panose="00000800000000000000"/>
      <p:regular r:id="rId15"/>
    </p:embeddedFont>
    <p:embeddedFont>
      <p:font typeface="Open Sans" charset="1" panose="020B0606030504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43459" y="3171825"/>
            <a:ext cx="18774919" cy="4248150"/>
            <a:chOff x="0" y="0"/>
            <a:chExt cx="4944835" cy="111885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44835" cy="1118854"/>
            </a:xfrm>
            <a:custGeom>
              <a:avLst/>
              <a:gdLst/>
              <a:ahLst/>
              <a:cxnLst/>
              <a:rect r="r" b="b" t="t" l="l"/>
              <a:pathLst>
                <a:path h="1118854" w="4944835">
                  <a:moveTo>
                    <a:pt x="11546" y="0"/>
                  </a:moveTo>
                  <a:lnTo>
                    <a:pt x="4933289" y="0"/>
                  </a:lnTo>
                  <a:cubicBezTo>
                    <a:pt x="4939665" y="0"/>
                    <a:pt x="4944835" y="5169"/>
                    <a:pt x="4944835" y="11546"/>
                  </a:cubicBezTo>
                  <a:lnTo>
                    <a:pt x="4944835" y="1107308"/>
                  </a:lnTo>
                  <a:cubicBezTo>
                    <a:pt x="4944835" y="1113685"/>
                    <a:pt x="4939665" y="1118854"/>
                    <a:pt x="4933289" y="1118854"/>
                  </a:cubicBezTo>
                  <a:lnTo>
                    <a:pt x="11546" y="1118854"/>
                  </a:lnTo>
                  <a:cubicBezTo>
                    <a:pt x="5169" y="1118854"/>
                    <a:pt x="0" y="1113685"/>
                    <a:pt x="0" y="1107308"/>
                  </a:cubicBezTo>
                  <a:lnTo>
                    <a:pt x="0" y="11546"/>
                  </a:lnTo>
                  <a:cubicBezTo>
                    <a:pt x="0" y="5169"/>
                    <a:pt x="5169" y="0"/>
                    <a:pt x="11546" y="0"/>
                  </a:cubicBezTo>
                  <a:close/>
                </a:path>
              </a:pathLst>
            </a:custGeom>
            <a:solidFill>
              <a:srgbClr val="358E3D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944835" cy="11664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095665" y="3609975"/>
            <a:ext cx="12096669" cy="332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5499">
                <a:solidFill>
                  <a:srgbClr val="FFFFFF"/>
                </a:solidFill>
                <a:latin typeface="HK Modular"/>
              </a:rPr>
              <a:t>КУРСОВАЯ РАБОТА ПО ТЕМЕ:</a:t>
            </a:r>
          </a:p>
          <a:p>
            <a:pPr algn="ctr">
              <a:lnSpc>
                <a:spcPts val="6599"/>
              </a:lnSpc>
            </a:pPr>
            <a:r>
              <a:rPr lang="en-US" sz="5499">
                <a:solidFill>
                  <a:srgbClr val="FFFFFF"/>
                </a:solidFill>
                <a:latin typeface="HK Modular"/>
              </a:rPr>
              <a:t>ПРОЕКТИРОВАНИЕ КОРПОРАТИВНОЙ СЕТИ НА ПРИМЕРЕ ПРЕДПРИЯТИЯ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055455" y="8191500"/>
            <a:ext cx="5203845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>
                <a:solidFill>
                  <a:srgbClr val="358E3D"/>
                </a:solidFill>
                <a:latin typeface="HK Modular"/>
              </a:rPr>
              <a:t>Кузьмин Михаил</a:t>
            </a:r>
          </a:p>
          <a:p>
            <a:pPr algn="ctr">
              <a:lnSpc>
                <a:spcPts val="4200"/>
              </a:lnSpc>
            </a:pPr>
            <a:r>
              <a:rPr lang="en-US" sz="3500">
                <a:solidFill>
                  <a:srgbClr val="358E3D"/>
                </a:solidFill>
                <a:latin typeface="HK Modular"/>
              </a:rPr>
              <a:t>ПМиИ 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542078" y="1019175"/>
            <a:ext cx="5203845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4999">
                <a:solidFill>
                  <a:srgbClr val="358E3D"/>
                </a:solidFill>
                <a:latin typeface="HK Modular"/>
              </a:rPr>
              <a:t>ВВЕДЕНИЕ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419667"/>
            <a:ext cx="16230600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Проект представляет собой моделирование корпоративной сети в Packet Tracer, осуществленное с использованием интегрированной среды разработки от Cisco Systems. Сеть разработана для максимальной эффективности и безопасности, с учетом требований к скорости передачи данных и надежности соединений. В качестве серверной составляющей используется симулированный серверный парк, работающий на операционной системе Cisco IOS для обеспечения обработки данных и управления ресурсами сети.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2902372"/>
            <a:ext cx="8115300" cy="6355928"/>
          </a:xfrm>
          <a:custGeom>
            <a:avLst/>
            <a:gdLst/>
            <a:ahLst/>
            <a:cxnLst/>
            <a:rect r="r" b="b" t="t" l="l"/>
            <a:pathLst>
              <a:path h="6355928" w="8115300">
                <a:moveTo>
                  <a:pt x="0" y="0"/>
                </a:moveTo>
                <a:lnTo>
                  <a:pt x="8115300" y="0"/>
                </a:lnTo>
                <a:lnTo>
                  <a:pt x="8115300" y="6355928"/>
                </a:lnTo>
                <a:lnTo>
                  <a:pt x="0" y="63559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542078" y="1019175"/>
            <a:ext cx="5203845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4999">
                <a:solidFill>
                  <a:srgbClr val="358E3D"/>
                </a:solidFill>
                <a:latin typeface="HK Modular"/>
              </a:rPr>
              <a:t>ЗДАНИЕ 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835697"/>
            <a:ext cx="6285468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1. Административный отдел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2. Отдел кадров (HR)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3. Финансовый отдел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4. Отдел бизнес-развития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015432" y="2908453"/>
            <a:ext cx="4243868" cy="6349847"/>
          </a:xfrm>
          <a:custGeom>
            <a:avLst/>
            <a:gdLst/>
            <a:ahLst/>
            <a:cxnLst/>
            <a:rect r="r" b="b" t="t" l="l"/>
            <a:pathLst>
              <a:path h="6349847" w="4243868">
                <a:moveTo>
                  <a:pt x="0" y="0"/>
                </a:moveTo>
                <a:lnTo>
                  <a:pt x="4243868" y="0"/>
                </a:lnTo>
                <a:lnTo>
                  <a:pt x="4243868" y="6349847"/>
                </a:lnTo>
                <a:lnTo>
                  <a:pt x="0" y="6349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542078" y="1019175"/>
            <a:ext cx="5203845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4999">
                <a:solidFill>
                  <a:srgbClr val="358E3D"/>
                </a:solidFill>
                <a:latin typeface="HK Modular"/>
              </a:rPr>
              <a:t>ЗДАНИЕ B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975128"/>
            <a:ext cx="7409418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1. Engineering &amp; Construction (E&amp;C)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2. Architecture &amp; Design (A&amp;D)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18154" y="2905235"/>
            <a:ext cx="5941146" cy="6353065"/>
          </a:xfrm>
          <a:custGeom>
            <a:avLst/>
            <a:gdLst/>
            <a:ahLst/>
            <a:cxnLst/>
            <a:rect r="r" b="b" t="t" l="l"/>
            <a:pathLst>
              <a:path h="6353065" w="5941146">
                <a:moveTo>
                  <a:pt x="0" y="0"/>
                </a:moveTo>
                <a:lnTo>
                  <a:pt x="5941146" y="0"/>
                </a:lnTo>
                <a:lnTo>
                  <a:pt x="5941146" y="6353065"/>
                </a:lnTo>
                <a:lnTo>
                  <a:pt x="0" y="63530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542078" y="1019175"/>
            <a:ext cx="5203845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4999">
                <a:solidFill>
                  <a:srgbClr val="358E3D"/>
                </a:solidFill>
                <a:latin typeface="HK Modular"/>
              </a:rPr>
              <a:t>ЗДАНИЕ C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838560"/>
            <a:ext cx="7428468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1. Технический департамент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2. IT-департамент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2760219"/>
            <a:ext cx="8115300" cy="5050610"/>
          </a:xfrm>
          <a:custGeom>
            <a:avLst/>
            <a:gdLst/>
            <a:ahLst/>
            <a:cxnLst/>
            <a:rect r="r" b="b" t="t" l="l"/>
            <a:pathLst>
              <a:path h="5050610" w="8115300">
                <a:moveTo>
                  <a:pt x="0" y="0"/>
                </a:moveTo>
                <a:lnTo>
                  <a:pt x="8115300" y="0"/>
                </a:lnTo>
                <a:lnTo>
                  <a:pt x="8115300" y="5050609"/>
                </a:lnTo>
                <a:lnTo>
                  <a:pt x="0" y="50506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41853" y="1019175"/>
            <a:ext cx="8804295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4999">
                <a:solidFill>
                  <a:srgbClr val="358E3D"/>
                </a:solidFill>
                <a:latin typeface="HK Modular"/>
              </a:rPr>
              <a:t>ОТДЕЛ ДРУГОГО ГОРОДА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838560"/>
            <a:ext cx="7428468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1. Персонал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2. Отдел биллинга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08854" y="1933165"/>
            <a:ext cx="10270292" cy="7325135"/>
          </a:xfrm>
          <a:custGeom>
            <a:avLst/>
            <a:gdLst/>
            <a:ahLst/>
            <a:cxnLst/>
            <a:rect r="r" b="b" t="t" l="l"/>
            <a:pathLst>
              <a:path h="7325135" w="10270292">
                <a:moveTo>
                  <a:pt x="0" y="0"/>
                </a:moveTo>
                <a:lnTo>
                  <a:pt x="10270292" y="0"/>
                </a:lnTo>
                <a:lnTo>
                  <a:pt x="10270292" y="7325135"/>
                </a:lnTo>
                <a:lnTo>
                  <a:pt x="0" y="73251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542078" y="1019175"/>
            <a:ext cx="5203845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4999">
                <a:solidFill>
                  <a:srgbClr val="358E3D"/>
                </a:solidFill>
                <a:latin typeface="HK Modular"/>
              </a:rPr>
              <a:t>ОБЛАКО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385641"/>
            <a:ext cx="18288000" cy="6339259"/>
          </a:xfrm>
          <a:custGeom>
            <a:avLst/>
            <a:gdLst/>
            <a:ahLst/>
            <a:cxnLst/>
            <a:rect r="r" b="b" t="t" l="l"/>
            <a:pathLst>
              <a:path h="6339259" w="18288000">
                <a:moveTo>
                  <a:pt x="0" y="0"/>
                </a:moveTo>
                <a:lnTo>
                  <a:pt x="18288000" y="0"/>
                </a:lnTo>
                <a:lnTo>
                  <a:pt x="18288000" y="6339259"/>
                </a:lnTo>
                <a:lnTo>
                  <a:pt x="0" y="63392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542078" y="1019175"/>
            <a:ext cx="5203845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4999">
                <a:solidFill>
                  <a:srgbClr val="358E3D"/>
                </a:solidFill>
                <a:latin typeface="HK Modular"/>
              </a:rPr>
              <a:t>ВСЯ СЕТЬ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370503" y="1019175"/>
            <a:ext cx="7546995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4999">
                <a:solidFill>
                  <a:srgbClr val="358E3D"/>
                </a:solidFill>
                <a:latin typeface="HK Modular"/>
              </a:rPr>
              <a:t>СПИСОК ЛИТЕРАТУРЫ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019742"/>
            <a:ext cx="16230600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1. Таненбаум, Э., Уэзеролл, Д. (2011). Компьютерные сети. 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2. Cisco Networking Academy. (2019). Cisco CCNA Routing and Switching Official Cert Guide Library.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3. Волкова, Е. А. (2019). Сети своими руками: введение в компьютерные сети для начинающих.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4. Галушкин, А. В. (2019). Компьютерные сети для начинающих.</a:t>
            </a:r>
          </a:p>
          <a:p>
            <a:pPr algn="just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DAGIRuCt6n8</dc:identifier>
  <dcterms:modified xsi:type="dcterms:W3CDTF">2011-08-01T06:04:30Z</dcterms:modified>
  <cp:revision>1</cp:revision>
  <dc:title>Green Black Modern Technology Presentation</dc:title>
</cp:coreProperties>
</file>