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6256000" cy="9144000"/>
  <p:notesSz cx="16256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23FA952-9B63-4CC4-A764-48310806DBE8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Remember about the timing!</a:t>
            </a:r>
            <a:endParaRPr b="0" lang="ru-RU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10 min to present at Thesis Status Review</a:t>
            </a:r>
            <a:endParaRPr b="0" lang="ru-RU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10-15 min to present at MSc pre-defense</a:t>
            </a:r>
            <a:endParaRPr b="0" lang="ru-RU" sz="1200" spc="-1" strike="noStrike">
              <a:latin typeface="Arial"/>
            </a:endParaRPr>
          </a:p>
          <a:p>
            <a:pPr lvl="1" marL="6285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15 min to present at MSc defense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38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70ADD4-7CD5-4093-8ADC-47C77CF8815C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Primary and processed results of research in the form of graphs, tables, pictures, and charts.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45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B8B957-B0F8-4F0E-B67F-35E44924C9D3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All these results suggest that …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We can conclude that … 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Taken together, these results point to three conclusions …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 sum up, … 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Although it is still too early to draw a definite conclusion, it can be stated that … </a:t>
            </a:r>
            <a:endParaRPr b="0" lang="ru-RU" sz="1200" spc="-1" strike="noStrike">
              <a:latin typeface="Arial"/>
            </a:endParaRPr>
          </a:p>
          <a:p>
            <a:pPr marL="3999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Although the obtained data are limited, we may conclude that …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46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B14B993-6DD7-4BE9-A1EC-0129EA3DA8DA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47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64F037-1B8F-4510-AE97-349378B54F93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achieved results indicate that the work along the same line should proceed. Thus, the long-term results of the project are to 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48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CE832F-B04B-4039-AC6D-51F9EDC5362F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 would like to express my gratitude to … who &lt;provided smth /assisted in smth/ conducted smth/ etc.&gt;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Thank you for your attention. Now I’m ready to answer your questions.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49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C0ABC9-B15D-4BFA-90C1-8E623087CDF3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area of my research covers 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Today … has been already studied in the field.</a:t>
            </a: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(To update the footer ON ALL SLIDES, go to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Insert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click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Header &amp; 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button. On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Slide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select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check box, and then type the footer text that you want, i.e. with your Name Surname and Thesis Title.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Click Apply to All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39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83A56EE-017C-4E75-944C-4B0E699C5B25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area of my research covers 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Today … has been already studied in the field.</a:t>
            </a: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(To update the footer ON ALL SLIDES, go to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Insert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click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Header &amp; 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button. On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Slide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select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check box, and then type the footer text that you want, i.e. with your Name Surname and Thesis Title.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Click Apply to All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40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157ED3-0C46-4FB8-9B31-86F8022C8364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area of my research covers 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Today … has been already studied in the field.</a:t>
            </a: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(To update the footer ON ALL SLIDES, go to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Insert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click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Header &amp; 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button. On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Slide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select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check box, and then type the footer text that you want, i.e. with your Name Surname and Thesis Title.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Click Apply to All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41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B34610-D416-4748-8238-405972A71604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Phrases you may find useful: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area of my research covers …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Today … has been already studied in the field.</a:t>
            </a: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(To update the footer ON ALL SLIDES, go to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Insert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click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Header &amp; 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button. On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Slide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tab, select the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Footer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check box, and then type the footer text that you want, i.e. with your Name Surname and Thesis Title.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Click Apply to All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42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322759-8AA2-47EF-80F2-9BAD71D06B74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overall purpose of the work is to …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43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F6A2D5E-C2A1-4085-B211-3B47709AE57F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38488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625760" y="4400640"/>
            <a:ext cx="1300428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The objectives of the present research run as follows: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1…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2…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3…</a:t>
            </a:r>
            <a:endParaRPr b="0" lang="ru-RU" sz="12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44"/>
          </p:nvPr>
        </p:nvSpPr>
        <p:spPr>
          <a:xfrm>
            <a:off x="9207360" y="8685360"/>
            <a:ext cx="70448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64D386A-C95C-4DA1-8696-402C84D00D9E}" type="slidenum">
              <a:rPr b="0" lang="en-US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07960" y="416484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0708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21567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8055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5079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21567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8055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75139-99EF-4C0C-A3A4-C87B1576ADD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796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78EAF-9177-44EB-810F-7381399B81E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C4239-3671-4AD2-9231-B16377497CD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1C7AF-35F7-4C92-BE81-5D64C85D6A4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BDDED-6018-44CC-8367-9A8F2445E3E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7960" y="313560"/>
            <a:ext cx="15239520" cy="59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41CC5-F3CA-43E8-A131-CD5A6A571DC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739428-19F3-46F7-810F-6B397DEB092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796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300708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9E4B26-DC5F-4F03-874F-1037690021B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91532-12B3-45C8-8490-16241F2819C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7960" y="416484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9E9FA7-E5B0-4128-9984-F316A1F3D69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300708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F7155F-299B-437F-B23D-C21F42B31A4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21567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805560" y="348840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79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21567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3805560" y="4164840"/>
            <a:ext cx="15699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422E98-640E-42D5-84CD-1BD3C4E0F9E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507960" y="313560"/>
            <a:ext cx="15239520" cy="596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129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007080" y="416484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796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007080" y="3488400"/>
            <a:ext cx="237960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7960" y="4164840"/>
            <a:ext cx="48765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2de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6"/>
          <p:cNvGrpSpPr/>
          <p:nvPr/>
        </p:nvGrpSpPr>
        <p:grpSpPr>
          <a:xfrm>
            <a:off x="14452560" y="8547480"/>
            <a:ext cx="1294920" cy="215280"/>
            <a:chOff x="14452560" y="8547480"/>
            <a:chExt cx="1294920" cy="215280"/>
          </a:xfrm>
        </p:grpSpPr>
        <p:sp>
          <p:nvSpPr>
            <p:cNvPr id="1" name="Google Shape;11;p16"/>
            <p:cNvSpPr/>
            <p:nvPr/>
          </p:nvSpPr>
          <p:spPr>
            <a:xfrm>
              <a:off x="14452560" y="8547480"/>
              <a:ext cx="181080" cy="215280"/>
            </a:xfrm>
            <a:custGeom>
              <a:avLst/>
              <a:gdLst/>
              <a:ah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2;p16"/>
            <p:cNvSpPr/>
            <p:nvPr/>
          </p:nvSpPr>
          <p:spPr>
            <a:xfrm>
              <a:off x="14667480" y="8557200"/>
              <a:ext cx="167400" cy="205560"/>
            </a:xfrm>
            <a:custGeom>
              <a:avLst/>
              <a:gdLst/>
              <a:ah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16"/>
            <p:cNvSpPr/>
            <p:nvPr/>
          </p:nvSpPr>
          <p:spPr>
            <a:xfrm>
              <a:off x="14841720" y="8611560"/>
              <a:ext cx="165960" cy="150840"/>
            </a:xfrm>
            <a:custGeom>
              <a:avLst/>
              <a:gdLst/>
              <a:ah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16"/>
            <p:cNvSpPr/>
            <p:nvPr/>
          </p:nvSpPr>
          <p:spPr>
            <a:xfrm>
              <a:off x="15040440" y="8557200"/>
              <a:ext cx="53280" cy="205560"/>
            </a:xfrm>
            <a:custGeom>
              <a:avLst/>
              <a:gdLst/>
              <a:ah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16"/>
            <p:cNvSpPr/>
            <p:nvPr/>
          </p:nvSpPr>
          <p:spPr>
            <a:xfrm>
              <a:off x="15119640" y="8575560"/>
              <a:ext cx="113040" cy="187200"/>
            </a:xfrm>
            <a:custGeom>
              <a:avLst/>
              <a:gdLst/>
              <a:ah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6;p16"/>
            <p:cNvSpPr/>
            <p:nvPr/>
          </p:nvSpPr>
          <p:spPr>
            <a:xfrm>
              <a:off x="15252840" y="8611560"/>
              <a:ext cx="151920" cy="150840"/>
            </a:xfrm>
            <a:custGeom>
              <a:avLst/>
              <a:gdLst/>
              <a:ah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7;p16"/>
            <p:cNvSpPr/>
            <p:nvPr/>
          </p:nvSpPr>
          <p:spPr>
            <a:xfrm>
              <a:off x="15428520" y="8611560"/>
              <a:ext cx="152280" cy="150840"/>
            </a:xfrm>
            <a:custGeom>
              <a:avLst/>
              <a:gdLst/>
              <a:ah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8;p16"/>
            <p:cNvSpPr/>
            <p:nvPr/>
          </p:nvSpPr>
          <p:spPr>
            <a:xfrm>
              <a:off x="15594840" y="8557200"/>
              <a:ext cx="152640" cy="205560"/>
            </a:xfrm>
            <a:custGeom>
              <a:avLst/>
              <a:gdLst/>
              <a:ah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Google Shape;21;p17"/>
          <p:cNvSpPr/>
          <p:nvPr/>
        </p:nvSpPr>
        <p:spPr>
          <a:xfrm>
            <a:off x="507960" y="10800"/>
            <a:ext cx="7772040" cy="8751960"/>
          </a:xfrm>
          <a:custGeom>
            <a:avLst/>
            <a:gdLst/>
            <a:ahLst/>
            <a:rect l="l" t="t" r="r" b="b"/>
            <a:pathLst>
              <a:path w="10199350" h="11308015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w="10199350" h="11308015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body"/>
          </p:nvPr>
        </p:nvSpPr>
        <p:spPr>
          <a:xfrm>
            <a:off x="520560" y="6400800"/>
            <a:ext cx="2273040" cy="236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nth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Outli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ne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7960" y="313560"/>
            <a:ext cx="35809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7960" y="1901160"/>
            <a:ext cx="3580920" cy="292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8280360" y="313560"/>
            <a:ext cx="74671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ru-RU" sz="66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49;p18"/>
          <p:cNvGrpSpPr/>
          <p:nvPr/>
        </p:nvGrpSpPr>
        <p:grpSpPr>
          <a:xfrm>
            <a:off x="14452560" y="8547480"/>
            <a:ext cx="1294920" cy="215280"/>
            <a:chOff x="14452560" y="8547480"/>
            <a:chExt cx="1294920" cy="215280"/>
          </a:xfrm>
        </p:grpSpPr>
        <p:sp>
          <p:nvSpPr>
            <p:cNvPr id="51" name="Google Shape;50;p18"/>
            <p:cNvSpPr/>
            <p:nvPr/>
          </p:nvSpPr>
          <p:spPr>
            <a:xfrm>
              <a:off x="14452560" y="8547480"/>
              <a:ext cx="181080" cy="215280"/>
            </a:xfrm>
            <a:custGeom>
              <a:avLst/>
              <a:gdLst/>
              <a:ahLst/>
              <a:rect l="l" t="t" r="r" b="b"/>
              <a:pathLst>
                <a:path w="1798954" h="2138045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51;p18"/>
            <p:cNvSpPr/>
            <p:nvPr/>
          </p:nvSpPr>
          <p:spPr>
            <a:xfrm>
              <a:off x="14667480" y="8557200"/>
              <a:ext cx="167400" cy="205560"/>
            </a:xfrm>
            <a:custGeom>
              <a:avLst/>
              <a:gdLst/>
              <a:ahLst/>
              <a:rect l="l" t="t" r="r" b="b"/>
              <a:pathLst>
                <a:path w="1665604" h="2041525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Google Shape;52;p18"/>
            <p:cNvSpPr/>
            <p:nvPr/>
          </p:nvSpPr>
          <p:spPr>
            <a:xfrm>
              <a:off x="14841720" y="8611560"/>
              <a:ext cx="165960" cy="150840"/>
            </a:xfrm>
            <a:custGeom>
              <a:avLst/>
              <a:gdLst/>
              <a:ahLst/>
              <a:rect l="l" t="t" r="r" b="b"/>
              <a:pathLst>
                <a:path w="1651634" h="1501775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w="1651634" h="1501775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Google Shape;53;p18"/>
            <p:cNvSpPr/>
            <p:nvPr/>
          </p:nvSpPr>
          <p:spPr>
            <a:xfrm>
              <a:off x="15040440" y="8557200"/>
              <a:ext cx="53280" cy="205560"/>
            </a:xfrm>
            <a:custGeom>
              <a:avLst/>
              <a:gdLst/>
              <a:ahLst/>
              <a:rect l="l" t="t" r="r" b="b"/>
              <a:pathLst>
                <a:path w="532129" h="2042160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54;p18"/>
            <p:cNvSpPr/>
            <p:nvPr/>
          </p:nvSpPr>
          <p:spPr>
            <a:xfrm>
              <a:off x="15119640" y="8575560"/>
              <a:ext cx="113040" cy="187200"/>
            </a:xfrm>
            <a:custGeom>
              <a:avLst/>
              <a:gdLst/>
              <a:ahLst/>
              <a:rect l="l" t="t" r="r" b="b"/>
              <a:pathLst>
                <a:path w="1125854" h="1861185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Google Shape;55;p18"/>
            <p:cNvSpPr/>
            <p:nvPr/>
          </p:nvSpPr>
          <p:spPr>
            <a:xfrm>
              <a:off x="15252840" y="8611560"/>
              <a:ext cx="151920" cy="150840"/>
            </a:xfrm>
            <a:custGeom>
              <a:avLst/>
              <a:gdLst/>
              <a:ahLst/>
              <a:rect l="l" t="t" r="r" b="b"/>
              <a:pathLst>
                <a:path w="1510665" h="150177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w="1510665" h="150177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w="1510665" h="150177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Google Shape;56;p18"/>
            <p:cNvSpPr/>
            <p:nvPr/>
          </p:nvSpPr>
          <p:spPr>
            <a:xfrm>
              <a:off x="15428520" y="8611560"/>
              <a:ext cx="152280" cy="150840"/>
            </a:xfrm>
            <a:custGeom>
              <a:avLst/>
              <a:gdLst/>
              <a:ahLst/>
              <a:rect l="l" t="t" r="r" b="b"/>
              <a:pathLst>
                <a:path w="1513204" h="1501775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Google Shape;57;p18"/>
            <p:cNvSpPr/>
            <p:nvPr/>
          </p:nvSpPr>
          <p:spPr>
            <a:xfrm>
              <a:off x="15594840" y="8557200"/>
              <a:ext cx="152640" cy="205560"/>
            </a:xfrm>
            <a:custGeom>
              <a:avLst/>
              <a:gdLst/>
              <a:ahLst/>
              <a:rect l="l" t="t" r="r" b="b"/>
              <a:pathLst>
                <a:path w="1518919" h="2041525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7960" y="31356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1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8859C74-052B-49FF-9FA2-0E850518FA19}" type="slidenum"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796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68944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10871280" y="348840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507960" y="638388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body"/>
          </p:nvPr>
        </p:nvSpPr>
        <p:spPr>
          <a:xfrm>
            <a:off x="5689440" y="638388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9"/>
          <p:cNvSpPr>
            <a:spLocks noGrp="1"/>
          </p:cNvSpPr>
          <p:nvPr>
            <p:ph type="body"/>
          </p:nvPr>
        </p:nvSpPr>
        <p:spPr>
          <a:xfrm>
            <a:off x="10871280" y="6383880"/>
            <a:ext cx="4876560" cy="129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0"/>
          <p:cNvSpPr>
            <a:spLocks noGrp="1"/>
          </p:cNvSpPr>
          <p:nvPr>
            <p:ph type="body"/>
          </p:nvPr>
        </p:nvSpPr>
        <p:spPr>
          <a:xfrm>
            <a:off x="507960" y="220968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body"/>
          </p:nvPr>
        </p:nvSpPr>
        <p:spPr>
          <a:xfrm>
            <a:off x="5689440" y="220968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10871280" y="222048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body"/>
          </p:nvPr>
        </p:nvSpPr>
        <p:spPr>
          <a:xfrm>
            <a:off x="507960" y="509112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5689440" y="509112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body"/>
          </p:nvPr>
        </p:nvSpPr>
        <p:spPr>
          <a:xfrm>
            <a:off x="10871280" y="5101560"/>
            <a:ext cx="990360" cy="99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976;p1" descr=""/>
          <p:cNvPicPr/>
          <p:nvPr/>
        </p:nvPicPr>
        <p:blipFill>
          <a:blip r:embed="rId1"/>
          <a:srcRect l="0" t="9585" r="0" b="9579"/>
          <a:stretch/>
        </p:blipFill>
        <p:spPr>
          <a:xfrm>
            <a:off x="279360" y="6019920"/>
            <a:ext cx="2273040" cy="236196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3264480" y="1871280"/>
            <a:ext cx="3580920" cy="12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Data Science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January, 2025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7080" y="470880"/>
            <a:ext cx="684540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Student: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Bair Mikhailov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Research Advisor: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Dmitry Dylov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Co-Advisor: Victor Gombolevskiy 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8788320" y="304920"/>
            <a:ext cx="74671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600" spc="-1" strike="noStrike">
                <a:solidFill>
                  <a:srgbClr val="000000"/>
                </a:solidFill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980;p1"/>
          <p:cNvSpPr/>
          <p:nvPr/>
        </p:nvSpPr>
        <p:spPr>
          <a:xfrm>
            <a:off x="8280360" y="-521640"/>
            <a:ext cx="6171840" cy="365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ff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Do </a:t>
            </a:r>
            <a:r>
              <a:rPr b="1" lang="en-US" sz="1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adjust the width of this textbox, just type within it 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21" name="Google Shape;981;p1"/>
          <p:cNvSpPr/>
          <p:nvPr/>
        </p:nvSpPr>
        <p:spPr>
          <a:xfrm>
            <a:off x="37080" y="8610480"/>
            <a:ext cx="189108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Methodology / Experimental setup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22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First, I prepared the dataset by converting the scans into a manageable format, reducing their “resolution” to make them more computationally efficient, and splitting the data into training and validation subsets. Additionally, I removed the endocasts of juvenile specimens, as they are particularly difficult to classify.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Next, I utilized this refined dataset to fine-tune a pretrained PointNet model, which is specifically designed for processing 3D point cloud data. During this fine-tuning phase, I addressed the issue of class imbalance by modifying the cross-entropy loss function. This adjustment ensured that the model did not become biased towards the more prevalent class in the dataset.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After successfully training the model, I applied it to a set of debatable species whose classification between crocodiles and alligators has been uncertain.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23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AF7BCF1-D5AF-49CF-A5A9-68DF505DCF3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Results of the Experiment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24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25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B1DC387-0F1B-4BFB-8A32-0A5CA89BB54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70" name="Google Shape;1077;p7" descr=""/>
          <p:cNvPicPr/>
          <p:nvPr/>
        </p:nvPicPr>
        <p:blipFill>
          <a:blip r:embed="rId1"/>
          <a:srcRect l="0" t="0" r="0" b="19418"/>
          <a:stretch/>
        </p:blipFill>
        <p:spPr>
          <a:xfrm>
            <a:off x="1736640" y="2124360"/>
            <a:ext cx="12782520" cy="515556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1078;p7"/>
          <p:cNvSpPr/>
          <p:nvPr/>
        </p:nvSpPr>
        <p:spPr>
          <a:xfrm>
            <a:off x="2393640" y="7380720"/>
            <a:ext cx="558180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Figure 6: Accuracy on test and validation subsets.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72" name="Google Shape;1079;p7"/>
          <p:cNvSpPr/>
          <p:nvPr/>
        </p:nvSpPr>
        <p:spPr>
          <a:xfrm>
            <a:off x="8835840" y="7380720"/>
            <a:ext cx="558180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Figure 7: Debatable species classification.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Discussion of results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26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On the training data (Figure 6), the model achieved an accuracy of 92%, primarily misclassifying alligators as crocodiles.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On the validation data (Figure 6), the model demonstrated an accuracy of 80%, again with a tendency to incorrectly classify alligators as crocodiles.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One of the main reasons for these issues is the overall lack of data and the skewed distribution within the dataset.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For the debatable species (Figure 7), the model classified more than 86% of the dataset as crocodiles. This result aligns with certain hypotheses about species classification.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However, the model showed relatively low confidence in its predictions for each individual case.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sldNum" idx="27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62C6E26-FA01-4ACB-B85C-0B14EA10FAA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Scientific novelty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28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State-of-the-art component of my research project is the application of Machine Learning for classification (and its reasoning) of the debatable species.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 idx="29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AEF1D16-289A-4D04-A06C-6EEDCCDD1DB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ftr" idx="30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57200" indent="-431640" algn="just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results of this project can serve as valuable evidence in the determination and classification of species whose categorization has been subject to debate among experts. This adds a new dimension to the ongoing discussions and provides a scientifically grounded perspective.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 algn="just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This project stands out as one of the pioneering applications of machine learning in the field of paleoneurobiology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31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2947F98-DB45-4B8C-90AE-61112BBB33F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Current Status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ftr" idx="32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Done with the initial endocast classification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Currently working on its interpretability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After that will work on raw CT classification and its interpretability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33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BF3DF54-BD5E-4AE8-AAC8-50AE4092626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Outlook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34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achieved results indicate that the work along the same line should proceed. Thus, the long-term results of the project are to: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Apply the pipeline to the fossils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Test the pipeline on other species of animals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Train the segmentation model for endocasts to allow biologists to process more CTs and apply their standard methods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sldNum" idx="35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BEB7EA1-19C5-4CE5-86AD-9F9C9EB909A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Acknowledgements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ftr" idx="36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I would like to express my sincere gratitude to researchers of SPbSU Department of Vertebrate zoology Ivan Kuzmin and Evgenia Mazur for suggesting the initial project and providing the required data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sldNum" idx="37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4C7683A6-4A36-4F56-AC5F-B5B3A9ADCC5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97" name="Google Shape;1132;p15" descr=""/>
          <p:cNvPicPr/>
          <p:nvPr/>
        </p:nvPicPr>
        <p:blipFill>
          <a:blip r:embed="rId1"/>
          <a:srcRect l="2593" t="2958" r="0" b="0"/>
          <a:stretch/>
        </p:blipFill>
        <p:spPr>
          <a:xfrm>
            <a:off x="4892760" y="3589560"/>
            <a:ext cx="6165720" cy="43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General problem / Introduction / Background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6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One of the challenges in studying brain evolution is the inherent fragility of the brain itself.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To overcome this issue, scientists use endocasts—natural molds of the brain's shape that form in the space within the skull.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By examining these endocasts, researchers can study the brains of extinct animals and compare them with those of modern species.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Consequently, applying machine learning techniques to analyze endocasts can be a highly effective approach for investigating brain evolution.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 idx="7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82E9A7E-8132-4071-94E1-13584BEDF54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General problem / Introduction / Background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8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 idx="9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8E462697-8162-48E9-AB0A-E325C61F5AB9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30" name="Google Shape;1000;g328f4d39abd_0_43" descr=""/>
          <p:cNvPicPr/>
          <p:nvPr/>
        </p:nvPicPr>
        <p:blipFill>
          <a:blip r:embed="rId1"/>
          <a:stretch/>
        </p:blipFill>
        <p:spPr>
          <a:xfrm>
            <a:off x="3255840" y="2685960"/>
            <a:ext cx="10353240" cy="43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General problem / Introduction / Background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10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1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0315366-E379-4942-B340-0B8783B398F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35" name="Google Shape;1010;g328f4d39abd_0_62" descr=""/>
          <p:cNvPicPr/>
          <p:nvPr/>
        </p:nvPicPr>
        <p:blipFill>
          <a:blip r:embed="rId1"/>
          <a:srcRect l="6758" t="20563" r="0" b="0"/>
          <a:stretch/>
        </p:blipFill>
        <p:spPr>
          <a:xfrm>
            <a:off x="2337840" y="2125800"/>
            <a:ext cx="11275560" cy="484740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1011;g328f4d39abd_0_62"/>
          <p:cNvSpPr/>
          <p:nvPr/>
        </p:nvSpPr>
        <p:spPr>
          <a:xfrm>
            <a:off x="2414160" y="7056000"/>
            <a:ext cx="540864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Figure 3: Segmentation of crocodile’s brain endocast.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37" name="Google Shape;1012;g328f4d39abd_0_62"/>
          <p:cNvSpPr/>
          <p:nvPr/>
        </p:nvSpPr>
        <p:spPr>
          <a:xfrm>
            <a:off x="8233200" y="7056000"/>
            <a:ext cx="507636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  <a:ea typeface="Arial"/>
              </a:rPr>
              <a:t>Figure 4: CT of crocodile’s brain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General problem / Introduction / Background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12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13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D47D0B93-57D7-46EA-93B8-CF59207BFFC0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42" name="Google Shape;1022;g328f4d39abd_0_110"/>
          <p:cNvSpPr/>
          <p:nvPr/>
        </p:nvSpPr>
        <p:spPr>
          <a:xfrm>
            <a:off x="2793960" y="7657920"/>
            <a:ext cx="993492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Figure 5: 2 hypothesis of familiar connections of crocodiles.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43" name="Google Shape;1023;g328f4d39abd_0_110" descr=""/>
          <p:cNvPicPr/>
          <p:nvPr/>
        </p:nvPicPr>
        <p:blipFill>
          <a:blip r:embed="rId1"/>
          <a:stretch/>
        </p:blipFill>
        <p:spPr>
          <a:xfrm>
            <a:off x="3700440" y="1638360"/>
            <a:ext cx="7559280" cy="58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Aim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4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main goal of the work is to develop a machine learning model for the classification of 3D braincase cast, then apply this model to classify braincase casts of debatable species and interpret its results.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15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4FAB4F7-42FD-420C-A4B5-40935EF500A7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16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The objectives of the present research run as follows: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To classify the debatable species of crocodiles using their endocasts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To interpret the results of the classification above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sldNum" idx="17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109121FE-C0C5-453E-B88D-28D074B3742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Theory and Algorithms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18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Open3D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PointNet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ResNet 3D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GradCAM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SHAP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sldNum" idx="19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E94E727A-1FCD-4E3C-9724-FA2BE3AC9DF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  <p:pic>
        <p:nvPicPr>
          <p:cNvPr id="156" name="Google Shape;1050;p5" descr=""/>
          <p:cNvPicPr/>
          <p:nvPr/>
        </p:nvPicPr>
        <p:blipFill>
          <a:blip r:embed="rId1"/>
          <a:stretch/>
        </p:blipFill>
        <p:spPr>
          <a:xfrm>
            <a:off x="6435000" y="2388600"/>
            <a:ext cx="8871840" cy="3211560"/>
          </a:xfrm>
          <a:prstGeom prst="rect">
            <a:avLst/>
          </a:prstGeom>
          <a:ln w="0">
            <a:noFill/>
          </a:ln>
        </p:spPr>
      </p:pic>
      <p:sp>
        <p:nvSpPr>
          <p:cNvPr id="157" name="Google Shape;1051;p5"/>
          <p:cNvSpPr/>
          <p:nvPr/>
        </p:nvSpPr>
        <p:spPr>
          <a:xfrm>
            <a:off x="7302600" y="5940720"/>
            <a:ext cx="895320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Qi, Charles R., et al. "Pointnet: Deep learning on point sets for 3d classification and segmentation." Proceedings of the IEEE conference on computer vision and pattern recognition. 2017.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7960" y="762120"/>
            <a:ext cx="15239520" cy="128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Methodology / Experimental setup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ftr" idx="20"/>
          </p:nvPr>
        </p:nvSpPr>
        <p:spPr>
          <a:xfrm>
            <a:off x="3098880" y="8458200"/>
            <a:ext cx="87627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Bair Mikhailov. </a:t>
            </a:r>
            <a:r>
              <a:rPr b="0" lang="en-US" sz="1500" spc="-1" strike="noStrike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</a:rPr>
              <a:t>Development of Machine Learning Methods for Radiology in Brain Evolution Research</a:t>
            </a:r>
            <a:endParaRPr b="0" lang="ru-RU" sz="1500" spc="-1" strike="noStrike"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60240" y="2057400"/>
            <a:ext cx="14553720" cy="586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Data description: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Endocast – high resolution mesh files (.stl format)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Skull – 3D CT images of the head (.tif)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Overall: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Crocodiles: 27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Alligators: 16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Gavials: 8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21"/>
          </p:nvPr>
        </p:nvSpPr>
        <p:spPr>
          <a:xfrm>
            <a:off x="507960" y="8475480"/>
            <a:ext cx="990360" cy="28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E6639B1-1DCB-4E63-ABBF-55DF44032048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2021-02-25T10:23:33Z</dcterms:created>
  <dc:creator>Maria Dronina</dc:creator>
  <dc:description/>
  <dc:language>ru-RU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Adobe Illustrator 25.0 (Macintosh)</vt:lpwstr>
  </property>
  <property fmtid="{D5CDD505-2E9C-101B-9397-08002B2CF9AE}" pid="4" name="LastSaved">
    <vt:filetime>2021-02-25T00:00:00Z</vt:filetime>
  </property>
</Properties>
</file>