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326" r:id="rId3"/>
    <p:sldId id="256" r:id="rId4"/>
    <p:sldId id="257" r:id="rId5"/>
    <p:sldId id="285" r:id="rId6"/>
    <p:sldId id="323" r:id="rId7"/>
    <p:sldId id="310" r:id="rId8"/>
    <p:sldId id="308" r:id="rId9"/>
    <p:sldId id="325" r:id="rId10"/>
    <p:sldId id="311" r:id="rId11"/>
    <p:sldId id="286" r:id="rId12"/>
    <p:sldId id="324" r:id="rId13"/>
    <p:sldId id="298" r:id="rId14"/>
    <p:sldId id="300"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5" d="100"/>
          <a:sy n="115" d="100"/>
        </p:scale>
        <p:origin x="224" y="3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4B12-A793-4D06-8196-BB9F47242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1FA9DC3-1B9E-462E-BD02-C5C6EF8E7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EDF0911-7404-4747-B0BF-4331AEB7B250}"/>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0E6B1758-1831-4014-A152-794CF848AF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3D99727-8FB5-482D-A901-DDF2D59CABC8}"/>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284561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39C4-558C-49D6-8678-67664DAC582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EBB4095-35A1-4334-B35B-FBD34FF04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5C679A-C027-4D8A-AF65-B4792300DEA4}"/>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50BF7CE9-81B8-4E44-BB59-9B2F391D09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0C99A1-9D5E-4624-AF8E-4335529FA594}"/>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59502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F3E34-BCF1-4174-99B1-006245593B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4933CB7-FCB4-40B9-8B7D-A43200EC9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48DE1B-757E-46FD-9D3A-6841BAFF028D}"/>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FBC9C2F7-9B6F-4B99-9A4D-46F454E7A6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00A44-478B-47A6-9C6F-32E40348DCB3}"/>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262189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7916-CF29-4420-BC4B-AAA3C536DD3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8813BE8-BEE7-44A9-8B98-C0CD6524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8C85DB-BDF0-4E68-A98C-94D695CBD665}"/>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78BEFD82-2410-40A7-9AB0-59EE09376C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FE09D2-2E55-4484-80D8-968DA756219A}"/>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253056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3550-3EC5-4BB8-A865-C54DE3F66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1D0140D-CE41-4764-A0DE-D10A130ED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02946-FFBC-4171-A53C-087C61B53809}"/>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5F676014-15EA-4A87-9813-F1708572E8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C08246-6350-42D5-8034-3BF373558287}"/>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32505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6D26-66F9-4392-BF15-2531F13C1A5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916255-7626-4706-A5C2-DDA45C655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03ED715-3E8D-4802-8D91-18B08F7FA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EABAACF-A9A0-4425-87CA-F6DA1DE64F43}"/>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6" name="Footer Placeholder 5">
            <a:extLst>
              <a:ext uri="{FF2B5EF4-FFF2-40B4-BE49-F238E27FC236}">
                <a16:creationId xmlns:a16="http://schemas.microsoft.com/office/drawing/2014/main" id="{642B5CAB-42D0-49C6-9FC1-56587AA925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FE3FD05-7FFB-4C59-AD33-B600F6CC4B82}"/>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346195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485B-AF8D-4FB4-A0B2-41863D932B9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6751080-ED54-4606-A324-36F447F78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AB5C1-E9C7-4F49-8CD6-F61855742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25C1BC7-5F0F-48BA-AC3E-8820ABB26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A7F8B-4254-497B-A524-A45134645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89D010D-8072-4D59-B576-92703FD0D37F}"/>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8" name="Footer Placeholder 7">
            <a:extLst>
              <a:ext uri="{FF2B5EF4-FFF2-40B4-BE49-F238E27FC236}">
                <a16:creationId xmlns:a16="http://schemas.microsoft.com/office/drawing/2014/main" id="{524BC079-CABF-4C64-8F55-110296BFC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23D9CF7-54B6-42D7-8754-9990A55E0BB7}"/>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57026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1582-CD87-4B8F-B22C-F40F6F77E6C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BC6D91-A227-45ED-B0AB-DB10A096E66A}"/>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4" name="Footer Placeholder 3">
            <a:extLst>
              <a:ext uri="{FF2B5EF4-FFF2-40B4-BE49-F238E27FC236}">
                <a16:creationId xmlns:a16="http://schemas.microsoft.com/office/drawing/2014/main" id="{25A49AA2-ECBC-4A39-A1DE-67439E77A5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17F9E28-58A5-4D74-A1B8-8CBD366F5B35}"/>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167553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6A29D-46A2-4551-8F09-7D374218E87A}"/>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3" name="Footer Placeholder 2">
            <a:extLst>
              <a:ext uri="{FF2B5EF4-FFF2-40B4-BE49-F238E27FC236}">
                <a16:creationId xmlns:a16="http://schemas.microsoft.com/office/drawing/2014/main" id="{1EF1FBE9-E9DA-47E0-9449-C2EB4A0EE26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EEC1E70-CAA1-4477-A54C-818016544E47}"/>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31750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F4E5-3084-40DB-8197-6E45BDDC0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2B2D8-3ECF-41BA-9502-DFFDA4FA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D98A1A3-0E09-438C-8BD0-B99EF069D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2F9DC-A81C-4DFA-8B48-371C59CA3D60}"/>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6" name="Footer Placeholder 5">
            <a:extLst>
              <a:ext uri="{FF2B5EF4-FFF2-40B4-BE49-F238E27FC236}">
                <a16:creationId xmlns:a16="http://schemas.microsoft.com/office/drawing/2014/main" id="{3E302E4C-FB82-4649-8446-D10BFD45C1A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336878F-2484-4B4E-85D9-EAE0E2AD5098}"/>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51139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837A-E642-42C9-9C6C-89D4409C4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0CEE4BD-4563-42ED-A3EA-CF3625D74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D6083A8-DCD2-4ECC-81D9-879E65E66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07417-7457-48B2-9DA6-65F74F6392F3}"/>
              </a:ext>
            </a:extLst>
          </p:cNvPr>
          <p:cNvSpPr>
            <a:spLocks noGrp="1"/>
          </p:cNvSpPr>
          <p:nvPr>
            <p:ph type="dt" sz="half" idx="10"/>
          </p:nvPr>
        </p:nvSpPr>
        <p:spPr/>
        <p:txBody>
          <a:bodyPr/>
          <a:lstStyle/>
          <a:p>
            <a:fld id="{8832F55C-47D9-4183-8B55-21AD30432409}" type="datetimeFigureOut">
              <a:rPr lang="en-AU" smtClean="0"/>
              <a:t>31/5/21</a:t>
            </a:fld>
            <a:endParaRPr lang="en-AU"/>
          </a:p>
        </p:txBody>
      </p:sp>
      <p:sp>
        <p:nvSpPr>
          <p:cNvPr id="6" name="Footer Placeholder 5">
            <a:extLst>
              <a:ext uri="{FF2B5EF4-FFF2-40B4-BE49-F238E27FC236}">
                <a16:creationId xmlns:a16="http://schemas.microsoft.com/office/drawing/2014/main" id="{C781B681-68B7-43AC-80C1-CF97CA7974F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45E0098-F2D4-4915-BB4B-244401BD734E}"/>
              </a:ext>
            </a:extLst>
          </p:cNvPr>
          <p:cNvSpPr>
            <a:spLocks noGrp="1"/>
          </p:cNvSpPr>
          <p:nvPr>
            <p:ph type="sldNum" sz="quarter" idx="12"/>
          </p:nvPr>
        </p:nvSpPr>
        <p:spPr/>
        <p:txBody>
          <a:bodyPr/>
          <a:lstStyle/>
          <a:p>
            <a:fld id="{4F2A5A65-01F8-472C-8489-747A29122828}" type="slidenum">
              <a:rPr lang="en-AU" smtClean="0"/>
              <a:t>‹#›</a:t>
            </a:fld>
            <a:endParaRPr lang="en-AU"/>
          </a:p>
        </p:txBody>
      </p:sp>
    </p:spTree>
    <p:extLst>
      <p:ext uri="{BB962C8B-B14F-4D97-AF65-F5344CB8AC3E}">
        <p14:creationId xmlns:p14="http://schemas.microsoft.com/office/powerpoint/2010/main" val="26939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BF5A5-0827-4EED-97AC-7805B4C9B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C9B17B-CF4F-448A-9503-0EE23D1A3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319316-AD4A-4A91-9FE8-8031E5BC8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2F55C-47D9-4183-8B55-21AD30432409}" type="datetimeFigureOut">
              <a:rPr lang="en-AU" smtClean="0"/>
              <a:t>31/5/21</a:t>
            </a:fld>
            <a:endParaRPr lang="en-AU"/>
          </a:p>
        </p:txBody>
      </p:sp>
      <p:sp>
        <p:nvSpPr>
          <p:cNvPr id="5" name="Footer Placeholder 4">
            <a:extLst>
              <a:ext uri="{FF2B5EF4-FFF2-40B4-BE49-F238E27FC236}">
                <a16:creationId xmlns:a16="http://schemas.microsoft.com/office/drawing/2014/main" id="{48B60316-8395-4AFC-83FD-7A75DB2DF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5BBE381-F46B-4A32-AC07-7237EEF41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A5A65-01F8-472C-8489-747A29122828}" type="slidenum">
              <a:rPr lang="en-AU" smtClean="0"/>
              <a:t>‹#›</a:t>
            </a:fld>
            <a:endParaRPr lang="en-AU"/>
          </a:p>
        </p:txBody>
      </p:sp>
    </p:spTree>
    <p:extLst>
      <p:ext uri="{BB962C8B-B14F-4D97-AF65-F5344CB8AC3E}">
        <p14:creationId xmlns:p14="http://schemas.microsoft.com/office/powerpoint/2010/main" val="109032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tggoldfish.com/sets/Unlimited+Edition" TargetMode="External"/><Relationship Id="rId7" Type="http://schemas.openxmlformats.org/officeDocument/2006/relationships/hyperlink" Target="https://redditsearch.io/"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google.com/finance/quote/GOVT:ASX?window=5Y" TargetMode="External"/><Relationship Id="rId5" Type="http://schemas.openxmlformats.org/officeDocument/2006/relationships/hyperlink" Target="https://www.google.com/finance/quote/BTC-AUD" TargetMode="External"/><Relationship Id="rId4" Type="http://schemas.openxmlformats.org/officeDocument/2006/relationships/hyperlink" Target="https://api.alternative.me/v2/ticker/Bitcoin/?convert=C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4A77-B457-4AC7-85D2-82F6D474F0D1}"/>
              </a:ext>
            </a:extLst>
          </p:cNvPr>
          <p:cNvSpPr>
            <a:spLocks noGrp="1"/>
          </p:cNvSpPr>
          <p:nvPr>
            <p:ph type="ctrTitle"/>
          </p:nvPr>
        </p:nvSpPr>
        <p:spPr>
          <a:xfrm>
            <a:off x="1635508" y="216378"/>
            <a:ext cx="9144000" cy="2387600"/>
          </a:xfrm>
        </p:spPr>
        <p:txBody>
          <a:bodyPr/>
          <a:lstStyle/>
          <a:p>
            <a:endParaRPr lang="en-AU" dirty="0"/>
          </a:p>
        </p:txBody>
      </p:sp>
      <p:sp>
        <p:nvSpPr>
          <p:cNvPr id="3" name="Subtitle 2">
            <a:extLst>
              <a:ext uri="{FF2B5EF4-FFF2-40B4-BE49-F238E27FC236}">
                <a16:creationId xmlns:a16="http://schemas.microsoft.com/office/drawing/2014/main" id="{6E874DBD-B99D-4593-8CC3-5D2E1DD4F549}"/>
              </a:ext>
            </a:extLst>
          </p:cNvPr>
          <p:cNvSpPr>
            <a:spLocks noGrp="1"/>
          </p:cNvSpPr>
          <p:nvPr>
            <p:ph type="subTitle" idx="1"/>
          </p:nvPr>
        </p:nvSpPr>
        <p:spPr/>
        <p:txBody>
          <a:bodyPr/>
          <a:lstStyle/>
          <a:p>
            <a:endParaRPr lang="en-AU"/>
          </a:p>
        </p:txBody>
      </p:sp>
      <p:pic>
        <p:nvPicPr>
          <p:cNvPr id="1026" name="Picture 2" descr="1,475 Dream Team Illustrations &amp; Clip Art">
            <a:extLst>
              <a:ext uri="{FF2B5EF4-FFF2-40B4-BE49-F238E27FC236}">
                <a16:creationId xmlns:a16="http://schemas.microsoft.com/office/drawing/2014/main" id="{284D544F-A133-4740-B690-D97C7B6E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980" y="216378"/>
            <a:ext cx="5829300"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3A44F1-5360-444E-9067-03DE9D3E2D71}"/>
              </a:ext>
            </a:extLst>
          </p:cNvPr>
          <p:cNvSpPr txBox="1"/>
          <p:nvPr/>
        </p:nvSpPr>
        <p:spPr>
          <a:xfrm>
            <a:off x="2506242" y="4353917"/>
            <a:ext cx="7179515" cy="954107"/>
          </a:xfrm>
          <a:prstGeom prst="rect">
            <a:avLst/>
          </a:prstGeom>
          <a:noFill/>
        </p:spPr>
        <p:txBody>
          <a:bodyPr wrap="square" rtlCol="0">
            <a:spAutoFit/>
          </a:bodyPr>
          <a:lstStyle/>
          <a:p>
            <a:pPr algn="ctr"/>
            <a:r>
              <a:rPr lang="en-AU" sz="2800" b="1" dirty="0"/>
              <a:t>Why Invest in Collectables?</a:t>
            </a:r>
          </a:p>
          <a:p>
            <a:pPr algn="ctr"/>
            <a:r>
              <a:rPr lang="en-AU" sz="2800" b="1" dirty="0"/>
              <a:t> Because they are low stress and a Good Yield</a:t>
            </a:r>
          </a:p>
        </p:txBody>
      </p:sp>
      <p:pic>
        <p:nvPicPr>
          <p:cNvPr id="10" name="Picture 9">
            <a:extLst>
              <a:ext uri="{FF2B5EF4-FFF2-40B4-BE49-F238E27FC236}">
                <a16:creationId xmlns:a16="http://schemas.microsoft.com/office/drawing/2014/main" id="{42E1D169-3BC4-4715-BAA5-1268F900EA64}"/>
              </a:ext>
            </a:extLst>
          </p:cNvPr>
          <p:cNvPicPr>
            <a:picLocks noChangeAspect="1"/>
          </p:cNvPicPr>
          <p:nvPr/>
        </p:nvPicPr>
        <p:blipFill>
          <a:blip r:embed="rId3"/>
          <a:stretch>
            <a:fillRect/>
          </a:stretch>
        </p:blipFill>
        <p:spPr>
          <a:xfrm>
            <a:off x="4876113" y="5427233"/>
            <a:ext cx="2408416" cy="1317812"/>
          </a:xfrm>
          <a:prstGeom prst="rect">
            <a:avLst/>
          </a:prstGeom>
        </p:spPr>
      </p:pic>
      <p:pic>
        <p:nvPicPr>
          <p:cNvPr id="12" name="Picture 11">
            <a:extLst>
              <a:ext uri="{FF2B5EF4-FFF2-40B4-BE49-F238E27FC236}">
                <a16:creationId xmlns:a16="http://schemas.microsoft.com/office/drawing/2014/main" id="{5CF11D63-695B-4F16-87A8-988C53DCF997}"/>
              </a:ext>
            </a:extLst>
          </p:cNvPr>
          <p:cNvPicPr>
            <a:picLocks noChangeAspect="1"/>
          </p:cNvPicPr>
          <p:nvPr/>
        </p:nvPicPr>
        <p:blipFill>
          <a:blip r:embed="rId4"/>
          <a:stretch>
            <a:fillRect/>
          </a:stretch>
        </p:blipFill>
        <p:spPr>
          <a:xfrm>
            <a:off x="107443" y="5427233"/>
            <a:ext cx="2534925" cy="1385917"/>
          </a:xfrm>
          <a:prstGeom prst="rect">
            <a:avLst/>
          </a:prstGeom>
        </p:spPr>
      </p:pic>
      <p:pic>
        <p:nvPicPr>
          <p:cNvPr id="14" name="Picture 13">
            <a:extLst>
              <a:ext uri="{FF2B5EF4-FFF2-40B4-BE49-F238E27FC236}">
                <a16:creationId xmlns:a16="http://schemas.microsoft.com/office/drawing/2014/main" id="{A36CB995-8A35-4070-ABEC-2207805B578D}"/>
              </a:ext>
            </a:extLst>
          </p:cNvPr>
          <p:cNvPicPr>
            <a:picLocks noChangeAspect="1"/>
          </p:cNvPicPr>
          <p:nvPr/>
        </p:nvPicPr>
        <p:blipFill>
          <a:blip r:embed="rId5"/>
          <a:stretch>
            <a:fillRect/>
          </a:stretch>
        </p:blipFill>
        <p:spPr>
          <a:xfrm>
            <a:off x="9643482" y="5427233"/>
            <a:ext cx="2192916" cy="1263538"/>
          </a:xfrm>
          <a:prstGeom prst="rect">
            <a:avLst/>
          </a:prstGeom>
        </p:spPr>
      </p:pic>
    </p:spTree>
    <p:extLst>
      <p:ext uri="{BB962C8B-B14F-4D97-AF65-F5344CB8AC3E}">
        <p14:creationId xmlns:p14="http://schemas.microsoft.com/office/powerpoint/2010/main" val="6724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DEBCBB5-7BC2-4546-BAB0-B2BAE48F3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121920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475 Dream Team Illustrations &amp; Clip Art">
            <a:extLst>
              <a:ext uri="{FF2B5EF4-FFF2-40B4-BE49-F238E27FC236}">
                <a16:creationId xmlns:a16="http://schemas.microsoft.com/office/drawing/2014/main" id="{D7C23D07-C223-47B9-9277-ACA9A3A71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682" y="826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849909-A6D6-4C82-B5D1-83223895F1E9}"/>
              </a:ext>
            </a:extLst>
          </p:cNvPr>
          <p:cNvSpPr txBox="1"/>
          <p:nvPr/>
        </p:nvSpPr>
        <p:spPr>
          <a:xfrm>
            <a:off x="820765" y="383458"/>
            <a:ext cx="8447121" cy="523220"/>
          </a:xfrm>
          <a:prstGeom prst="rect">
            <a:avLst/>
          </a:prstGeom>
          <a:noFill/>
        </p:spPr>
        <p:txBody>
          <a:bodyPr wrap="square" rtlCol="0">
            <a:spAutoFit/>
          </a:bodyPr>
          <a:lstStyle/>
          <a:p>
            <a:r>
              <a:rPr lang="en-AU" sz="2800" b="1" dirty="0"/>
              <a:t>Heat Map Analysis</a:t>
            </a:r>
          </a:p>
        </p:txBody>
      </p:sp>
      <p:sp>
        <p:nvSpPr>
          <p:cNvPr id="7" name="TextBox 6">
            <a:extLst>
              <a:ext uri="{FF2B5EF4-FFF2-40B4-BE49-F238E27FC236}">
                <a16:creationId xmlns:a16="http://schemas.microsoft.com/office/drawing/2014/main" id="{45652DA4-8D96-43D9-9A09-DED4B5B735B3}"/>
              </a:ext>
            </a:extLst>
          </p:cNvPr>
          <p:cNvSpPr txBox="1"/>
          <p:nvPr/>
        </p:nvSpPr>
        <p:spPr>
          <a:xfrm>
            <a:off x="475836" y="5580348"/>
            <a:ext cx="10282576" cy="73635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There is little correlation between portfolios although it can be concluded that there is a higher correlation within each portfolio type, i.e. within traditional and alternative portfolios.</a:t>
            </a:r>
          </a:p>
        </p:txBody>
      </p:sp>
    </p:spTree>
    <p:extLst>
      <p:ext uri="{BB962C8B-B14F-4D97-AF65-F5344CB8AC3E}">
        <p14:creationId xmlns:p14="http://schemas.microsoft.com/office/powerpoint/2010/main" val="195274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75 Dream Team Illustrations &amp; Clip Art">
            <a:extLst>
              <a:ext uri="{FF2B5EF4-FFF2-40B4-BE49-F238E27FC236}">
                <a16:creationId xmlns:a16="http://schemas.microsoft.com/office/drawing/2014/main" id="{C4A92099-13F9-433D-BCBC-B2F1E40BF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B76C6C-EB07-4F8C-8148-15EB59D825C0}"/>
              </a:ext>
            </a:extLst>
          </p:cNvPr>
          <p:cNvSpPr txBox="1"/>
          <p:nvPr/>
        </p:nvSpPr>
        <p:spPr>
          <a:xfrm>
            <a:off x="820765" y="1557430"/>
            <a:ext cx="10282576" cy="496751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Based on a Sharpe Ratio Analysis, investing in Bitcoin has the best return relative to risk, this is closely followed by Property. Interestingly,  trading cards has the next best Sharpe Ratio thereby proving our Hypothesis **True** where an Alternative Investment Portfolio provides a higher Sharpe ratio of the last 5 years compares to a Traditional Investment Portfolio.</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If we exclude Bitcoin, property had the best risk to return.</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Interesting to note the least correlation occurs between BTC and ASX200 with the most correlation occurring between Weighted Average of Capital Cities and Bonds. We think this may be the case because there is a correlation between people who favour bonds, tend to be conservative investors, </a:t>
            </a:r>
            <a:r>
              <a:rPr lang="en-AU" sz="2000">
                <a:solidFill>
                  <a:srgbClr val="24292E"/>
                </a:solidFill>
                <a:latin typeface="SFMono-Regular"/>
              </a:rPr>
              <a:t>hence invest in property.</a:t>
            </a:r>
            <a:endParaRPr lang="en-AU" sz="2000" dirty="0">
              <a:solidFill>
                <a:srgbClr val="24292E"/>
              </a:solidFill>
              <a:latin typeface="SFMono-Regular"/>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endParaRPr>
          </a:p>
          <a:p>
            <a:endParaRPr lang="en-AU" sz="2000" dirty="0"/>
          </a:p>
        </p:txBody>
      </p:sp>
      <p:sp>
        <p:nvSpPr>
          <p:cNvPr id="6" name="TextBox 5">
            <a:extLst>
              <a:ext uri="{FF2B5EF4-FFF2-40B4-BE49-F238E27FC236}">
                <a16:creationId xmlns:a16="http://schemas.microsoft.com/office/drawing/2014/main" id="{44AA962B-4A00-4C28-A5CE-AA07D709C404}"/>
              </a:ext>
            </a:extLst>
          </p:cNvPr>
          <p:cNvSpPr txBox="1"/>
          <p:nvPr/>
        </p:nvSpPr>
        <p:spPr>
          <a:xfrm>
            <a:off x="820765" y="383458"/>
            <a:ext cx="8447121" cy="523220"/>
          </a:xfrm>
          <a:prstGeom prst="rect">
            <a:avLst/>
          </a:prstGeom>
          <a:noFill/>
        </p:spPr>
        <p:txBody>
          <a:bodyPr wrap="square" rtlCol="0">
            <a:spAutoFit/>
          </a:bodyPr>
          <a:lstStyle/>
          <a:p>
            <a:r>
              <a:rPr lang="en-AU" sz="2800" b="1" dirty="0"/>
              <a:t>Implications of Our Findings - Risk</a:t>
            </a:r>
          </a:p>
        </p:txBody>
      </p:sp>
    </p:spTree>
    <p:extLst>
      <p:ext uri="{BB962C8B-B14F-4D97-AF65-F5344CB8AC3E}">
        <p14:creationId xmlns:p14="http://schemas.microsoft.com/office/powerpoint/2010/main" val="157971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75 Dream Team Illustrations &amp; Clip Art">
            <a:extLst>
              <a:ext uri="{FF2B5EF4-FFF2-40B4-BE49-F238E27FC236}">
                <a16:creationId xmlns:a16="http://schemas.microsoft.com/office/drawing/2014/main" id="{D621877D-B3DE-4318-BAD0-1913D15AC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580C4A-6DAA-4E33-9657-FD0FB18B33E6}"/>
              </a:ext>
            </a:extLst>
          </p:cNvPr>
          <p:cNvSpPr txBox="1"/>
          <p:nvPr/>
        </p:nvSpPr>
        <p:spPr>
          <a:xfrm>
            <a:off x="820765" y="383458"/>
            <a:ext cx="8447121" cy="523220"/>
          </a:xfrm>
          <a:prstGeom prst="rect">
            <a:avLst/>
          </a:prstGeom>
          <a:noFill/>
        </p:spPr>
        <p:txBody>
          <a:bodyPr wrap="square" rtlCol="0">
            <a:spAutoFit/>
          </a:bodyPr>
          <a:lstStyle/>
          <a:p>
            <a:r>
              <a:rPr lang="en-AU" sz="2800" b="1" dirty="0"/>
              <a:t>4 Year Public Sentiment by Portfolio </a:t>
            </a:r>
          </a:p>
        </p:txBody>
      </p:sp>
      <p:pic>
        <p:nvPicPr>
          <p:cNvPr id="37" name="Picture 2">
            <a:extLst>
              <a:ext uri="{FF2B5EF4-FFF2-40B4-BE49-F238E27FC236}">
                <a16:creationId xmlns:a16="http://schemas.microsoft.com/office/drawing/2014/main" id="{B4AD346D-BD89-408F-8D59-98150F58F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7723" y="3559858"/>
            <a:ext cx="4024277" cy="201213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6DA32C25-2755-4B27-B41F-1A5C5818EAF4}"/>
              </a:ext>
            </a:extLst>
          </p:cNvPr>
          <p:cNvSpPr txBox="1"/>
          <p:nvPr/>
        </p:nvSpPr>
        <p:spPr>
          <a:xfrm>
            <a:off x="8731865" y="3430760"/>
            <a:ext cx="2780851" cy="369332"/>
          </a:xfrm>
          <a:prstGeom prst="rect">
            <a:avLst/>
          </a:prstGeom>
          <a:noFill/>
        </p:spPr>
        <p:txBody>
          <a:bodyPr wrap="square" rtlCol="0">
            <a:spAutoFit/>
          </a:bodyPr>
          <a:lstStyle/>
          <a:p>
            <a:r>
              <a:rPr lang="en-AU" dirty="0"/>
              <a:t>ASX 200</a:t>
            </a:r>
          </a:p>
        </p:txBody>
      </p:sp>
      <p:pic>
        <p:nvPicPr>
          <p:cNvPr id="38" name="Picture 2">
            <a:extLst>
              <a:ext uri="{FF2B5EF4-FFF2-40B4-BE49-F238E27FC236}">
                <a16:creationId xmlns:a16="http://schemas.microsoft.com/office/drawing/2014/main" id="{CCF7C40F-C643-4B93-A749-99BDABD54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 y="3634711"/>
            <a:ext cx="4024277" cy="20121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F8C21C-0D19-447D-9BBE-1000A94F1D3A}"/>
              </a:ext>
            </a:extLst>
          </p:cNvPr>
          <p:cNvSpPr txBox="1"/>
          <p:nvPr/>
        </p:nvSpPr>
        <p:spPr>
          <a:xfrm>
            <a:off x="475836" y="3405362"/>
            <a:ext cx="2780851" cy="369332"/>
          </a:xfrm>
          <a:prstGeom prst="rect">
            <a:avLst/>
          </a:prstGeom>
          <a:noFill/>
        </p:spPr>
        <p:txBody>
          <a:bodyPr wrap="square" rtlCol="0">
            <a:spAutoFit/>
          </a:bodyPr>
          <a:lstStyle/>
          <a:p>
            <a:r>
              <a:rPr lang="en-AU" dirty="0"/>
              <a:t>Bonds</a:t>
            </a:r>
          </a:p>
        </p:txBody>
      </p:sp>
      <p:pic>
        <p:nvPicPr>
          <p:cNvPr id="39" name="Picture 2">
            <a:extLst>
              <a:ext uri="{FF2B5EF4-FFF2-40B4-BE49-F238E27FC236}">
                <a16:creationId xmlns:a16="http://schemas.microsoft.com/office/drawing/2014/main" id="{E5E2DD89-178A-4E5D-A623-BC8687B8C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 y="1225321"/>
            <a:ext cx="4024277" cy="201213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4D57287E-2743-4A79-B538-D04163787EA2}"/>
              </a:ext>
            </a:extLst>
          </p:cNvPr>
          <p:cNvSpPr txBox="1"/>
          <p:nvPr/>
        </p:nvSpPr>
        <p:spPr>
          <a:xfrm>
            <a:off x="533992" y="1020317"/>
            <a:ext cx="2780851" cy="369332"/>
          </a:xfrm>
          <a:prstGeom prst="rect">
            <a:avLst/>
          </a:prstGeom>
          <a:noFill/>
        </p:spPr>
        <p:txBody>
          <a:bodyPr wrap="square" rtlCol="0">
            <a:spAutoFit/>
          </a:bodyPr>
          <a:lstStyle/>
          <a:p>
            <a:r>
              <a:rPr lang="en-AU" dirty="0"/>
              <a:t>BTC</a:t>
            </a:r>
          </a:p>
        </p:txBody>
      </p:sp>
      <p:pic>
        <p:nvPicPr>
          <p:cNvPr id="40" name="Picture 2">
            <a:extLst>
              <a:ext uri="{FF2B5EF4-FFF2-40B4-BE49-F238E27FC236}">
                <a16:creationId xmlns:a16="http://schemas.microsoft.com/office/drawing/2014/main" id="{8DA0FC35-A008-4F2B-8490-615D40D90F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46" y="3580145"/>
            <a:ext cx="4024277" cy="201213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8C8FE063-352D-44AC-8045-698C9B3F72A8}"/>
              </a:ext>
            </a:extLst>
          </p:cNvPr>
          <p:cNvSpPr txBox="1"/>
          <p:nvPr/>
        </p:nvSpPr>
        <p:spPr>
          <a:xfrm>
            <a:off x="4699566" y="3418136"/>
            <a:ext cx="2780851" cy="369332"/>
          </a:xfrm>
          <a:prstGeom prst="rect">
            <a:avLst/>
          </a:prstGeom>
          <a:noFill/>
        </p:spPr>
        <p:txBody>
          <a:bodyPr wrap="square" rtlCol="0">
            <a:spAutoFit/>
          </a:bodyPr>
          <a:lstStyle/>
          <a:p>
            <a:r>
              <a:rPr lang="en-AU" dirty="0"/>
              <a:t>Property</a:t>
            </a:r>
          </a:p>
        </p:txBody>
      </p:sp>
      <p:pic>
        <p:nvPicPr>
          <p:cNvPr id="41" name="Picture 2">
            <a:extLst>
              <a:ext uri="{FF2B5EF4-FFF2-40B4-BE49-F238E27FC236}">
                <a16:creationId xmlns:a16="http://schemas.microsoft.com/office/drawing/2014/main" id="{565BB8EA-E02A-44FE-A899-D4C13A353C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9177" y="1243148"/>
            <a:ext cx="4024277" cy="201213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452565D-BF86-4570-B30D-8D6750CDEE77}"/>
              </a:ext>
            </a:extLst>
          </p:cNvPr>
          <p:cNvSpPr txBox="1"/>
          <p:nvPr/>
        </p:nvSpPr>
        <p:spPr>
          <a:xfrm>
            <a:off x="4900889" y="977057"/>
            <a:ext cx="2780851" cy="369332"/>
          </a:xfrm>
          <a:prstGeom prst="rect">
            <a:avLst/>
          </a:prstGeom>
          <a:noFill/>
        </p:spPr>
        <p:txBody>
          <a:bodyPr wrap="square" rtlCol="0">
            <a:spAutoFit/>
          </a:bodyPr>
          <a:lstStyle/>
          <a:p>
            <a:r>
              <a:rPr lang="en-AU" dirty="0"/>
              <a:t>Cards</a:t>
            </a:r>
          </a:p>
        </p:txBody>
      </p:sp>
    </p:spTree>
    <p:extLst>
      <p:ext uri="{BB962C8B-B14F-4D97-AF65-F5344CB8AC3E}">
        <p14:creationId xmlns:p14="http://schemas.microsoft.com/office/powerpoint/2010/main" val="89306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475 Dream Team Illustrations &amp; Clip Art">
            <a:extLst>
              <a:ext uri="{FF2B5EF4-FFF2-40B4-BE49-F238E27FC236}">
                <a16:creationId xmlns:a16="http://schemas.microsoft.com/office/drawing/2014/main" id="{9F0201C4-4DCF-474E-93FD-F952D3F12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1A8F8F-2047-4951-B2AC-663792295917}"/>
              </a:ext>
            </a:extLst>
          </p:cNvPr>
          <p:cNvSpPr txBox="1"/>
          <p:nvPr/>
        </p:nvSpPr>
        <p:spPr>
          <a:xfrm>
            <a:off x="820765" y="1557430"/>
            <a:ext cx="10282576" cy="576978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General sentiment behind bonds over the time period has been negative. This correlates to the downward closing price trend of bonds over this same time period.</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ASX sentiment generally seemed optimistic, with some very high 'highs' and not as low 'lows', which correlates with closing upward trend data of ASX 200.</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Generally some high spikes in optimism but between COVID-19 time, a lot of pessimism in property, problems with tenants due to COVID etc. This spiked in 2021. However, the property price trends has steadily increased over this time period, with property providing a high Sharpe ratio; although Cumulative Returns are lowest during the 2019-2020 period of low public sentiment.</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Bitcoin has the highest swings in sentiment, with really high 'highs' and very low 'lows'. Never neutral, always either very bullish or bearish. This correlates to the daily closes of BTC over time, with its high volatility.</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Cards in the last year has had a larger proportion of negative sentiment and in last month, had spike in positivity. However, the closing price of cards has had a strong upward trend.</a:t>
            </a:r>
          </a:p>
          <a:p>
            <a:endParaRPr lang="en-AU" dirty="0"/>
          </a:p>
          <a:p>
            <a:endParaRPr lang="en-AU" dirty="0"/>
          </a:p>
        </p:txBody>
      </p:sp>
      <p:sp>
        <p:nvSpPr>
          <p:cNvPr id="6" name="TextBox 5">
            <a:extLst>
              <a:ext uri="{FF2B5EF4-FFF2-40B4-BE49-F238E27FC236}">
                <a16:creationId xmlns:a16="http://schemas.microsoft.com/office/drawing/2014/main" id="{4FE69A46-E35B-4680-A48F-ED1A3CCD8C9E}"/>
              </a:ext>
            </a:extLst>
          </p:cNvPr>
          <p:cNvSpPr txBox="1"/>
          <p:nvPr/>
        </p:nvSpPr>
        <p:spPr>
          <a:xfrm>
            <a:off x="820765" y="383458"/>
            <a:ext cx="8447121" cy="523220"/>
          </a:xfrm>
          <a:prstGeom prst="rect">
            <a:avLst/>
          </a:prstGeom>
          <a:noFill/>
        </p:spPr>
        <p:txBody>
          <a:bodyPr wrap="square" rtlCol="0">
            <a:spAutoFit/>
          </a:bodyPr>
          <a:lstStyle/>
          <a:p>
            <a:r>
              <a:rPr lang="en-AU" sz="2800" b="1" dirty="0"/>
              <a:t>Implications of Our Findings – Public Sentiment</a:t>
            </a:r>
          </a:p>
        </p:txBody>
      </p:sp>
    </p:spTree>
    <p:extLst>
      <p:ext uri="{BB962C8B-B14F-4D97-AF65-F5344CB8AC3E}">
        <p14:creationId xmlns:p14="http://schemas.microsoft.com/office/powerpoint/2010/main" val="22960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75 Dream Team Illustrations &amp; Clip Art">
            <a:extLst>
              <a:ext uri="{FF2B5EF4-FFF2-40B4-BE49-F238E27FC236}">
                <a16:creationId xmlns:a16="http://schemas.microsoft.com/office/drawing/2014/main" id="{D621877D-B3DE-4318-BAD0-1913D15AC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580C4A-6DAA-4E33-9657-FD0FB18B33E6}"/>
              </a:ext>
            </a:extLst>
          </p:cNvPr>
          <p:cNvSpPr txBox="1"/>
          <p:nvPr/>
        </p:nvSpPr>
        <p:spPr>
          <a:xfrm>
            <a:off x="820765" y="383458"/>
            <a:ext cx="8447121" cy="523220"/>
          </a:xfrm>
          <a:prstGeom prst="rect">
            <a:avLst/>
          </a:prstGeom>
          <a:noFill/>
        </p:spPr>
        <p:txBody>
          <a:bodyPr wrap="square" rtlCol="0">
            <a:spAutoFit/>
          </a:bodyPr>
          <a:lstStyle/>
          <a:p>
            <a:r>
              <a:rPr lang="en-AU" sz="2800" b="1" dirty="0"/>
              <a:t>Conclusions</a:t>
            </a:r>
          </a:p>
        </p:txBody>
      </p:sp>
      <p:sp>
        <p:nvSpPr>
          <p:cNvPr id="6" name="TextBox 5">
            <a:extLst>
              <a:ext uri="{FF2B5EF4-FFF2-40B4-BE49-F238E27FC236}">
                <a16:creationId xmlns:a16="http://schemas.microsoft.com/office/drawing/2014/main" id="{8A3FBE1D-4C5B-4F08-92A0-56259CBBC9D0}"/>
              </a:ext>
            </a:extLst>
          </p:cNvPr>
          <p:cNvSpPr txBox="1"/>
          <p:nvPr/>
        </p:nvSpPr>
        <p:spPr>
          <a:xfrm>
            <a:off x="820765" y="1557430"/>
            <a:ext cx="10282576" cy="570720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cs typeface="Courier New" panose="02070309020205020404" pitchFamily="49" charset="0"/>
              </a:rPr>
              <a:t>Our main hypothesis holds **true**. With a nuance that Property provides the best risk/return, when not trumped by Bitcoin (we expected Bitcoin unprecedented growth to skew results when added to the pool).</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cs typeface="Courier New" panose="02070309020205020404" pitchFamily="49" charset="0"/>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cs typeface="Courier New" panose="02070309020205020404" pitchFamily="49" charset="0"/>
              </a:rPr>
              <a:t>Transactional costs being factored in, i.e. the cost of initial investment, renters/maintenance of property would outweigh the transactional costs associated with cards (storing them in a shoebox).</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cs typeface="Courier New" panose="02070309020205020404" pitchFamily="49" charset="0"/>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cs typeface="Courier New" panose="02070309020205020404" pitchFamily="49" charset="0"/>
              </a:rPr>
              <a:t>Sentiment analysis provided an interesting context to understanding trends in returns and risk. However, in general it looks like sentiment is not correlated to price thereby proving our secondary hypothesis **False**.</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000" dirty="0">
              <a:solidFill>
                <a:srgbClr val="24292E"/>
              </a:solidFill>
              <a:latin typeface="SFMono-Regular"/>
              <a:cs typeface="Courier New" panose="02070309020205020404" pitchFamily="49" charset="0"/>
            </a:endParaRP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cs typeface="Courier New" panose="02070309020205020404" pitchFamily="49" charset="0"/>
              </a:rPr>
              <a:t> Sentiment, we hold, affected Bitcoin yet was not correlated to Cards.</a:t>
            </a:r>
          </a:p>
          <a:p>
            <a:endParaRPr lang="en-AU" sz="2000" dirty="0"/>
          </a:p>
          <a:p>
            <a:endParaRPr lang="en-AU" sz="2000" dirty="0"/>
          </a:p>
        </p:txBody>
      </p:sp>
    </p:spTree>
    <p:extLst>
      <p:ext uri="{BB962C8B-B14F-4D97-AF65-F5344CB8AC3E}">
        <p14:creationId xmlns:p14="http://schemas.microsoft.com/office/powerpoint/2010/main" val="363821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764A6A0-AEE3-41FF-90DF-75714D883087}"/>
              </a:ext>
            </a:extLst>
          </p:cNvPr>
          <p:cNvGrpSpPr/>
          <p:nvPr/>
        </p:nvGrpSpPr>
        <p:grpSpPr>
          <a:xfrm>
            <a:off x="443207" y="-10147"/>
            <a:ext cx="10660134" cy="6858000"/>
            <a:chOff x="690225" y="0"/>
            <a:chExt cx="10660134" cy="6858000"/>
          </a:xfrm>
        </p:grpSpPr>
        <p:sp>
          <p:nvSpPr>
            <p:cNvPr id="3" name="TextBox 2">
              <a:extLst>
                <a:ext uri="{FF2B5EF4-FFF2-40B4-BE49-F238E27FC236}">
                  <a16:creationId xmlns:a16="http://schemas.microsoft.com/office/drawing/2014/main" id="{005D9FC3-B560-4D67-8F19-66BE33E7CC26}"/>
                </a:ext>
              </a:extLst>
            </p:cNvPr>
            <p:cNvSpPr txBox="1"/>
            <p:nvPr/>
          </p:nvSpPr>
          <p:spPr>
            <a:xfrm>
              <a:off x="3048492" y="3107310"/>
              <a:ext cx="6096982" cy="646331"/>
            </a:xfrm>
            <a:prstGeom prst="rect">
              <a:avLst/>
            </a:prstGeom>
            <a:noFill/>
          </p:spPr>
          <p:txBody>
            <a:bodyPr wrap="square">
              <a:spAutoFit/>
            </a:bodyPr>
            <a:lstStyle/>
            <a:p>
              <a:r>
                <a:rPr lang="en-GB" b="0" dirty="0">
                  <a:effectLst/>
                  <a:latin typeface="Consolas" panose="020B0609020204030204" pitchFamily="49" charset="0"/>
                </a:rPr>
                <a:t>* Questions</a:t>
              </a:r>
            </a:p>
            <a:p>
              <a:r>
                <a:rPr lang="en-GB" b="0" dirty="0">
                  <a:effectLst/>
                  <a:latin typeface="Consolas" panose="020B0609020204030204" pitchFamily="49" charset="0"/>
                </a:rPr>
                <a:t>  * Open-floor Q&amp;A with the audience</a:t>
              </a:r>
            </a:p>
          </p:txBody>
        </p:sp>
        <p:pic>
          <p:nvPicPr>
            <p:cNvPr id="2050" name="Picture 2" descr="Questions And Answers. Q A With People, Persons With Smartphones Ask Question  And Find Answer Vector Illustration. Young Stock Vector - Illustration of  helpline, public: 167183942">
              <a:extLst>
                <a:ext uri="{FF2B5EF4-FFF2-40B4-BE49-F238E27FC236}">
                  <a16:creationId xmlns:a16="http://schemas.microsoft.com/office/drawing/2014/main" id="{068F564E-DAD9-4F4B-9AC6-F575B3F8A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0"/>
              <a:ext cx="104600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B5E5C2-98AF-4ED1-81FE-2EDE80830E59}"/>
                </a:ext>
              </a:extLst>
            </p:cNvPr>
            <p:cNvSpPr/>
            <p:nvPr/>
          </p:nvSpPr>
          <p:spPr>
            <a:xfrm>
              <a:off x="690225" y="6271014"/>
              <a:ext cx="10660134" cy="58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pic>
        <p:nvPicPr>
          <p:cNvPr id="7" name="Picture 2" descr="1,475 Dream Team Illustrations &amp; Clip Art">
            <a:extLst>
              <a:ext uri="{FF2B5EF4-FFF2-40B4-BE49-F238E27FC236}">
                <a16:creationId xmlns:a16="http://schemas.microsoft.com/office/drawing/2014/main" id="{9E06B358-4078-4884-BFB3-6CAD6ACAF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2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475 Dream Team Illustrations &amp; Clip Art">
            <a:extLst>
              <a:ext uri="{FF2B5EF4-FFF2-40B4-BE49-F238E27FC236}">
                <a16:creationId xmlns:a16="http://schemas.microsoft.com/office/drawing/2014/main" id="{D6B3B8C4-92AD-472A-B3ED-86000F0EE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8A6E48-300F-4631-A489-F1713471A1F6}"/>
              </a:ext>
            </a:extLst>
          </p:cNvPr>
          <p:cNvSpPr txBox="1"/>
          <p:nvPr/>
        </p:nvSpPr>
        <p:spPr>
          <a:xfrm>
            <a:off x="820764" y="1180912"/>
            <a:ext cx="11304641" cy="6740307"/>
          </a:xfrm>
          <a:prstGeom prst="rect">
            <a:avLst/>
          </a:prstGeom>
          <a:noFill/>
        </p:spPr>
        <p:txBody>
          <a:bodyPr wrap="square" rtlCol="0">
            <a:spAutoFit/>
          </a:bodyPr>
          <a:lstStyle/>
          <a:p>
            <a:r>
              <a:rPr lang="en-AU" sz="2400" b="1" dirty="0"/>
              <a:t>Our Hypothesis: </a:t>
            </a:r>
          </a:p>
          <a:p>
            <a:pPr marL="285750" indent="-285750" algn="l">
              <a:buFont typeface="Arial" panose="020B0604020202020204" pitchFamily="34" charset="0"/>
              <a:buChar char="•"/>
            </a:pPr>
            <a:r>
              <a:rPr lang="en-GB" sz="2400" b="0" i="0" dirty="0">
                <a:solidFill>
                  <a:srgbClr val="24292E"/>
                </a:solidFill>
                <a:effectLst/>
                <a:latin typeface="-apple-system"/>
              </a:rPr>
              <a:t>An Alternative Investment Portfolio (Trading </a:t>
            </a:r>
            <a:r>
              <a:rPr lang="en-GB" sz="2400" dirty="0">
                <a:solidFill>
                  <a:srgbClr val="24292E"/>
                </a:solidFill>
                <a:latin typeface="-apple-system"/>
              </a:rPr>
              <a:t>C</a:t>
            </a:r>
            <a:r>
              <a:rPr lang="en-GB" sz="2400" b="0" i="0" dirty="0">
                <a:solidFill>
                  <a:srgbClr val="24292E"/>
                </a:solidFill>
                <a:effectLst/>
                <a:latin typeface="-apple-system"/>
              </a:rPr>
              <a:t>ards and Bitcoin) provides a higher risk /return investment option, assessed over the last five years, than a Traditional Investment Portfolio (ASX200, Property, ASX Bonds); and, </a:t>
            </a:r>
          </a:p>
          <a:p>
            <a:pPr marL="285750" indent="-285750" algn="l">
              <a:buFont typeface="Arial" panose="020B0604020202020204" pitchFamily="34" charset="0"/>
              <a:buChar char="•"/>
            </a:pPr>
            <a:r>
              <a:rPr lang="en-GB" sz="2400" b="0" i="0" dirty="0">
                <a:solidFill>
                  <a:srgbClr val="24292E"/>
                </a:solidFill>
                <a:effectLst/>
                <a:latin typeface="-apple-system"/>
              </a:rPr>
              <a:t>Pubic sentiment affects the Alternative Investment and Traditional Investment Portfolios differently and is an important consideration when developing a personal investment portfolio.</a:t>
            </a:r>
          </a:p>
          <a:p>
            <a:endParaRPr lang="en-US" altLang="en-US" sz="2400" dirty="0">
              <a:solidFill>
                <a:srgbClr val="24292E"/>
              </a:solidFill>
              <a:latin typeface="SFMono-Regular"/>
            </a:endParaRPr>
          </a:p>
          <a:p>
            <a:r>
              <a:rPr lang="en-AU" sz="2400" b="1" dirty="0"/>
              <a:t>Why</a:t>
            </a:r>
            <a:r>
              <a:rPr lang="en-AU" sz="2400" dirty="0"/>
              <a:t>:</a:t>
            </a:r>
          </a:p>
          <a:p>
            <a:pPr marL="285750" indent="-285750">
              <a:buFont typeface="Arial" panose="020B0604020202020204" pitchFamily="34" charset="0"/>
              <a:buChar char="•"/>
            </a:pPr>
            <a:r>
              <a:rPr lang="en-AU" sz="2400" dirty="0">
                <a:solidFill>
                  <a:srgbClr val="24292E"/>
                </a:solidFill>
                <a:effectLst/>
                <a:latin typeface="SFMono-Regular"/>
                <a:ea typeface="Times New Roman" panose="02020603050405020304" pitchFamily="18" charset="0"/>
                <a:cs typeface="Courier New" panose="02070309020205020404" pitchFamily="49" charset="0"/>
              </a:rPr>
              <a:t>Our individual group members invest in a variety of these strategies from trading cards to crypto and property. We were thus motivated to explore our own personal investments when grouped into an Alternative vs what some might consider a more Traditional portfolio.</a:t>
            </a:r>
          </a:p>
          <a:p>
            <a:pPr marL="285750" indent="-285750">
              <a:buFont typeface="Arial" panose="020B0604020202020204" pitchFamily="34" charset="0"/>
              <a:buChar char="•"/>
            </a:pPr>
            <a:r>
              <a:rPr lang="en-AU" sz="2400" dirty="0">
                <a:solidFill>
                  <a:srgbClr val="24292E"/>
                </a:solidFill>
                <a:effectLst/>
                <a:latin typeface="SFMono-Regular"/>
                <a:ea typeface="Times New Roman" panose="02020603050405020304" pitchFamily="18" charset="0"/>
                <a:cs typeface="Courier New" panose="02070309020205020404" pitchFamily="49" charset="0"/>
              </a:rPr>
              <a:t>We were also just really interested in the results for future investment purposes #tradingcards</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rgbClr val="24292E"/>
              </a:solidFill>
              <a:latin typeface="SFMono-Regular"/>
            </a:endParaRPr>
          </a:p>
          <a:p>
            <a:endParaRPr lang="en-AU" sz="2400" dirty="0"/>
          </a:p>
          <a:p>
            <a:endParaRPr lang="en-AU" sz="2400" dirty="0"/>
          </a:p>
        </p:txBody>
      </p:sp>
      <p:sp>
        <p:nvSpPr>
          <p:cNvPr id="9" name="TextBox 8">
            <a:extLst>
              <a:ext uri="{FF2B5EF4-FFF2-40B4-BE49-F238E27FC236}">
                <a16:creationId xmlns:a16="http://schemas.microsoft.com/office/drawing/2014/main" id="{EB2ACAF5-91D0-4703-B9AE-E5D87CC3FE70}"/>
              </a:ext>
            </a:extLst>
          </p:cNvPr>
          <p:cNvSpPr txBox="1"/>
          <p:nvPr/>
        </p:nvSpPr>
        <p:spPr>
          <a:xfrm>
            <a:off x="820765" y="383458"/>
            <a:ext cx="8447121" cy="523220"/>
          </a:xfrm>
          <a:prstGeom prst="rect">
            <a:avLst/>
          </a:prstGeom>
          <a:noFill/>
        </p:spPr>
        <p:txBody>
          <a:bodyPr wrap="square" rtlCol="0">
            <a:spAutoFit/>
          </a:bodyPr>
          <a:lstStyle/>
          <a:p>
            <a:r>
              <a:rPr lang="en-AU" sz="2800" b="1" dirty="0"/>
              <a:t>Our Hypothesis and Why</a:t>
            </a:r>
          </a:p>
        </p:txBody>
      </p:sp>
    </p:spTree>
    <p:extLst>
      <p:ext uri="{BB962C8B-B14F-4D97-AF65-F5344CB8AC3E}">
        <p14:creationId xmlns:p14="http://schemas.microsoft.com/office/powerpoint/2010/main" val="83469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475 Dream Team Illustrations &amp; Clip Art">
            <a:extLst>
              <a:ext uri="{FF2B5EF4-FFF2-40B4-BE49-F238E27FC236}">
                <a16:creationId xmlns:a16="http://schemas.microsoft.com/office/drawing/2014/main" id="{D6B3B8C4-92AD-472A-B3ED-86000F0EE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8A6E48-300F-4631-A489-F1713471A1F6}"/>
              </a:ext>
            </a:extLst>
          </p:cNvPr>
          <p:cNvSpPr txBox="1"/>
          <p:nvPr/>
        </p:nvSpPr>
        <p:spPr>
          <a:xfrm>
            <a:off x="820765" y="1180912"/>
            <a:ext cx="10282576" cy="5632311"/>
          </a:xfrm>
          <a:prstGeom prst="rect">
            <a:avLst/>
          </a:prstGeom>
          <a:noFill/>
        </p:spPr>
        <p:txBody>
          <a:bodyPr wrap="square" rtlCol="0">
            <a:spAutoFit/>
          </a:bodyPr>
          <a:lstStyle/>
          <a:p>
            <a:r>
              <a:rPr lang="en-AU" sz="2400" b="1" dirty="0"/>
              <a:t>Our Questions</a:t>
            </a:r>
            <a:r>
              <a:rPr lang="en-AU" sz="2400" dirty="0"/>
              <a:t>:</a:t>
            </a:r>
          </a:p>
          <a:p>
            <a:pPr marL="285750" indent="-285750">
              <a:buFont typeface="Arial" panose="020B0604020202020204" pitchFamily="34" charset="0"/>
              <a:buChar char="•"/>
            </a:pPr>
            <a:r>
              <a:rPr kumimoji="0" lang="en-US" altLang="en-US" sz="2400" b="0" i="0" u="none" strike="noStrike" cap="none" normalizeH="0" baseline="0" dirty="0">
                <a:ln>
                  <a:noFill/>
                </a:ln>
                <a:solidFill>
                  <a:srgbClr val="24292E"/>
                </a:solidFill>
                <a:effectLst/>
                <a:latin typeface="SFMono-Regular"/>
              </a:rPr>
              <a:t>What is the risk/return ratio for an Alternative Investment Portfolio versus a Traditional Investment Portfolio </a:t>
            </a:r>
          </a:p>
          <a:p>
            <a:pPr marL="285750" indent="-285750">
              <a:buFont typeface="Arial" panose="020B0604020202020204" pitchFamily="34" charset="0"/>
              <a:buChar char="•"/>
            </a:pPr>
            <a:r>
              <a:rPr lang="en-US" altLang="en-US" sz="2400" dirty="0">
                <a:solidFill>
                  <a:srgbClr val="24292E"/>
                </a:solidFill>
                <a:latin typeface="SFMono-Regular"/>
              </a:rPr>
              <a:t>H</a:t>
            </a:r>
            <a:r>
              <a:rPr kumimoji="0" lang="en-US" altLang="en-US" sz="2400" b="0" i="0" u="none" strike="noStrike" cap="none" normalizeH="0" baseline="0" dirty="0">
                <a:ln>
                  <a:noFill/>
                </a:ln>
                <a:solidFill>
                  <a:srgbClr val="24292E"/>
                </a:solidFill>
                <a:effectLst/>
                <a:latin typeface="SFMono-Regular"/>
              </a:rPr>
              <a:t>ow influential is social sentiment and,</a:t>
            </a:r>
          </a:p>
          <a:p>
            <a:pPr marL="285750" indent="-285750">
              <a:buFont typeface="Arial" panose="020B0604020202020204" pitchFamily="34" charset="0"/>
              <a:buChar char="•"/>
            </a:pPr>
            <a:r>
              <a:rPr kumimoji="0" lang="en-US" altLang="en-US" sz="2400" b="0" i="0" u="none" strike="noStrike" cap="none" normalizeH="0" baseline="0" dirty="0">
                <a:ln>
                  <a:noFill/>
                </a:ln>
                <a:solidFill>
                  <a:srgbClr val="24292E"/>
                </a:solidFill>
                <a:effectLst/>
                <a:latin typeface="SFMono-Regular"/>
              </a:rPr>
              <a:t>Over the last 5 years what is the comparable returns between portfolios</a:t>
            </a:r>
          </a:p>
          <a:p>
            <a:pPr marL="285750" indent="-285750">
              <a:buFont typeface="Arial" panose="020B0604020202020204" pitchFamily="34" charset="0"/>
              <a:buChar char="•"/>
            </a:pPr>
            <a:endParaRPr lang="en-US" altLang="en-US" sz="2400" dirty="0">
              <a:solidFill>
                <a:srgbClr val="24292E"/>
              </a:solidFill>
              <a:latin typeface="SFMono-Regular"/>
            </a:endParaRPr>
          </a:p>
          <a:p>
            <a:r>
              <a:rPr lang="en-AU" sz="2400" b="1" dirty="0"/>
              <a:t>Challenges to answering our questions</a:t>
            </a:r>
            <a:r>
              <a:rPr lang="en-AU" sz="2400" dirty="0"/>
              <a:t>:</a:t>
            </a:r>
          </a:p>
          <a:p>
            <a:pPr marL="285750" indent="-285750">
              <a:buFont typeface="Arial" panose="020B0604020202020204" pitchFamily="34" charset="0"/>
              <a:buChar char="•"/>
            </a:pPr>
            <a:r>
              <a:rPr kumimoji="0" lang="en-US" altLang="en-US" sz="2400" b="0" i="0" u="none" strike="noStrike" cap="none" normalizeH="0" baseline="0" dirty="0">
                <a:ln>
                  <a:noFill/>
                </a:ln>
                <a:solidFill>
                  <a:srgbClr val="24292E"/>
                </a:solidFill>
                <a:effectLst/>
                <a:latin typeface="SFMono-Regular"/>
              </a:rPr>
              <a:t>Sufficient data in all portfolio types to allow a worthwhile assessment</a:t>
            </a:r>
          </a:p>
          <a:p>
            <a:pPr marL="285750" indent="-285750">
              <a:buFont typeface="Arial" panose="020B0604020202020204" pitchFamily="34" charset="0"/>
              <a:buChar char="•"/>
            </a:pPr>
            <a:r>
              <a:rPr lang="en-US" altLang="en-US" sz="2400" dirty="0">
                <a:solidFill>
                  <a:srgbClr val="24292E"/>
                </a:solidFill>
                <a:latin typeface="SFMono-Regular"/>
              </a:rPr>
              <a:t>Interpreting Public Sentiment data is complex and may not be directly </a:t>
            </a:r>
            <a:r>
              <a:rPr lang="en-US" altLang="en-US" sz="2400" dirty="0" err="1">
                <a:solidFill>
                  <a:srgbClr val="24292E"/>
                </a:solidFill>
                <a:latin typeface="SFMono-Regular"/>
              </a:rPr>
              <a:t>correlatable</a:t>
            </a:r>
            <a:r>
              <a:rPr lang="en-US" altLang="en-US" sz="2400" dirty="0">
                <a:solidFill>
                  <a:srgbClr val="24292E"/>
                </a:solidFill>
                <a:latin typeface="SFMono-Regular"/>
              </a:rPr>
              <a:t> to portfolio performance</a:t>
            </a:r>
            <a:endParaRPr kumimoji="0" lang="en-US" altLang="en-US" sz="2400" b="0" i="0" u="none" strike="noStrike" cap="none" normalizeH="0" baseline="0" dirty="0">
              <a:ln>
                <a:noFill/>
              </a:ln>
              <a:solidFill>
                <a:srgbClr val="24292E"/>
              </a:solidFill>
              <a:effectLst/>
              <a:latin typeface="SFMono-Regular"/>
            </a:endParaRPr>
          </a:p>
          <a:p>
            <a:pPr marL="285750" indent="-285750">
              <a:buFont typeface="Arial" panose="020B0604020202020204" pitchFamily="34" charset="0"/>
              <a:buChar char="•"/>
            </a:pPr>
            <a:r>
              <a:rPr kumimoji="0" lang="en-US" altLang="en-US" sz="2400" b="0" i="0" u="none" strike="noStrike" cap="none" normalizeH="0" baseline="0" dirty="0">
                <a:ln>
                  <a:noFill/>
                </a:ln>
                <a:solidFill>
                  <a:srgbClr val="24292E"/>
                </a:solidFill>
                <a:effectLst/>
                <a:latin typeface="SFMono-Regular"/>
              </a:rPr>
              <a:t>Each portfolio and cost of entry is different so returns not directly comparable</a:t>
            </a:r>
          </a:p>
          <a:p>
            <a:pPr marL="285750" indent="-285750">
              <a:buFont typeface="Arial" panose="020B0604020202020204" pitchFamily="34" charset="0"/>
              <a:buChar char="•"/>
            </a:pPr>
            <a:r>
              <a:rPr lang="en-US" altLang="en-US" sz="2400" dirty="0">
                <a:solidFill>
                  <a:srgbClr val="24292E"/>
                </a:solidFill>
                <a:latin typeface="SFMono-Regular"/>
              </a:rPr>
              <a:t>How to interpret and compare Bond data with other portfolios</a:t>
            </a:r>
            <a:endParaRPr kumimoji="0" lang="en-US" altLang="en-US" sz="2400" b="0" i="0" u="none" strike="noStrike" cap="none" normalizeH="0" baseline="0" dirty="0">
              <a:ln>
                <a:noFill/>
              </a:ln>
              <a:solidFill>
                <a:srgbClr val="24292E"/>
              </a:solidFill>
              <a:effectLst/>
              <a:latin typeface="SFMono-Regular"/>
            </a:endParaRPr>
          </a:p>
          <a:p>
            <a:pPr marL="285750" indent="-285750">
              <a:buFont typeface="Arial" panose="020B0604020202020204" pitchFamily="34" charset="0"/>
              <a:buChar char="•"/>
            </a:pPr>
            <a:endParaRPr lang="en-AU" sz="2400" dirty="0"/>
          </a:p>
          <a:p>
            <a:endParaRPr lang="en-AU" sz="2400" dirty="0"/>
          </a:p>
          <a:p>
            <a:endParaRPr lang="en-AU" sz="2400" dirty="0"/>
          </a:p>
        </p:txBody>
      </p:sp>
      <p:sp>
        <p:nvSpPr>
          <p:cNvPr id="9" name="TextBox 8">
            <a:extLst>
              <a:ext uri="{FF2B5EF4-FFF2-40B4-BE49-F238E27FC236}">
                <a16:creationId xmlns:a16="http://schemas.microsoft.com/office/drawing/2014/main" id="{EB2ACAF5-91D0-4703-B9AE-E5D87CC3FE70}"/>
              </a:ext>
            </a:extLst>
          </p:cNvPr>
          <p:cNvSpPr txBox="1"/>
          <p:nvPr/>
        </p:nvSpPr>
        <p:spPr>
          <a:xfrm>
            <a:off x="820765" y="383458"/>
            <a:ext cx="8447121" cy="523220"/>
          </a:xfrm>
          <a:prstGeom prst="rect">
            <a:avLst/>
          </a:prstGeom>
          <a:noFill/>
        </p:spPr>
        <p:txBody>
          <a:bodyPr wrap="square" rtlCol="0">
            <a:spAutoFit/>
          </a:bodyPr>
          <a:lstStyle/>
          <a:p>
            <a:r>
              <a:rPr lang="en-AU" sz="2800" b="1" dirty="0"/>
              <a:t>Our Questions</a:t>
            </a:r>
          </a:p>
        </p:txBody>
      </p:sp>
    </p:spTree>
    <p:extLst>
      <p:ext uri="{BB962C8B-B14F-4D97-AF65-F5344CB8AC3E}">
        <p14:creationId xmlns:p14="http://schemas.microsoft.com/office/powerpoint/2010/main" val="3779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475 Dream Team Illustrations &amp; Clip Art">
            <a:extLst>
              <a:ext uri="{FF2B5EF4-FFF2-40B4-BE49-F238E27FC236}">
                <a16:creationId xmlns:a16="http://schemas.microsoft.com/office/drawing/2014/main" id="{EECC4826-A1E5-4B88-B236-FCD7B8049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1BACD-5C1F-4724-845A-32EB394E77D2}"/>
              </a:ext>
            </a:extLst>
          </p:cNvPr>
          <p:cNvSpPr txBox="1"/>
          <p:nvPr/>
        </p:nvSpPr>
        <p:spPr>
          <a:xfrm>
            <a:off x="820765" y="1004179"/>
            <a:ext cx="10282576" cy="6229590"/>
          </a:xfrm>
          <a:prstGeom prst="rect">
            <a:avLst/>
          </a:prstGeom>
          <a:noFill/>
        </p:spPr>
        <p:txBody>
          <a:bodyPr wrap="square" rtlCol="0">
            <a:spAutoFit/>
          </a:bodyPr>
          <a:lstStyle/>
          <a:p>
            <a:r>
              <a:rPr lang="en-AU" sz="1600" b="1" dirty="0"/>
              <a:t>Data</a:t>
            </a: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Trading cards (high liquidity cards) - </a:t>
            </a:r>
            <a:r>
              <a:rPr lang="en-AU" sz="1600" dirty="0">
                <a:solidFill>
                  <a:srgbClr val="24292E"/>
                </a:solidFill>
                <a:effectLst/>
                <a:latin typeface="SFMono-Regular"/>
                <a:ea typeface="Times New Roman" panose="02020603050405020304" pitchFamily="18" charset="0"/>
                <a:cs typeface="Courier New" panose="02070309020205020404" pitchFamily="49" charset="0"/>
                <a:hlinkClick r:id="rId3"/>
              </a:rPr>
              <a:t>https://www.mtggoldfish.com/sets/Unlimited+Edition</a:t>
            </a:r>
            <a:endParaRPr lang="en-AU" sz="16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Bitcoin current price - </a:t>
            </a:r>
            <a:r>
              <a:rPr lang="en-AU" sz="1600" dirty="0">
                <a:solidFill>
                  <a:srgbClr val="24292E"/>
                </a:solidFill>
                <a:effectLst/>
                <a:latin typeface="SFMono-Regular"/>
                <a:ea typeface="Times New Roman" panose="02020603050405020304" pitchFamily="18" charset="0"/>
                <a:cs typeface="Courier New" panose="02070309020205020404" pitchFamily="49" charset="0"/>
                <a:hlinkClick r:id="rId4"/>
              </a:rPr>
              <a:t>https://api.alternative.me/v2/ticker/Bitcoin/?convert=CA</a:t>
            </a:r>
            <a:endParaRPr lang="en-AU" sz="1600" dirty="0">
              <a:solidFill>
                <a:srgbClr val="24292E"/>
              </a:solidFill>
              <a:effectLst/>
              <a:latin typeface="SFMono-Regular"/>
              <a:ea typeface="Times New Roman" panose="02020603050405020304" pitchFamily="18" charset="0"/>
              <a:cs typeface="Courier New" panose="02070309020205020404" pitchFamily="49" charset="0"/>
            </a:endParaRP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Bitcoin historical data - </a:t>
            </a:r>
            <a:r>
              <a:rPr lang="en-AU" sz="1600" dirty="0">
                <a:solidFill>
                  <a:srgbClr val="24292E"/>
                </a:solidFill>
                <a:effectLst/>
                <a:latin typeface="SFMono-Regular"/>
                <a:ea typeface="Times New Roman" panose="02020603050405020304" pitchFamily="18" charset="0"/>
                <a:cs typeface="Courier New" panose="02070309020205020404" pitchFamily="49" charset="0"/>
                <a:hlinkClick r:id="rId5"/>
              </a:rPr>
              <a:t>https://www.google.com/finance/quote/BTC-AUD</a:t>
            </a:r>
            <a:endParaRPr lang="en-AU" sz="1600" dirty="0">
              <a:solidFill>
                <a:srgbClr val="24292E"/>
              </a:solidFill>
              <a:effectLst/>
              <a:latin typeface="SFMono-Regular"/>
              <a:ea typeface="Times New Roman" panose="02020603050405020304" pitchFamily="18" charset="0"/>
              <a:cs typeface="Courier New" panose="02070309020205020404" pitchFamily="49" charset="0"/>
            </a:endParaRP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Government bond (baseline) - </a:t>
            </a:r>
            <a:r>
              <a:rPr lang="en-AU" sz="1600" dirty="0">
                <a:solidFill>
                  <a:srgbClr val="24292E"/>
                </a:solidFill>
                <a:effectLst/>
                <a:latin typeface="SFMono-Regular"/>
                <a:ea typeface="Times New Roman" panose="02020603050405020304" pitchFamily="18" charset="0"/>
                <a:cs typeface="Courier New" panose="02070309020205020404" pitchFamily="49" charset="0"/>
                <a:hlinkClick r:id="rId6"/>
              </a:rPr>
              <a:t>https://www.google.com/finance/quote/GOVT:ASX?window=5Y</a:t>
            </a:r>
            <a:endParaRPr lang="en-AU" sz="1600" dirty="0">
              <a:solidFill>
                <a:srgbClr val="24292E"/>
              </a:solidFill>
              <a:effectLst/>
              <a:latin typeface="SFMono-Regular"/>
              <a:ea typeface="Times New Roman" panose="02020603050405020304" pitchFamily="18" charset="0"/>
              <a:cs typeface="Courier New" panose="02070309020205020404" pitchFamily="49" charset="0"/>
            </a:endParaRP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ASX200 (general stock market) - https://www.google.com/finance/quote/XJO:INDEXASX </a:t>
            </a:r>
            <a:endParaRPr lang="en-AU" sz="16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1600" dirty="0">
                <a:solidFill>
                  <a:srgbClr val="24292E"/>
                </a:solidFill>
                <a:effectLst/>
                <a:latin typeface="SFMono-Regular"/>
                <a:ea typeface="Times New Roman" panose="02020603050405020304" pitchFamily="18" charset="0"/>
                <a:cs typeface="Courier New" panose="02070309020205020404" pitchFamily="49" charset="0"/>
              </a:rPr>
              <a:t>Property - ABS data in 8 capital cities- https://www.abs.gov.au/statistics/economy/price-indexes-and-inflation/residential-property-price-indexes-eight-capital-cities/latest-release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Methods</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Google Finance</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ASX data</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Bitcoin API</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Scraped data from </a:t>
            </a:r>
            <a:r>
              <a:rPr lang="en-AU" sz="1600" u="sng"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https://www.mtggoldfish.com/sets/Unlimited+Edition</a:t>
            </a: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to obtain trading card prices.</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Scraped data from </a:t>
            </a:r>
            <a:r>
              <a:rPr lang="en-AU" sz="1600" u="sng"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7"/>
              </a:rPr>
              <a:t>https://redditsearch.io/</a:t>
            </a: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to obtain post id to iterate comments on the Reddit API over a specified timeframe. We made a function to change datetime into </a:t>
            </a:r>
            <a:r>
              <a:rPr lang="en-AU" sz="16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unix</a:t>
            </a: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timestamp.</a:t>
            </a:r>
          </a:p>
          <a:p>
            <a:pPr marL="342900" indent="-342900">
              <a:lnSpc>
                <a:spcPct val="107000"/>
              </a:lnSpc>
              <a:spcAft>
                <a:spcPts val="1200"/>
              </a:spcAft>
              <a:buAutoNum type="arabicPeriod"/>
            </a:pPr>
            <a:r>
              <a:rPr lang="en-AU" sz="16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Explored what search terms enabled quality data for public sentiment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AU" sz="1600" dirty="0"/>
          </a:p>
        </p:txBody>
      </p:sp>
      <p:sp>
        <p:nvSpPr>
          <p:cNvPr id="8" name="TextBox 7">
            <a:extLst>
              <a:ext uri="{FF2B5EF4-FFF2-40B4-BE49-F238E27FC236}">
                <a16:creationId xmlns:a16="http://schemas.microsoft.com/office/drawing/2014/main" id="{DFC2EEFE-6A52-4CE9-B3F4-B198E2FE14E8}"/>
              </a:ext>
            </a:extLst>
          </p:cNvPr>
          <p:cNvSpPr txBox="1"/>
          <p:nvPr/>
        </p:nvSpPr>
        <p:spPr>
          <a:xfrm>
            <a:off x="820765" y="383458"/>
            <a:ext cx="8447121" cy="523220"/>
          </a:xfrm>
          <a:prstGeom prst="rect">
            <a:avLst/>
          </a:prstGeom>
          <a:noFill/>
        </p:spPr>
        <p:txBody>
          <a:bodyPr wrap="square" rtlCol="0">
            <a:spAutoFit/>
          </a:bodyPr>
          <a:lstStyle/>
          <a:p>
            <a:r>
              <a:rPr lang="en-AU" sz="2800" b="1" dirty="0"/>
              <a:t>Data Utilised</a:t>
            </a:r>
          </a:p>
        </p:txBody>
      </p:sp>
    </p:spTree>
    <p:extLst>
      <p:ext uri="{BB962C8B-B14F-4D97-AF65-F5344CB8AC3E}">
        <p14:creationId xmlns:p14="http://schemas.microsoft.com/office/powerpoint/2010/main" val="30798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475 Dream Team Illustrations &amp; Clip Art">
            <a:extLst>
              <a:ext uri="{FF2B5EF4-FFF2-40B4-BE49-F238E27FC236}">
                <a16:creationId xmlns:a16="http://schemas.microsoft.com/office/drawing/2014/main" id="{9F0201C4-4DCF-474E-93FD-F952D3F12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1A8F8F-2047-4951-B2AC-663792295917}"/>
              </a:ext>
            </a:extLst>
          </p:cNvPr>
          <p:cNvSpPr txBox="1"/>
          <p:nvPr/>
        </p:nvSpPr>
        <p:spPr>
          <a:xfrm>
            <a:off x="820765" y="1131561"/>
            <a:ext cx="10282576" cy="5054204"/>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b="1" dirty="0"/>
              <a:t>Risk/Return Analysis by way of:</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effectLst/>
                <a:latin typeface="SFMono-Regular"/>
                <a:ea typeface="Times New Roman" panose="02020603050405020304" pitchFamily="18" charset="0"/>
                <a:cs typeface="Courier New" panose="02070309020205020404" pitchFamily="49" charset="0"/>
              </a:rPr>
              <a:t>	</a:t>
            </a:r>
            <a:r>
              <a:rPr lang="en-AU" dirty="0">
                <a:solidFill>
                  <a:srgbClr val="24292E"/>
                </a:solidFill>
                <a:latin typeface="SFMono-Regular"/>
              </a:rPr>
              <a:t>Standard Deviation</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	Correlation</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	Sharpe Ratios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b="1" dirty="0"/>
              <a:t>We employed a variety of Graphs:</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effectLst/>
                <a:latin typeface="SFMono-Regular"/>
                <a:ea typeface="Times New Roman" panose="02020603050405020304" pitchFamily="18" charset="0"/>
                <a:cs typeface="Courier New" panose="02070309020205020404" pitchFamily="49" charset="0"/>
              </a:rPr>
              <a:t>	</a:t>
            </a:r>
            <a:r>
              <a:rPr lang="en-AU" dirty="0">
                <a:solidFill>
                  <a:srgbClr val="24292E"/>
                </a:solidFill>
                <a:latin typeface="SFMono-Regular"/>
              </a:rPr>
              <a:t>1. Line plot</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	2. Box plots</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	3. Bar Graphs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b="1" dirty="0"/>
              <a:t>Sentiment Analysis by way of:</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Defined a function to allocate a score to each of the Reddit comments scraped in various relevant sub-reddit groups.</a:t>
            </a:r>
          </a:p>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dirty="0">
                <a:solidFill>
                  <a:srgbClr val="24292E"/>
                </a:solidFill>
                <a:latin typeface="SFMono-Regular"/>
              </a:rPr>
              <a:t>We subtracted the negative from the positive score to provide a value of the sentiment.</a:t>
            </a:r>
          </a:p>
          <a:p>
            <a:endParaRPr lang="en-AU" dirty="0"/>
          </a:p>
        </p:txBody>
      </p:sp>
      <p:sp>
        <p:nvSpPr>
          <p:cNvPr id="6" name="TextBox 5">
            <a:extLst>
              <a:ext uri="{FF2B5EF4-FFF2-40B4-BE49-F238E27FC236}">
                <a16:creationId xmlns:a16="http://schemas.microsoft.com/office/drawing/2014/main" id="{4FE69A46-E35B-4680-A48F-ED1A3CCD8C9E}"/>
              </a:ext>
            </a:extLst>
          </p:cNvPr>
          <p:cNvSpPr txBox="1"/>
          <p:nvPr/>
        </p:nvSpPr>
        <p:spPr>
          <a:xfrm>
            <a:off x="820765" y="383458"/>
            <a:ext cx="8447121" cy="523220"/>
          </a:xfrm>
          <a:prstGeom prst="rect">
            <a:avLst/>
          </a:prstGeom>
          <a:noFill/>
        </p:spPr>
        <p:txBody>
          <a:bodyPr wrap="square" rtlCol="0">
            <a:spAutoFit/>
          </a:bodyPr>
          <a:lstStyle/>
          <a:p>
            <a:r>
              <a:rPr lang="en-AU" sz="2800" b="1" dirty="0"/>
              <a:t>Data Insights</a:t>
            </a:r>
          </a:p>
        </p:txBody>
      </p:sp>
    </p:spTree>
    <p:extLst>
      <p:ext uri="{BB962C8B-B14F-4D97-AF65-F5344CB8AC3E}">
        <p14:creationId xmlns:p14="http://schemas.microsoft.com/office/powerpoint/2010/main" val="303950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75 Dream Team Illustrations &amp; Clip Art">
            <a:extLst>
              <a:ext uri="{FF2B5EF4-FFF2-40B4-BE49-F238E27FC236}">
                <a16:creationId xmlns:a16="http://schemas.microsoft.com/office/drawing/2014/main" id="{D621877D-B3DE-4318-BAD0-1913D15AC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826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580C4A-6DAA-4E33-9657-FD0FB18B33E6}"/>
              </a:ext>
            </a:extLst>
          </p:cNvPr>
          <p:cNvSpPr txBox="1"/>
          <p:nvPr/>
        </p:nvSpPr>
        <p:spPr>
          <a:xfrm>
            <a:off x="820765" y="383458"/>
            <a:ext cx="8447121" cy="523220"/>
          </a:xfrm>
          <a:prstGeom prst="rect">
            <a:avLst/>
          </a:prstGeom>
          <a:noFill/>
        </p:spPr>
        <p:txBody>
          <a:bodyPr wrap="square" rtlCol="0">
            <a:spAutoFit/>
          </a:bodyPr>
          <a:lstStyle/>
          <a:p>
            <a:r>
              <a:rPr lang="en-AU" sz="2800" b="1" dirty="0"/>
              <a:t>5 Year Performance / Close</a:t>
            </a:r>
          </a:p>
        </p:txBody>
      </p:sp>
      <p:grpSp>
        <p:nvGrpSpPr>
          <p:cNvPr id="18" name="Group 17">
            <a:extLst>
              <a:ext uri="{FF2B5EF4-FFF2-40B4-BE49-F238E27FC236}">
                <a16:creationId xmlns:a16="http://schemas.microsoft.com/office/drawing/2014/main" id="{74F83368-3D3B-4E48-B3B2-A7CF5F5C1DAA}"/>
              </a:ext>
            </a:extLst>
          </p:cNvPr>
          <p:cNvGrpSpPr/>
          <p:nvPr/>
        </p:nvGrpSpPr>
        <p:grpSpPr>
          <a:xfrm>
            <a:off x="8144877" y="3439112"/>
            <a:ext cx="4022857" cy="1792938"/>
            <a:chOff x="-190498" y="1000461"/>
            <a:chExt cx="4022857" cy="1792938"/>
          </a:xfrm>
        </p:grpSpPr>
        <p:pic>
          <p:nvPicPr>
            <p:cNvPr id="7" name="Picture 2">
              <a:extLst>
                <a:ext uri="{FF2B5EF4-FFF2-40B4-BE49-F238E27FC236}">
                  <a16:creationId xmlns:a16="http://schemas.microsoft.com/office/drawing/2014/main" id="{159D7470-687D-428C-B987-0B145567D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8" y="1184256"/>
              <a:ext cx="4022857" cy="16091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65947A-F3A3-4F49-91FB-3F0E99CBD2FE}"/>
                </a:ext>
              </a:extLst>
            </p:cNvPr>
            <p:cNvSpPr txBox="1"/>
            <p:nvPr/>
          </p:nvSpPr>
          <p:spPr>
            <a:xfrm>
              <a:off x="401171" y="1000461"/>
              <a:ext cx="2780851" cy="369332"/>
            </a:xfrm>
            <a:prstGeom prst="rect">
              <a:avLst/>
            </a:prstGeom>
            <a:noFill/>
          </p:spPr>
          <p:txBody>
            <a:bodyPr wrap="square" rtlCol="0">
              <a:spAutoFit/>
            </a:bodyPr>
            <a:lstStyle/>
            <a:p>
              <a:r>
                <a:rPr lang="en-AU" dirty="0"/>
                <a:t>ASX 200</a:t>
              </a:r>
            </a:p>
          </p:txBody>
        </p:sp>
      </p:grpSp>
      <p:grpSp>
        <p:nvGrpSpPr>
          <p:cNvPr id="17" name="Group 16">
            <a:extLst>
              <a:ext uri="{FF2B5EF4-FFF2-40B4-BE49-F238E27FC236}">
                <a16:creationId xmlns:a16="http://schemas.microsoft.com/office/drawing/2014/main" id="{AFE14607-B3A8-45FD-B130-EA7BDCEE7768}"/>
              </a:ext>
            </a:extLst>
          </p:cNvPr>
          <p:cNvGrpSpPr/>
          <p:nvPr/>
        </p:nvGrpSpPr>
        <p:grpSpPr>
          <a:xfrm>
            <a:off x="28947" y="3405362"/>
            <a:ext cx="4022857" cy="1793811"/>
            <a:chOff x="4257359" y="999587"/>
            <a:chExt cx="4022857" cy="1793811"/>
          </a:xfrm>
        </p:grpSpPr>
        <p:pic>
          <p:nvPicPr>
            <p:cNvPr id="8" name="Picture 2">
              <a:extLst>
                <a:ext uri="{FF2B5EF4-FFF2-40B4-BE49-F238E27FC236}">
                  <a16:creationId xmlns:a16="http://schemas.microsoft.com/office/drawing/2014/main" id="{E8674BAC-ED96-42A7-8117-C60D978AA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359" y="1184255"/>
              <a:ext cx="4022857" cy="16091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F8C21C-0D19-447D-9BBE-1000A94F1D3A}"/>
                </a:ext>
              </a:extLst>
            </p:cNvPr>
            <p:cNvSpPr txBox="1"/>
            <p:nvPr/>
          </p:nvSpPr>
          <p:spPr>
            <a:xfrm>
              <a:off x="4704248" y="999587"/>
              <a:ext cx="2780851" cy="369332"/>
            </a:xfrm>
            <a:prstGeom prst="rect">
              <a:avLst/>
            </a:prstGeom>
            <a:noFill/>
          </p:spPr>
          <p:txBody>
            <a:bodyPr wrap="square" rtlCol="0">
              <a:spAutoFit/>
            </a:bodyPr>
            <a:lstStyle/>
            <a:p>
              <a:r>
                <a:rPr lang="en-AU" dirty="0"/>
                <a:t>Bonds</a:t>
              </a:r>
            </a:p>
          </p:txBody>
        </p:sp>
      </p:grpSp>
      <p:grpSp>
        <p:nvGrpSpPr>
          <p:cNvPr id="3" name="Group 2">
            <a:extLst>
              <a:ext uri="{FF2B5EF4-FFF2-40B4-BE49-F238E27FC236}">
                <a16:creationId xmlns:a16="http://schemas.microsoft.com/office/drawing/2014/main" id="{DBCBCEA0-238A-4E9B-8715-B65E11FBCEA3}"/>
              </a:ext>
            </a:extLst>
          </p:cNvPr>
          <p:cNvGrpSpPr/>
          <p:nvPr/>
        </p:nvGrpSpPr>
        <p:grpSpPr>
          <a:xfrm>
            <a:off x="4257358" y="1090473"/>
            <a:ext cx="4022857" cy="1796322"/>
            <a:chOff x="-247044" y="3429000"/>
            <a:chExt cx="4022857" cy="1796322"/>
          </a:xfrm>
        </p:grpSpPr>
        <p:pic>
          <p:nvPicPr>
            <p:cNvPr id="12" name="Picture 2">
              <a:extLst>
                <a:ext uri="{FF2B5EF4-FFF2-40B4-BE49-F238E27FC236}">
                  <a16:creationId xmlns:a16="http://schemas.microsoft.com/office/drawing/2014/main" id="{D4AD875E-3A5B-46BB-817E-0205EA6AF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44" y="3616179"/>
              <a:ext cx="4022857" cy="16091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90853E4-7FCA-43BF-97A5-F7B5AB91DB75}"/>
                </a:ext>
              </a:extLst>
            </p:cNvPr>
            <p:cNvSpPr txBox="1"/>
            <p:nvPr/>
          </p:nvSpPr>
          <p:spPr>
            <a:xfrm>
              <a:off x="401170" y="3429000"/>
              <a:ext cx="2780851" cy="369332"/>
            </a:xfrm>
            <a:prstGeom prst="rect">
              <a:avLst/>
            </a:prstGeom>
            <a:noFill/>
          </p:spPr>
          <p:txBody>
            <a:bodyPr wrap="square" rtlCol="0">
              <a:spAutoFit/>
            </a:bodyPr>
            <a:lstStyle/>
            <a:p>
              <a:r>
                <a:rPr lang="en-AU" dirty="0"/>
                <a:t>Cards</a:t>
              </a:r>
            </a:p>
          </p:txBody>
        </p:sp>
      </p:grpSp>
      <p:grpSp>
        <p:nvGrpSpPr>
          <p:cNvPr id="6" name="Group 5">
            <a:extLst>
              <a:ext uri="{FF2B5EF4-FFF2-40B4-BE49-F238E27FC236}">
                <a16:creationId xmlns:a16="http://schemas.microsoft.com/office/drawing/2014/main" id="{122A6988-E591-4E3E-A7A8-5FE008E125E8}"/>
              </a:ext>
            </a:extLst>
          </p:cNvPr>
          <p:cNvGrpSpPr/>
          <p:nvPr/>
        </p:nvGrpSpPr>
        <p:grpSpPr>
          <a:xfrm>
            <a:off x="4257359" y="3426488"/>
            <a:ext cx="4022857" cy="1798834"/>
            <a:chOff x="4257359" y="3426488"/>
            <a:chExt cx="4022857" cy="1798834"/>
          </a:xfrm>
        </p:grpSpPr>
        <p:pic>
          <p:nvPicPr>
            <p:cNvPr id="11" name="Picture 2">
              <a:extLst>
                <a:ext uri="{FF2B5EF4-FFF2-40B4-BE49-F238E27FC236}">
                  <a16:creationId xmlns:a16="http://schemas.microsoft.com/office/drawing/2014/main" id="{7A485466-8B0A-45C4-9514-13D923C74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359" y="3616179"/>
              <a:ext cx="4022857" cy="16091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A16E91D-B216-45C7-BE2A-7710E6980DD4}"/>
                </a:ext>
              </a:extLst>
            </p:cNvPr>
            <p:cNvSpPr txBox="1"/>
            <p:nvPr/>
          </p:nvSpPr>
          <p:spPr>
            <a:xfrm>
              <a:off x="4704247" y="3426488"/>
              <a:ext cx="2780851" cy="369332"/>
            </a:xfrm>
            <a:prstGeom prst="rect">
              <a:avLst/>
            </a:prstGeom>
            <a:noFill/>
          </p:spPr>
          <p:txBody>
            <a:bodyPr wrap="square" rtlCol="0">
              <a:spAutoFit/>
            </a:bodyPr>
            <a:lstStyle/>
            <a:p>
              <a:r>
                <a:rPr lang="en-AU" dirty="0"/>
                <a:t>Property</a:t>
              </a:r>
            </a:p>
          </p:txBody>
        </p:sp>
      </p:grpSp>
      <p:grpSp>
        <p:nvGrpSpPr>
          <p:cNvPr id="16" name="Group 15">
            <a:extLst>
              <a:ext uri="{FF2B5EF4-FFF2-40B4-BE49-F238E27FC236}">
                <a16:creationId xmlns:a16="http://schemas.microsoft.com/office/drawing/2014/main" id="{2585ECCE-A756-4312-BA34-C9A285EF6328}"/>
              </a:ext>
            </a:extLst>
          </p:cNvPr>
          <p:cNvGrpSpPr/>
          <p:nvPr/>
        </p:nvGrpSpPr>
        <p:grpSpPr>
          <a:xfrm>
            <a:off x="28946" y="1144245"/>
            <a:ext cx="4022857" cy="1793809"/>
            <a:chOff x="8343920" y="3434853"/>
            <a:chExt cx="4022857" cy="1793809"/>
          </a:xfrm>
        </p:grpSpPr>
        <p:pic>
          <p:nvPicPr>
            <p:cNvPr id="14" name="Picture 2">
              <a:extLst>
                <a:ext uri="{FF2B5EF4-FFF2-40B4-BE49-F238E27FC236}">
                  <a16:creationId xmlns:a16="http://schemas.microsoft.com/office/drawing/2014/main" id="{7E2ECDE5-435E-4E5E-8586-34AA90909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3920" y="3619519"/>
              <a:ext cx="4022857" cy="160914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DCC0E14-9181-4705-9261-BAFDCEEFAE36}"/>
                </a:ext>
              </a:extLst>
            </p:cNvPr>
            <p:cNvSpPr txBox="1"/>
            <p:nvPr/>
          </p:nvSpPr>
          <p:spPr>
            <a:xfrm>
              <a:off x="8910487" y="3434853"/>
              <a:ext cx="2780851" cy="369332"/>
            </a:xfrm>
            <a:prstGeom prst="rect">
              <a:avLst/>
            </a:prstGeom>
            <a:noFill/>
          </p:spPr>
          <p:txBody>
            <a:bodyPr wrap="square" rtlCol="0">
              <a:spAutoFit/>
            </a:bodyPr>
            <a:lstStyle/>
            <a:p>
              <a:r>
                <a:rPr lang="en-AU" dirty="0"/>
                <a:t>BTC</a:t>
              </a:r>
            </a:p>
          </p:txBody>
        </p:sp>
      </p:grpSp>
      <p:sp>
        <p:nvSpPr>
          <p:cNvPr id="19" name="TextBox 18">
            <a:extLst>
              <a:ext uri="{FF2B5EF4-FFF2-40B4-BE49-F238E27FC236}">
                <a16:creationId xmlns:a16="http://schemas.microsoft.com/office/drawing/2014/main" id="{B3A1A061-1C73-421E-A513-A6CD4321FAF6}"/>
              </a:ext>
            </a:extLst>
          </p:cNvPr>
          <p:cNvSpPr txBox="1"/>
          <p:nvPr/>
        </p:nvSpPr>
        <p:spPr>
          <a:xfrm>
            <a:off x="475836" y="5580348"/>
            <a:ext cx="10282576" cy="40703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Traditional and Alternative investment portfolios have shown growth over the last 5 years, but</a:t>
            </a:r>
          </a:p>
        </p:txBody>
      </p:sp>
    </p:spTree>
    <p:extLst>
      <p:ext uri="{BB962C8B-B14F-4D97-AF65-F5344CB8AC3E}">
        <p14:creationId xmlns:p14="http://schemas.microsoft.com/office/powerpoint/2010/main" val="325022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C024328F-A45D-4DBC-BEF2-5CA0177C0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37" y="1006572"/>
            <a:ext cx="14628571" cy="5851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B8D1DF-2FF0-49F7-806B-7B163A29CEBD}"/>
              </a:ext>
            </a:extLst>
          </p:cNvPr>
          <p:cNvSpPr txBox="1"/>
          <p:nvPr/>
        </p:nvSpPr>
        <p:spPr>
          <a:xfrm>
            <a:off x="820765" y="383458"/>
            <a:ext cx="8447121" cy="523220"/>
          </a:xfrm>
          <a:prstGeom prst="rect">
            <a:avLst/>
          </a:prstGeom>
          <a:noFill/>
        </p:spPr>
        <p:txBody>
          <a:bodyPr wrap="square" rtlCol="0">
            <a:spAutoFit/>
          </a:bodyPr>
          <a:lstStyle/>
          <a:p>
            <a:r>
              <a:rPr lang="en-AU" sz="2800" b="1" dirty="0"/>
              <a:t>Cumulative Returns</a:t>
            </a:r>
          </a:p>
        </p:txBody>
      </p:sp>
      <p:pic>
        <p:nvPicPr>
          <p:cNvPr id="5" name="Picture 2" descr="1,475 Dream Team Illustrations &amp; Clip Art">
            <a:extLst>
              <a:ext uri="{FF2B5EF4-FFF2-40B4-BE49-F238E27FC236}">
                <a16:creationId xmlns:a16="http://schemas.microsoft.com/office/drawing/2014/main" id="{9B75567E-BCB6-43D2-A344-89F170BF1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682" y="826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464432-333E-4CD8-9679-DEABB79801DC}"/>
              </a:ext>
            </a:extLst>
          </p:cNvPr>
          <p:cNvSpPr txBox="1"/>
          <p:nvPr/>
        </p:nvSpPr>
        <p:spPr>
          <a:xfrm>
            <a:off x="245315" y="1006572"/>
            <a:ext cx="10282576" cy="40703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In terms of cumulative returns, BTC and property out perform other portfolios, with</a:t>
            </a:r>
          </a:p>
        </p:txBody>
      </p:sp>
    </p:spTree>
    <p:extLst>
      <p:ext uri="{BB962C8B-B14F-4D97-AF65-F5344CB8AC3E}">
        <p14:creationId xmlns:p14="http://schemas.microsoft.com/office/powerpoint/2010/main" val="128930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A56342B2-F58C-433E-9A28-46AE12D4D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93" y="1159649"/>
            <a:ext cx="121920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475 Dream Team Illustrations &amp; Clip Art">
            <a:extLst>
              <a:ext uri="{FF2B5EF4-FFF2-40B4-BE49-F238E27FC236}">
                <a16:creationId xmlns:a16="http://schemas.microsoft.com/office/drawing/2014/main" id="{B2D62FA1-9E83-4D3B-A683-2A42644AF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682" y="826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CE7FA9-AAD0-4C93-AA3E-1EA4E1FF38DD}"/>
              </a:ext>
            </a:extLst>
          </p:cNvPr>
          <p:cNvSpPr txBox="1"/>
          <p:nvPr/>
        </p:nvSpPr>
        <p:spPr>
          <a:xfrm>
            <a:off x="820765" y="383458"/>
            <a:ext cx="8447121" cy="523220"/>
          </a:xfrm>
          <a:prstGeom prst="rect">
            <a:avLst/>
          </a:prstGeom>
          <a:noFill/>
        </p:spPr>
        <p:txBody>
          <a:bodyPr wrap="square" rtlCol="0">
            <a:spAutoFit/>
          </a:bodyPr>
          <a:lstStyle/>
          <a:p>
            <a:r>
              <a:rPr lang="en-AU" sz="2800" b="1" dirty="0"/>
              <a:t>Box Plot Analysis</a:t>
            </a:r>
          </a:p>
        </p:txBody>
      </p:sp>
      <p:sp>
        <p:nvSpPr>
          <p:cNvPr id="6" name="TextBox 5">
            <a:extLst>
              <a:ext uri="{FF2B5EF4-FFF2-40B4-BE49-F238E27FC236}">
                <a16:creationId xmlns:a16="http://schemas.microsoft.com/office/drawing/2014/main" id="{5D67347F-84D3-4085-BCE1-B9F7B0DF9F54}"/>
              </a:ext>
            </a:extLst>
          </p:cNvPr>
          <p:cNvSpPr txBox="1"/>
          <p:nvPr/>
        </p:nvSpPr>
        <p:spPr>
          <a:xfrm>
            <a:off x="245315" y="1006572"/>
            <a:ext cx="10282576" cy="40703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Higher risk profile and range of results</a:t>
            </a:r>
          </a:p>
        </p:txBody>
      </p:sp>
    </p:spTree>
    <p:extLst>
      <p:ext uri="{BB962C8B-B14F-4D97-AF65-F5344CB8AC3E}">
        <p14:creationId xmlns:p14="http://schemas.microsoft.com/office/powerpoint/2010/main" val="372865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75 Dream Team Illustrations &amp; Clip Art">
            <a:extLst>
              <a:ext uri="{FF2B5EF4-FFF2-40B4-BE49-F238E27FC236}">
                <a16:creationId xmlns:a16="http://schemas.microsoft.com/office/drawing/2014/main" id="{B2D62FA1-9E83-4D3B-A683-2A42644AF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682" y="8260"/>
            <a:ext cx="2177318" cy="1451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CE7FA9-AAD0-4C93-AA3E-1EA4E1FF38DD}"/>
              </a:ext>
            </a:extLst>
          </p:cNvPr>
          <p:cNvSpPr txBox="1"/>
          <p:nvPr/>
        </p:nvSpPr>
        <p:spPr>
          <a:xfrm>
            <a:off x="820765" y="383458"/>
            <a:ext cx="8447121" cy="523220"/>
          </a:xfrm>
          <a:prstGeom prst="rect">
            <a:avLst/>
          </a:prstGeom>
          <a:noFill/>
        </p:spPr>
        <p:txBody>
          <a:bodyPr wrap="square" rtlCol="0">
            <a:spAutoFit/>
          </a:bodyPr>
          <a:lstStyle/>
          <a:p>
            <a:r>
              <a:rPr lang="en-AU" sz="2800" b="1" dirty="0"/>
              <a:t>Sharpe Ratio Analysis</a:t>
            </a:r>
          </a:p>
        </p:txBody>
      </p:sp>
      <p:sp>
        <p:nvSpPr>
          <p:cNvPr id="7" name="TextBox 6">
            <a:extLst>
              <a:ext uri="{FF2B5EF4-FFF2-40B4-BE49-F238E27FC236}">
                <a16:creationId xmlns:a16="http://schemas.microsoft.com/office/drawing/2014/main" id="{3A969551-45AA-4566-9AA7-12DD35D9BE44}"/>
              </a:ext>
            </a:extLst>
          </p:cNvPr>
          <p:cNvSpPr txBox="1"/>
          <p:nvPr/>
        </p:nvSpPr>
        <p:spPr>
          <a:xfrm>
            <a:off x="245315" y="1006572"/>
            <a:ext cx="10282576" cy="40703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rgbClr val="24292E"/>
                </a:solidFill>
                <a:latin typeface="SFMono-Regular"/>
              </a:rPr>
              <a:t>BTC has the best return relative to risk with Property second and Cards third</a:t>
            </a:r>
          </a:p>
        </p:txBody>
      </p:sp>
      <p:pic>
        <p:nvPicPr>
          <p:cNvPr id="3" name="Picture 2">
            <a:extLst>
              <a:ext uri="{FF2B5EF4-FFF2-40B4-BE49-F238E27FC236}">
                <a16:creationId xmlns:a16="http://schemas.microsoft.com/office/drawing/2014/main" id="{C2C7F433-93A7-4EC5-AC7F-209F45DA9C9C}"/>
              </a:ext>
            </a:extLst>
          </p:cNvPr>
          <p:cNvPicPr>
            <a:picLocks noChangeAspect="1"/>
          </p:cNvPicPr>
          <p:nvPr/>
        </p:nvPicPr>
        <p:blipFill>
          <a:blip r:embed="rId3"/>
          <a:stretch>
            <a:fillRect/>
          </a:stretch>
        </p:blipFill>
        <p:spPr>
          <a:xfrm>
            <a:off x="-6009" y="1634121"/>
            <a:ext cx="12021027" cy="5232570"/>
          </a:xfrm>
          <a:prstGeom prst="rect">
            <a:avLst/>
          </a:prstGeom>
        </p:spPr>
      </p:pic>
    </p:spTree>
    <p:extLst>
      <p:ext uri="{BB962C8B-B14F-4D97-AF65-F5344CB8AC3E}">
        <p14:creationId xmlns:p14="http://schemas.microsoft.com/office/powerpoint/2010/main" val="87978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9925</TotalTime>
  <Words>1140</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Consolas</vt:lpstr>
      <vt:lpstr>Segoe UI</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Spring</dc:creator>
  <cp:lastModifiedBy>mikhara.r mikhara.r</cp:lastModifiedBy>
  <cp:revision>60</cp:revision>
  <dcterms:created xsi:type="dcterms:W3CDTF">2021-05-24T10:34:59Z</dcterms:created>
  <dcterms:modified xsi:type="dcterms:W3CDTF">2021-05-31T08:23:52Z</dcterms:modified>
</cp:coreProperties>
</file>