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7"/>
  </p:notesMasterIdLst>
  <p:sldIdLst>
    <p:sldId id="256" r:id="rId5"/>
    <p:sldId id="257" r:id="rId6"/>
    <p:sldId id="383" r:id="rId7"/>
    <p:sldId id="481" r:id="rId8"/>
    <p:sldId id="462" r:id="rId9"/>
    <p:sldId id="505" r:id="rId10"/>
    <p:sldId id="499" r:id="rId11"/>
    <p:sldId id="500" r:id="rId12"/>
    <p:sldId id="511" r:id="rId13"/>
    <p:sldId id="507" r:id="rId14"/>
    <p:sldId id="509" r:id="rId15"/>
    <p:sldId id="502" r:id="rId16"/>
    <p:sldId id="503" r:id="rId17"/>
    <p:sldId id="504" r:id="rId18"/>
    <p:sldId id="510" r:id="rId19"/>
    <p:sldId id="512" r:id="rId20"/>
    <p:sldId id="513" r:id="rId21"/>
    <p:sldId id="386" r:id="rId22"/>
    <p:sldId id="492" r:id="rId23"/>
    <p:sldId id="493" r:id="rId24"/>
    <p:sldId id="514" r:id="rId25"/>
    <p:sldId id="284" r:id="rId26"/>
  </p:sldIdLst>
  <p:sldSz cx="9144000" cy="5143500" type="screen16x9"/>
  <p:notesSz cx="6858000" cy="9144000"/>
  <p:embeddedFontLst>
    <p:embeddedFont>
      <p:font typeface="Montserrat Light" panose="020B0604020202020204" charset="-52"/>
      <p:regular r:id="rId28"/>
      <p:bold r:id="rId29"/>
      <p:italic r:id="rId30"/>
      <p:boldItalic r:id="rId31"/>
    </p:embeddedFont>
    <p:embeddedFont>
      <p:font typeface="Sylfaen" panose="010A0502050306030303" pitchFamily="18" charset="0"/>
      <p:regular r:id="rId32"/>
    </p:embeddedFont>
    <p:embeddedFont>
      <p:font typeface="Cascadia Mono" panose="020B0604020202020204" charset="0"/>
      <p:regular r:id="rId33"/>
      <p:bold r:id="rId34"/>
      <p:italic r:id="rId35"/>
      <p:boldItalic r:id="rId36"/>
    </p:embeddedFont>
    <p:embeddedFont>
      <p:font typeface="Poppi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B56"/>
    <a:srgbClr val="F6CECE"/>
    <a:srgbClr val="E6E6E6"/>
    <a:srgbClr val="EA4153"/>
    <a:srgbClr val="3659C2"/>
    <a:srgbClr val="2A94C6"/>
    <a:srgbClr val="D92727"/>
    <a:srgbClr val="B1D872"/>
    <a:srgbClr val="A51313"/>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59317-13B5-42E7-8DD2-5F889680578C}">
  <a:tblStyle styleId="{1BF59317-13B5-42E7-8DD2-5F88968057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3987" autoAdjust="0"/>
  </p:normalViewPr>
  <p:slideViewPr>
    <p:cSldViewPr snapToGrid="0">
      <p:cViewPr varScale="1">
        <p:scale>
          <a:sx n="150" d="100"/>
          <a:sy n="150" d="100"/>
        </p:scale>
        <p:origin x="528" y="10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5588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79089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3975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00015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aseline="0" dirty="0"/>
              <a:t>If one of these formulas is interpreted, the server response will contain “49”. This means that the mathematical operation was interpreted in a “Plaintext” context and that an SSTI vulnerability is present.</a:t>
            </a:r>
          </a:p>
        </p:txBody>
      </p:sp>
    </p:spTree>
    <p:extLst>
      <p:ext uri="{BB962C8B-B14F-4D97-AF65-F5344CB8AC3E}">
        <p14:creationId xmlns:p14="http://schemas.microsoft.com/office/powerpoint/2010/main" val="372068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92393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12584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964080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5495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49149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83335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04658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9658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37244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2371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40563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40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b="1" dirty="0">
                <a:solidFill>
                  <a:schemeClr val="tx1"/>
                </a:solidFill>
                <a:latin typeface="Sylfaen" panose="010A0502050306030303" pitchFamily="18" charset="0"/>
              </a:rPr>
              <a:t>Vulnerabilities like this are sometimes caused by accident due to poor template design by people unfamiliar with the security implications.</a:t>
            </a:r>
          </a:p>
          <a:p>
            <a:pPr marL="139700" indent="0" algn="just">
              <a:buNone/>
            </a:pPr>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However, sometimes this behavior is actually implemented intentionally. For example, some websites deliberately allow certain privileged users, such as content editors, to edit or submit custom templates by design. This clearly poses a huge security risk if an attacker is able to compromise an account with such privileges.</a:t>
            </a:r>
          </a:p>
          <a:p>
            <a:pPr marL="139700" indent="0">
              <a:buNone/>
            </a:pPr>
            <a:endParaRPr lang="en-US" baseline="0" dirty="0"/>
          </a:p>
        </p:txBody>
      </p:sp>
    </p:spTree>
    <p:extLst>
      <p:ext uri="{BB962C8B-B14F-4D97-AF65-F5344CB8AC3E}">
        <p14:creationId xmlns:p14="http://schemas.microsoft.com/office/powerpoint/2010/main" val="377674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78918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extLst>
      <p:ext uri="{BB962C8B-B14F-4D97-AF65-F5344CB8AC3E}">
        <p14:creationId xmlns:p14="http://schemas.microsoft.com/office/powerpoint/2010/main" val="427326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310"/>
        <p:cNvGrpSpPr/>
        <p:nvPr/>
      </p:nvGrpSpPr>
      <p:grpSpPr>
        <a:xfrm>
          <a:off x="0" y="0"/>
          <a:ext cx="0" cy="0"/>
          <a:chOff x="0" y="0"/>
          <a:chExt cx="0" cy="0"/>
        </a:xfrm>
      </p:grpSpPr>
      <p:sp>
        <p:nvSpPr>
          <p:cNvPr id="2" name="TextBox 1"/>
          <p:cNvSpPr txBox="1"/>
          <p:nvPr/>
        </p:nvSpPr>
        <p:spPr>
          <a:xfrm>
            <a:off x="4107741" y="4865568"/>
            <a:ext cx="928503" cy="215444"/>
          </a:xfrm>
          <a:prstGeom prst="rect">
            <a:avLst/>
          </a:prstGeom>
          <a:noFill/>
        </p:spPr>
        <p:txBody>
          <a:bodyPr wrap="square" rtlCol="0">
            <a:spAutoFit/>
          </a:bodyPr>
          <a:lstStyle/>
          <a:p>
            <a:pPr algn="ctr"/>
            <a:r>
              <a:rPr lang="en-US" sz="800" dirty="0">
                <a:latin typeface="+mn-lt"/>
              </a:rPr>
              <a:t>Tbilisi</a:t>
            </a:r>
            <a:r>
              <a:rPr lang="ka-GE" sz="800" dirty="0">
                <a:latin typeface="+mn-lt"/>
              </a:rPr>
              <a:t>, </a:t>
            </a:r>
            <a:r>
              <a:rPr lang="en-US" sz="800" dirty="0">
                <a:latin typeface="+mn-lt"/>
              </a:rPr>
              <a:t>2022</a:t>
            </a:r>
          </a:p>
        </p:txBody>
      </p:sp>
      <p:sp>
        <p:nvSpPr>
          <p:cNvPr id="8" name="TextBox 7"/>
          <p:cNvSpPr txBox="1"/>
          <p:nvPr/>
        </p:nvSpPr>
        <p:spPr>
          <a:xfrm>
            <a:off x="3861702" y="2970205"/>
            <a:ext cx="1420583" cy="276999"/>
          </a:xfrm>
          <a:prstGeom prst="rect">
            <a:avLst/>
          </a:prstGeom>
          <a:noFill/>
        </p:spPr>
        <p:txBody>
          <a:bodyPr wrap="square" rtlCol="0">
            <a:spAutoFit/>
          </a:bodyPr>
          <a:lstStyle/>
          <a:p>
            <a:pPr algn="ctr"/>
            <a:r>
              <a:rPr lang="en-US" sz="1200" dirty="0">
                <a:latin typeface="+mj-lt"/>
              </a:rPr>
              <a:t>Giorgi </a:t>
            </a:r>
            <a:r>
              <a:rPr lang="en-US" sz="1200" dirty="0" smtClean="0">
                <a:latin typeface="+mj-lt"/>
              </a:rPr>
              <a:t>Iashvili</a:t>
            </a:r>
            <a:endParaRPr lang="en-US" sz="1200" dirty="0">
              <a:latin typeface="+mj-lt"/>
            </a:endParaRPr>
          </a:p>
        </p:txBody>
      </p:sp>
      <p:sp>
        <p:nvSpPr>
          <p:cNvPr id="11" name="Rectangle 10">
            <a:extLst>
              <a:ext uri="{FF2B5EF4-FFF2-40B4-BE49-F238E27FC236}">
                <a16:creationId xmlns:a16="http://schemas.microsoft.com/office/drawing/2014/main" id="{73F4B7EA-AD9A-4919-90B8-50B868DC1B97}"/>
              </a:ext>
            </a:extLst>
          </p:cNvPr>
          <p:cNvSpPr/>
          <p:nvPr/>
        </p:nvSpPr>
        <p:spPr>
          <a:xfrm>
            <a:off x="-6" y="4077546"/>
            <a:ext cx="9144000" cy="724747"/>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Text, logo&#10;&#10;Description automatically generated">
            <a:extLst>
              <a:ext uri="{FF2B5EF4-FFF2-40B4-BE49-F238E27FC236}">
                <a16:creationId xmlns:a16="http://schemas.microsoft.com/office/drawing/2014/main" id="{7962893B-4FCE-4331-AAC8-ED83BF8BFCAB}"/>
              </a:ext>
            </a:extLst>
          </p:cNvPr>
          <p:cNvPicPr>
            <a:picLocks noChangeAspect="1"/>
          </p:cNvPicPr>
          <p:nvPr/>
        </p:nvPicPr>
        <p:blipFill>
          <a:blip r:embed="rId3"/>
          <a:stretch>
            <a:fillRect/>
          </a:stretch>
        </p:blipFill>
        <p:spPr>
          <a:xfrm>
            <a:off x="286554" y="4123874"/>
            <a:ext cx="1645485" cy="628866"/>
          </a:xfrm>
          <a:prstGeom prst="rect">
            <a:avLst/>
          </a:prstGeom>
        </p:spPr>
      </p:pic>
      <p:pic>
        <p:nvPicPr>
          <p:cNvPr id="13" name="Picture 12" descr="Logo&#10;&#10;Description automatically generated">
            <a:extLst>
              <a:ext uri="{FF2B5EF4-FFF2-40B4-BE49-F238E27FC236}">
                <a16:creationId xmlns:a16="http://schemas.microsoft.com/office/drawing/2014/main" id="{A8F913C9-BEB4-4866-9F5D-32BB5BD7701D}"/>
              </a:ext>
            </a:extLst>
          </p:cNvPr>
          <p:cNvPicPr>
            <a:picLocks noChangeAspect="1"/>
          </p:cNvPicPr>
          <p:nvPr/>
        </p:nvPicPr>
        <p:blipFill>
          <a:blip r:embed="rId4"/>
          <a:stretch>
            <a:fillRect/>
          </a:stretch>
        </p:blipFill>
        <p:spPr>
          <a:xfrm>
            <a:off x="7654413" y="3896656"/>
            <a:ext cx="1076634" cy="1076634"/>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91EE684D-D527-4F64-87C9-C04055542098}"/>
              </a:ext>
            </a:extLst>
          </p:cNvPr>
          <p:cNvPicPr>
            <a:picLocks noChangeAspect="1"/>
          </p:cNvPicPr>
          <p:nvPr/>
        </p:nvPicPr>
        <p:blipFill>
          <a:blip r:embed="rId5"/>
          <a:stretch>
            <a:fillRect/>
          </a:stretch>
        </p:blipFill>
        <p:spPr>
          <a:xfrm>
            <a:off x="3079758" y="4122430"/>
            <a:ext cx="1878777" cy="625647"/>
          </a:xfrm>
          <a:prstGeom prst="rect">
            <a:avLst/>
          </a:prstGeom>
        </p:spPr>
      </p:pic>
      <p:pic>
        <p:nvPicPr>
          <p:cNvPr id="15" name="Picture 14">
            <a:extLst>
              <a:ext uri="{FF2B5EF4-FFF2-40B4-BE49-F238E27FC236}">
                <a16:creationId xmlns:a16="http://schemas.microsoft.com/office/drawing/2014/main" id="{DB206730-F732-4CEF-970B-113C0D730A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4026" y="4146690"/>
            <a:ext cx="836908" cy="577126"/>
          </a:xfrm>
          <a:prstGeom prst="rect">
            <a:avLst/>
          </a:prstGeom>
        </p:spPr>
      </p:pic>
      <p:sp>
        <p:nvSpPr>
          <p:cNvPr id="4" name="TextBox 3">
            <a:extLst>
              <a:ext uri="{FF2B5EF4-FFF2-40B4-BE49-F238E27FC236}">
                <a16:creationId xmlns:a16="http://schemas.microsoft.com/office/drawing/2014/main" id="{A4D0BCE4-9500-A442-7219-141DC028722C}"/>
              </a:ext>
            </a:extLst>
          </p:cNvPr>
          <p:cNvSpPr txBox="1"/>
          <p:nvPr/>
        </p:nvSpPr>
        <p:spPr>
          <a:xfrm>
            <a:off x="1711189" y="1677872"/>
            <a:ext cx="5721606" cy="1015663"/>
          </a:xfrm>
          <a:prstGeom prst="rect">
            <a:avLst/>
          </a:prstGeom>
          <a:noFill/>
        </p:spPr>
        <p:txBody>
          <a:bodyPr wrap="square">
            <a:spAutoFit/>
          </a:bodyPr>
          <a:lstStyle/>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erver-</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ide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T</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emplate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I</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njection</a:t>
            </a:r>
          </a:p>
          <a:p>
            <a:pPr algn="ct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 </a:t>
            </a:r>
          </a:p>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Shark</a:t>
            </a:r>
            <a:endParaRPr lang="en-US"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12" name="Picture 11" descr="Text&#10;&#10;Description automatically generated with medium confidence">
            <a:extLst>
              <a:ext uri="{FF2B5EF4-FFF2-40B4-BE49-F238E27FC236}">
                <a16:creationId xmlns:a16="http://schemas.microsoft.com/office/drawing/2014/main" id="{DBD07B57-C091-D030-EE86-B33C8B89A02E}"/>
              </a:ext>
            </a:extLst>
          </p:cNvPr>
          <p:cNvPicPr>
            <a:picLocks noChangeAspect="1"/>
          </p:cNvPicPr>
          <p:nvPr/>
        </p:nvPicPr>
        <p:blipFill>
          <a:blip r:embed="rId3">
            <a:alphaModFix amt="20000"/>
          </a:blip>
          <a:stretch>
            <a:fillRect/>
          </a:stretch>
        </p:blipFill>
        <p:spPr>
          <a:xfrm>
            <a:off x="4525628" y="1355229"/>
            <a:ext cx="4450872" cy="2229280"/>
          </a:xfrm>
          <a:prstGeom prst="rect">
            <a:avLst/>
          </a:prstGeom>
        </p:spPr>
      </p:pic>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68326"/>
            <a:ext cx="4309877" cy="2246769"/>
          </a:xfrm>
          <a:prstGeom prst="rect">
            <a:avLst/>
          </a:prstGeom>
        </p:spPr>
        <p:txBody>
          <a:bodyPr wrap="square">
            <a:spAutoFit/>
          </a:bodyPr>
          <a:lstStyle/>
          <a:p>
            <a:pPr algn="just"/>
            <a:r>
              <a:rPr lang="en-US" b="1" dirty="0">
                <a:solidFill>
                  <a:schemeClr val="tx1"/>
                </a:solidFill>
                <a:latin typeface="Sylfaen" panose="010A0502050306030303" pitchFamily="18" charset="0"/>
              </a:rPr>
              <a:t>However, as templates are simply strings, web developers sometimes directly concatenate user input into templates prior to rendering.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Let's take a similar example to the one above, but this time, users are able to customize parts of the email before it is sent.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they might be able to choose the name that is used:</a:t>
            </a:r>
          </a:p>
        </p:txBody>
      </p:sp>
      <p:sp>
        <p:nvSpPr>
          <p:cNvPr id="4" name="TextBox 3">
            <a:extLst>
              <a:ext uri="{FF2B5EF4-FFF2-40B4-BE49-F238E27FC236}">
                <a16:creationId xmlns:a16="http://schemas.microsoft.com/office/drawing/2014/main" id="{5E0C0B2C-B29A-0868-54FF-702149C6F9F9}"/>
              </a:ext>
            </a:extLst>
          </p:cNvPr>
          <p:cNvSpPr txBox="1"/>
          <p:nvPr/>
        </p:nvSpPr>
        <p:spPr>
          <a:xfrm>
            <a:off x="1687367" y="2910997"/>
            <a:ext cx="5769266" cy="369332"/>
          </a:xfrm>
          <a:prstGeom prst="rect">
            <a:avLst/>
          </a:prstGeom>
          <a:noFill/>
        </p:spPr>
        <p:txBody>
          <a:bodyPr wrap="square">
            <a:spAutoFit/>
          </a:bodyPr>
          <a:lstStyle/>
          <a:p>
            <a:pPr algn="ctr"/>
            <a:r>
              <a:rPr lang="en-US" sz="1800" dirty="0">
                <a:highlight>
                  <a:srgbClr val="FFFF00"/>
                </a:highlight>
              </a:rPr>
              <a:t>$output = $twig-&gt;render("Dear " . $_GET['name']);</a:t>
            </a:r>
          </a:p>
        </p:txBody>
      </p:sp>
      <p:sp>
        <p:nvSpPr>
          <p:cNvPr id="10" name="TextBox 9">
            <a:extLst>
              <a:ext uri="{FF2B5EF4-FFF2-40B4-BE49-F238E27FC236}">
                <a16:creationId xmlns:a16="http://schemas.microsoft.com/office/drawing/2014/main" id="{E8FB6DC2-3A72-E36A-519C-F88C9E99C8DD}"/>
              </a:ext>
            </a:extLst>
          </p:cNvPr>
          <p:cNvSpPr txBox="1"/>
          <p:nvPr/>
        </p:nvSpPr>
        <p:spPr>
          <a:xfrm>
            <a:off x="1826173" y="3338052"/>
            <a:ext cx="5466011" cy="461665"/>
          </a:xfrm>
          <a:prstGeom prst="rect">
            <a:avLst/>
          </a:prstGeom>
          <a:noFill/>
        </p:spPr>
        <p:txBody>
          <a:bodyPr wrap="square">
            <a:spAutoFit/>
          </a:bodyPr>
          <a:lstStyle/>
          <a:p>
            <a:pPr algn="ctr"/>
            <a:r>
              <a:rPr lang="en-US" sz="800" dirty="0"/>
              <a:t>In this example, instead of a static value being passed into the template, part of the template itself is being dynamically generated using the GET parameter name. As template syntax is evaluated server-side, this potentially allows an attacker to place a server-side template injection payload inside the name parameter as follows:</a:t>
            </a:r>
          </a:p>
        </p:txBody>
      </p:sp>
      <p:sp>
        <p:nvSpPr>
          <p:cNvPr id="7" name="TextBox 6">
            <a:extLst>
              <a:ext uri="{FF2B5EF4-FFF2-40B4-BE49-F238E27FC236}">
                <a16:creationId xmlns:a16="http://schemas.microsoft.com/office/drawing/2014/main" id="{F0F059C9-BAFB-1A9D-AAEF-F844769AA795}"/>
              </a:ext>
            </a:extLst>
          </p:cNvPr>
          <p:cNvSpPr txBox="1"/>
          <p:nvPr/>
        </p:nvSpPr>
        <p:spPr>
          <a:xfrm>
            <a:off x="2248249" y="4356388"/>
            <a:ext cx="4664596" cy="307777"/>
          </a:xfrm>
          <a:prstGeom prst="rect">
            <a:avLst/>
          </a:prstGeom>
          <a:noFill/>
        </p:spPr>
        <p:txBody>
          <a:bodyPr wrap="square">
            <a:spAutoFit/>
          </a:bodyPr>
          <a:lstStyle/>
          <a:p>
            <a:r>
              <a:rPr lang="en-US" dirty="0">
                <a:highlight>
                  <a:srgbClr val="F6CECE"/>
                </a:highlight>
              </a:rPr>
              <a:t>http://vulnerable-website.com/?name={{bad-stuff-here}}</a:t>
            </a:r>
          </a:p>
        </p:txBody>
      </p:sp>
      <p:sp>
        <p:nvSpPr>
          <p:cNvPr id="11" name="TextBox 10">
            <a:extLst>
              <a:ext uri="{FF2B5EF4-FFF2-40B4-BE49-F238E27FC236}">
                <a16:creationId xmlns:a16="http://schemas.microsoft.com/office/drawing/2014/main" id="{1BC1F7C7-9E11-2019-D7B6-5BD9B942BAE8}"/>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Tree>
    <p:extLst>
      <p:ext uri="{BB962C8B-B14F-4D97-AF65-F5344CB8AC3E}">
        <p14:creationId xmlns:p14="http://schemas.microsoft.com/office/powerpoint/2010/main" val="26227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837143" y="2275411"/>
            <a:ext cx="3820323" cy="954107"/>
          </a:xfrm>
          <a:prstGeom prst="rect">
            <a:avLst/>
          </a:prstGeom>
        </p:spPr>
        <p:txBody>
          <a:bodyPr wrap="square">
            <a:spAutoFit/>
          </a:bodyPr>
          <a:lstStyle/>
          <a:p>
            <a:pPr algn="ctr"/>
            <a:r>
              <a:rPr lang="en-US" b="1" dirty="0">
                <a:solidFill>
                  <a:schemeClr val="tx1"/>
                </a:solidFill>
                <a:latin typeface="Sylfaen" panose="010A0502050306030303" pitchFamily="18" charset="0"/>
              </a:rPr>
              <a:t>Identifying server-side template injection vulnerabilities and crafting a successful attack typically involves the following high-level process.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307777"/>
          </a:xfrm>
          <a:prstGeom prst="rect">
            <a:avLst/>
          </a:prstGeom>
          <a:noFill/>
        </p:spPr>
        <p:txBody>
          <a:bodyPr wrap="square" rtlCol="0">
            <a:spAutoFit/>
          </a:bodyPr>
          <a:lstStyle/>
          <a:p>
            <a:pPr algn="ctr"/>
            <a:r>
              <a:rPr kumimoji="0" lang="en-US"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Constructing a server-side template injection attack</a:t>
            </a:r>
          </a:p>
        </p:txBody>
      </p:sp>
      <p:pic>
        <p:nvPicPr>
          <p:cNvPr id="6" name="Picture 5" descr="Diagram&#10;&#10;Description automatically generated">
            <a:extLst>
              <a:ext uri="{FF2B5EF4-FFF2-40B4-BE49-F238E27FC236}">
                <a16:creationId xmlns:a16="http://schemas.microsoft.com/office/drawing/2014/main" id="{BEBD3D55-63F5-D880-D6F6-1E44B98783F9}"/>
              </a:ext>
            </a:extLst>
          </p:cNvPr>
          <p:cNvPicPr>
            <a:picLocks noChangeAspect="1"/>
          </p:cNvPicPr>
          <p:nvPr/>
        </p:nvPicPr>
        <p:blipFill>
          <a:blip r:embed="rId4"/>
          <a:stretch>
            <a:fillRect/>
          </a:stretch>
        </p:blipFill>
        <p:spPr>
          <a:xfrm>
            <a:off x="486534" y="938593"/>
            <a:ext cx="3320967" cy="3484293"/>
          </a:xfrm>
          <a:prstGeom prst="rect">
            <a:avLst/>
          </a:prstGeom>
        </p:spPr>
      </p:pic>
    </p:spTree>
    <p:extLst>
      <p:ext uri="{BB962C8B-B14F-4D97-AF65-F5344CB8AC3E}">
        <p14:creationId xmlns:p14="http://schemas.microsoft.com/office/powerpoint/2010/main" val="308832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16041" y="1872476"/>
            <a:ext cx="5312406" cy="1077218"/>
          </a:xfrm>
          <a:prstGeom prst="rect">
            <a:avLst/>
          </a:prstGeom>
        </p:spPr>
        <p:txBody>
          <a:bodyPr wrap="square">
            <a:spAutoFit/>
          </a:bodyPr>
          <a:lstStyle/>
          <a:p>
            <a:pPr marL="342900" indent="-342900" algn="just">
              <a:buFont typeface="+mj-lt"/>
              <a:buAutoNum type="arabicPeriod"/>
            </a:pPr>
            <a:r>
              <a:rPr lang="en-US" sz="1600" b="1" dirty="0">
                <a:solidFill>
                  <a:schemeClr val="tx1"/>
                </a:solidFill>
                <a:latin typeface="Sylfaen" panose="010A0502050306030303" pitchFamily="18" charset="0"/>
              </a:rPr>
              <a:t>A first phase of detection of the vulnerability.</a:t>
            </a: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r>
              <a:rPr lang="en-US" sz="1600" b="1" dirty="0">
                <a:solidFill>
                  <a:schemeClr val="tx1"/>
                </a:solidFill>
                <a:latin typeface="Sylfaen" panose="010A0502050306030303" pitchFamily="18" charset="0"/>
              </a:rPr>
              <a:t>A second phase to identify the template engine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to find an SSTI vulnerability?</a:t>
            </a:r>
          </a:p>
        </p:txBody>
      </p:sp>
      <p:sp>
        <p:nvSpPr>
          <p:cNvPr id="6" name="TextBox 5">
            <a:extLst>
              <a:ext uri="{FF2B5EF4-FFF2-40B4-BE49-F238E27FC236}">
                <a16:creationId xmlns:a16="http://schemas.microsoft.com/office/drawing/2014/main" id="{9BF56740-49A3-01B4-A73A-65FEF3602DCF}"/>
              </a:ext>
            </a:extLst>
          </p:cNvPr>
          <p:cNvSpPr txBox="1"/>
          <p:nvPr/>
        </p:nvSpPr>
        <p:spPr>
          <a:xfrm>
            <a:off x="43762" y="1016429"/>
            <a:ext cx="4577786" cy="369332"/>
          </a:xfrm>
          <a:prstGeom prst="rect">
            <a:avLst/>
          </a:prstGeom>
          <a:noFill/>
        </p:spPr>
        <p:txBody>
          <a:bodyPr wrap="square">
            <a:spAutoFit/>
          </a:bodyPr>
          <a:lstStyle/>
          <a:p>
            <a:r>
              <a:rPr lang="en-US" sz="1800" b="1" dirty="0"/>
              <a:t>Identification takes place in two parts</a:t>
            </a:r>
          </a:p>
        </p:txBody>
      </p:sp>
      <p:sp>
        <p:nvSpPr>
          <p:cNvPr id="12" name="TextBox 11">
            <a:extLst>
              <a:ext uri="{FF2B5EF4-FFF2-40B4-BE49-F238E27FC236}">
                <a16:creationId xmlns:a16="http://schemas.microsoft.com/office/drawing/2014/main" id="{F532D769-6F7A-A169-E2ED-47EE31163308}"/>
              </a:ext>
            </a:extLst>
          </p:cNvPr>
          <p:cNvSpPr txBox="1"/>
          <p:nvPr/>
        </p:nvSpPr>
        <p:spPr>
          <a:xfrm>
            <a:off x="3332629" y="4801115"/>
            <a:ext cx="2478741" cy="307777"/>
          </a:xfrm>
          <a:prstGeom prst="rect">
            <a:avLst/>
          </a:prstGeom>
          <a:noFill/>
        </p:spPr>
        <p:txBody>
          <a:bodyPr wrap="square">
            <a:spAutoFit/>
          </a:bodyPr>
          <a:lstStyle/>
          <a:p>
            <a:pPr algn="ctr"/>
            <a:r>
              <a:rPr lang="en-US" dirty="0">
                <a:highlight>
                  <a:srgbClr val="F6CECE"/>
                </a:highlight>
              </a:rPr>
              <a:t>${{&lt;%[%'"}}%\</a:t>
            </a:r>
          </a:p>
        </p:txBody>
      </p:sp>
      <p:pic>
        <p:nvPicPr>
          <p:cNvPr id="13" name="Picture 12" descr="A picture containing application&#10;&#10;Description automatically generated">
            <a:extLst>
              <a:ext uri="{FF2B5EF4-FFF2-40B4-BE49-F238E27FC236}">
                <a16:creationId xmlns:a16="http://schemas.microsoft.com/office/drawing/2014/main" id="{F49810CA-21AF-257B-D797-77168FACEB59}"/>
              </a:ext>
            </a:extLst>
          </p:cNvPr>
          <p:cNvPicPr>
            <a:picLocks noChangeAspect="1"/>
          </p:cNvPicPr>
          <p:nvPr/>
        </p:nvPicPr>
        <p:blipFill>
          <a:blip r:embed="rId4">
            <a:alphaModFix amt="35000"/>
          </a:blip>
          <a:stretch>
            <a:fillRect/>
          </a:stretch>
        </p:blipFill>
        <p:spPr>
          <a:xfrm>
            <a:off x="4559179" y="994336"/>
            <a:ext cx="4491510" cy="3774081"/>
          </a:xfrm>
          <a:prstGeom prst="rect">
            <a:avLst/>
          </a:prstGeom>
        </p:spPr>
      </p:pic>
    </p:spTree>
    <p:extLst>
      <p:ext uri="{BB962C8B-B14F-4D97-AF65-F5344CB8AC3E}">
        <p14:creationId xmlns:p14="http://schemas.microsoft.com/office/powerpoint/2010/main" val="345748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949236"/>
            <a:ext cx="4858517" cy="3754874"/>
          </a:xfrm>
          <a:prstGeom prst="rect">
            <a:avLst/>
          </a:prstGeom>
        </p:spPr>
        <p:txBody>
          <a:bodyPr wrap="square">
            <a:spAutoFit/>
          </a:bodyPr>
          <a:lstStyle/>
          <a:p>
            <a:pPr algn="just"/>
            <a:r>
              <a:rPr lang="en-US" b="1" dirty="0">
                <a:solidFill>
                  <a:schemeClr val="tx1"/>
                </a:solidFill>
                <a:latin typeface="Sylfaen" panose="010A0502050306030303" pitchFamily="18" charset="0"/>
              </a:rPr>
              <a:t>If you are able to detect that a vulnerability is present, it can be surprisingly easy to exploit it. This is especially true in </a:t>
            </a:r>
            <a:r>
              <a:rPr lang="en-US" b="1" dirty="0" err="1">
                <a:solidFill>
                  <a:schemeClr val="tx1"/>
                </a:solidFill>
                <a:latin typeface="Sylfaen" panose="010A0502050306030303" pitchFamily="18" charset="0"/>
              </a:rPr>
              <a:t>unsandboxed</a:t>
            </a:r>
            <a:r>
              <a:rPr lang="en-US" b="1" dirty="0">
                <a:solidFill>
                  <a:schemeClr val="tx1"/>
                </a:solidFill>
                <a:latin typeface="Sylfaen" panose="010A0502050306030303" pitchFamily="18" charset="0"/>
              </a:rPr>
              <a:t> environments.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An effective approach is to fuzz the target in all data fields with a payload containing special characters often used by template engines.</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${{&lt;%[%'"}}@{%\.#{&lt;%=</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a:t>
            </a:r>
          </a:p>
          <a:p>
            <a:pPr algn="just"/>
            <a:endParaRPr lang="en-US" b="1" dirty="0">
              <a:solidFill>
                <a:schemeClr val="tx1"/>
              </a:solidFill>
              <a:highlight>
                <a:srgbClr val="FFFF00"/>
              </a:highlight>
              <a:latin typeface="Sylfaen" panose="010A0502050306030303" pitchFamily="18" charset="0"/>
            </a:endParaRPr>
          </a:p>
          <a:p>
            <a:pPr algn="just"/>
            <a:r>
              <a:rPr lang="en-US" b="1" dirty="0">
                <a:solidFill>
                  <a:schemeClr val="tx1"/>
                </a:solidFill>
                <a:latin typeface="Sylfaen" panose="010A0502050306030303" pitchFamily="18" charset="0"/>
              </a:rPr>
              <a:t>If an error message is returned in the server responses, this indicates that the application is potentially vulnerable. </a:t>
            </a:r>
            <a:r>
              <a:rPr lang="en-US" b="1" dirty="0" err="1">
                <a:solidFill>
                  <a:schemeClr val="tx1"/>
                </a:solidFill>
                <a:latin typeface="Sylfaen" panose="010A0502050306030303" pitchFamily="18" charset="0"/>
              </a:rPr>
              <a:t>Analysing</a:t>
            </a:r>
            <a:r>
              <a:rPr lang="en-US" b="1" dirty="0">
                <a:solidFill>
                  <a:schemeClr val="tx1"/>
                </a:solidFill>
                <a:latin typeface="Sylfaen" panose="010A0502050306030303" pitchFamily="18" charset="0"/>
              </a:rPr>
              <a:t> the error message could help determine which template engine is being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pic>
        <p:nvPicPr>
          <p:cNvPr id="5" name="Picture 4">
            <a:extLst>
              <a:ext uri="{FF2B5EF4-FFF2-40B4-BE49-F238E27FC236}">
                <a16:creationId xmlns:a16="http://schemas.microsoft.com/office/drawing/2014/main" id="{F717D5A9-4F39-E988-4C94-198845F9923B}"/>
              </a:ext>
            </a:extLst>
          </p:cNvPr>
          <p:cNvPicPr>
            <a:picLocks noChangeAspect="1"/>
          </p:cNvPicPr>
          <p:nvPr/>
        </p:nvPicPr>
        <p:blipFill>
          <a:blip r:embed="rId4"/>
          <a:stretch>
            <a:fillRect/>
          </a:stretch>
        </p:blipFill>
        <p:spPr>
          <a:xfrm>
            <a:off x="5282772" y="1831859"/>
            <a:ext cx="3861227" cy="1520941"/>
          </a:xfrm>
          <a:prstGeom prst="rect">
            <a:avLst/>
          </a:prstGeom>
        </p:spPr>
      </p:pic>
    </p:spTree>
    <p:extLst>
      <p:ext uri="{BB962C8B-B14F-4D97-AF65-F5344CB8AC3E}">
        <p14:creationId xmlns:p14="http://schemas.microsoft.com/office/powerpoint/2010/main" val="254967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1710056"/>
            <a:ext cx="4858517" cy="1600438"/>
          </a:xfrm>
          <a:prstGeom prst="rect">
            <a:avLst/>
          </a:prstGeom>
        </p:spPr>
        <p:txBody>
          <a:bodyPr wrap="square">
            <a:spAutoFit/>
          </a:bodyPr>
          <a:lstStyle/>
          <a:p>
            <a:pPr algn="just"/>
            <a:r>
              <a:rPr lang="en-US" b="1" dirty="0">
                <a:solidFill>
                  <a:srgbClr val="C00000"/>
                </a:solidFill>
                <a:latin typeface="Sylfaen" panose="010A0502050306030303" pitchFamily="18" charset="0"/>
              </a:rPr>
              <a:t>Plaintext context: </a:t>
            </a:r>
          </a:p>
          <a:p>
            <a:pPr algn="just"/>
            <a:r>
              <a:rPr lang="en-US" dirty="0">
                <a:solidFill>
                  <a:schemeClr val="tx1"/>
                </a:solidFill>
                <a:latin typeface="Sylfaen" panose="010A0502050306030303" pitchFamily="18" charset="0"/>
              </a:rPr>
              <a:t>Many template engines allow content to be entered directly into HTML tags or using the template engine syntax. This content will be interpreted on the server side before the server returns an HTTP response. In this case, it is recommended to send mathematical formulas in the tested fields (depending on the template engine, the syntax may change).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7" name="TextBox 6">
            <a:extLst>
              <a:ext uri="{FF2B5EF4-FFF2-40B4-BE49-F238E27FC236}">
                <a16:creationId xmlns:a16="http://schemas.microsoft.com/office/drawing/2014/main" id="{BC786CA8-ABE5-9B30-0916-C0534529579C}"/>
              </a:ext>
            </a:extLst>
          </p:cNvPr>
          <p:cNvSpPr txBox="1"/>
          <p:nvPr/>
        </p:nvSpPr>
        <p:spPr>
          <a:xfrm>
            <a:off x="33462" y="1110324"/>
            <a:ext cx="5130649" cy="338554"/>
          </a:xfrm>
          <a:prstGeom prst="rect">
            <a:avLst/>
          </a:prstGeom>
          <a:noFill/>
        </p:spPr>
        <p:txBody>
          <a:bodyPr wrap="square">
            <a:spAutoFit/>
          </a:bodyPr>
          <a:lstStyle/>
          <a:p>
            <a:r>
              <a:rPr lang="en-US" sz="1600" b="1" dirty="0">
                <a:latin typeface="Sylfaen" panose="010A0502050306030303" pitchFamily="18" charset="0"/>
              </a:rPr>
              <a:t>Template injections can occur in two different contexts:</a:t>
            </a:r>
          </a:p>
        </p:txBody>
      </p:sp>
      <p:sp>
        <p:nvSpPr>
          <p:cNvPr id="10" name="Rectangle 9">
            <a:extLst>
              <a:ext uri="{FF2B5EF4-FFF2-40B4-BE49-F238E27FC236}">
                <a16:creationId xmlns:a16="http://schemas.microsoft.com/office/drawing/2014/main" id="{7140BE25-1182-B822-F434-9319F2B7F69D}"/>
              </a:ext>
            </a:extLst>
          </p:cNvPr>
          <p:cNvSpPr/>
          <p:nvPr/>
        </p:nvSpPr>
        <p:spPr>
          <a:xfrm>
            <a:off x="33462" y="3436379"/>
            <a:ext cx="4858517" cy="1169551"/>
          </a:xfrm>
          <a:prstGeom prst="rect">
            <a:avLst/>
          </a:prstGeom>
        </p:spPr>
        <p:txBody>
          <a:bodyPr wrap="square">
            <a:spAutoFit/>
          </a:bodyPr>
          <a:lstStyle/>
          <a:p>
            <a:pPr algn="just"/>
            <a:r>
              <a:rPr lang="en-US" b="1" dirty="0">
                <a:solidFill>
                  <a:srgbClr val="C00000"/>
                </a:solidFill>
                <a:latin typeface="Sylfaen" panose="010A0502050306030303" pitchFamily="18" charset="0"/>
              </a:rPr>
              <a:t>Context code: </a:t>
            </a:r>
          </a:p>
          <a:p>
            <a:pPr algn="just"/>
            <a:r>
              <a:rPr lang="en-US" dirty="0">
                <a:solidFill>
                  <a:schemeClr val="tx1"/>
                </a:solidFill>
                <a:latin typeface="Sylfaen" panose="010A0502050306030303" pitchFamily="18" charset="0"/>
              </a:rPr>
              <a:t>When user inputs are directly inserted into an expression evaluated by the template engine. In this case, the idea is to modify the relevant parameter while trying to generate an error.</a:t>
            </a:r>
          </a:p>
        </p:txBody>
      </p:sp>
      <p:sp>
        <p:nvSpPr>
          <p:cNvPr id="15" name="TextBox 14">
            <a:extLst>
              <a:ext uri="{FF2B5EF4-FFF2-40B4-BE49-F238E27FC236}">
                <a16:creationId xmlns:a16="http://schemas.microsoft.com/office/drawing/2014/main" id="{47D9A1D2-8640-2036-719F-F542C4269DB8}"/>
              </a:ext>
            </a:extLst>
          </p:cNvPr>
          <p:cNvSpPr txBox="1"/>
          <p:nvPr/>
        </p:nvSpPr>
        <p:spPr>
          <a:xfrm>
            <a:off x="6123486" y="2109431"/>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Tree>
    <p:extLst>
      <p:ext uri="{BB962C8B-B14F-4D97-AF65-F5344CB8AC3E}">
        <p14:creationId xmlns:p14="http://schemas.microsoft.com/office/powerpoint/2010/main" val="165884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790484"/>
            <a:ext cx="4858517" cy="738664"/>
          </a:xfrm>
          <a:prstGeom prst="rect">
            <a:avLst/>
          </a:prstGeom>
        </p:spPr>
        <p:txBody>
          <a:bodyPr wrap="square">
            <a:spAutoFit/>
          </a:bodyPr>
          <a:lstStyle/>
          <a:p>
            <a:pPr algn="just"/>
            <a:r>
              <a:rPr lang="en-US" b="1" dirty="0">
                <a:solidFill>
                  <a:schemeClr val="tx1"/>
                </a:solidFill>
                <a:latin typeface="Sylfaen" panose="010A0502050306030303" pitchFamily="18" charset="0"/>
              </a:rPr>
              <a:t>For example, consider a template that contains the following vulnerable code:</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19" name="TextBox 18">
            <a:extLst>
              <a:ext uri="{FF2B5EF4-FFF2-40B4-BE49-F238E27FC236}">
                <a16:creationId xmlns:a16="http://schemas.microsoft.com/office/drawing/2014/main" id="{1EF44669-9A7F-A99E-534F-83BF8ECA2755}"/>
              </a:ext>
            </a:extLst>
          </p:cNvPr>
          <p:cNvSpPr txBox="1"/>
          <p:nvPr/>
        </p:nvSpPr>
        <p:spPr>
          <a:xfrm>
            <a:off x="0" y="3640004"/>
            <a:ext cx="4858517" cy="954107"/>
          </a:xfrm>
          <a:prstGeom prst="rect">
            <a:avLst/>
          </a:prstGeom>
          <a:noFill/>
        </p:spPr>
        <p:txBody>
          <a:bodyPr wrap="square">
            <a:spAutoFit/>
          </a:bodyPr>
          <a:lstStyle/>
          <a:p>
            <a:pPr algn="just"/>
            <a:r>
              <a:rPr lang="en-US" b="1" dirty="0">
                <a:latin typeface="Sylfaen" panose="010A0502050306030303" pitchFamily="18" charset="0"/>
              </a:rPr>
              <a:t>If the resulting output contains Hello 49, this shows that the mathematical operation is being evaluated server-side. This is a good proof of concept for a server-side template injection vulnerability.</a:t>
            </a:r>
          </a:p>
        </p:txBody>
      </p:sp>
      <p:sp>
        <p:nvSpPr>
          <p:cNvPr id="24" name="TextBox 23">
            <a:extLst>
              <a:ext uri="{FF2B5EF4-FFF2-40B4-BE49-F238E27FC236}">
                <a16:creationId xmlns:a16="http://schemas.microsoft.com/office/drawing/2014/main" id="{A12D33E1-0490-A97D-CB4C-4536DE44FB61}"/>
              </a:ext>
            </a:extLst>
          </p:cNvPr>
          <p:cNvSpPr txBox="1"/>
          <p:nvPr/>
        </p:nvSpPr>
        <p:spPr>
          <a:xfrm>
            <a:off x="5533067" y="2645148"/>
            <a:ext cx="3327721" cy="523220"/>
          </a:xfrm>
          <a:prstGeom prst="rect">
            <a:avLst/>
          </a:prstGeom>
          <a:noFill/>
        </p:spPr>
        <p:txBody>
          <a:bodyPr wrap="square">
            <a:spAutoFit/>
          </a:bodyPr>
          <a:lstStyle/>
          <a:p>
            <a:pPr algn="ctr"/>
            <a:r>
              <a:rPr lang="en-US" sz="2800" dirty="0">
                <a:highlight>
                  <a:srgbClr val="F6CECE"/>
                </a:highlight>
              </a:rPr>
              <a:t>Hello 49</a:t>
            </a:r>
          </a:p>
        </p:txBody>
      </p:sp>
      <p:pic>
        <p:nvPicPr>
          <p:cNvPr id="4" name="Picture 3">
            <a:extLst>
              <a:ext uri="{FF2B5EF4-FFF2-40B4-BE49-F238E27FC236}">
                <a16:creationId xmlns:a16="http://schemas.microsoft.com/office/drawing/2014/main" id="{89CEBEE4-1F7A-FF7E-415F-9C68EC3E5132}"/>
              </a:ext>
            </a:extLst>
          </p:cNvPr>
          <p:cNvPicPr>
            <a:picLocks noChangeAspect="1"/>
          </p:cNvPicPr>
          <p:nvPr/>
        </p:nvPicPr>
        <p:blipFill>
          <a:blip r:embed="rId4"/>
          <a:stretch>
            <a:fillRect/>
          </a:stretch>
        </p:blipFill>
        <p:spPr>
          <a:xfrm>
            <a:off x="963136" y="1519967"/>
            <a:ext cx="2789162" cy="243861"/>
          </a:xfrm>
          <a:prstGeom prst="rect">
            <a:avLst/>
          </a:prstGeom>
          <a:ln>
            <a:solidFill>
              <a:srgbClr val="C00000"/>
            </a:solidFill>
          </a:ln>
        </p:spPr>
      </p:pic>
      <p:sp>
        <p:nvSpPr>
          <p:cNvPr id="11" name="TextBox 10">
            <a:extLst>
              <a:ext uri="{FF2B5EF4-FFF2-40B4-BE49-F238E27FC236}">
                <a16:creationId xmlns:a16="http://schemas.microsoft.com/office/drawing/2014/main" id="{2F006F2B-9D1C-B35F-32D6-9010D3F3FBF9}"/>
              </a:ext>
            </a:extLst>
          </p:cNvPr>
          <p:cNvSpPr txBox="1"/>
          <p:nvPr/>
        </p:nvSpPr>
        <p:spPr>
          <a:xfrm>
            <a:off x="33461" y="2073683"/>
            <a:ext cx="4825055" cy="523220"/>
          </a:xfrm>
          <a:prstGeom prst="rect">
            <a:avLst/>
          </a:prstGeom>
          <a:noFill/>
        </p:spPr>
        <p:txBody>
          <a:bodyPr wrap="square">
            <a:spAutoFit/>
          </a:bodyPr>
          <a:lstStyle/>
          <a:p>
            <a:pPr algn="just"/>
            <a:r>
              <a:rPr lang="en-US" b="1" dirty="0">
                <a:solidFill>
                  <a:schemeClr val="tx1"/>
                </a:solidFill>
                <a:latin typeface="Sylfaen" panose="010A0502050306030303" pitchFamily="18" charset="0"/>
              </a:rPr>
              <a:t>During auditing, we might test for server-side template injection by requesting a URL such as:</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5"/>
          <a:stretch>
            <a:fillRect/>
          </a:stretch>
        </p:blipFill>
        <p:spPr>
          <a:xfrm>
            <a:off x="283212" y="2906758"/>
            <a:ext cx="4359018" cy="251482"/>
          </a:xfrm>
          <a:prstGeom prst="rect">
            <a:avLst/>
          </a:prstGeom>
          <a:ln>
            <a:solidFill>
              <a:srgbClr val="C00000"/>
            </a:solidFill>
          </a:ln>
        </p:spPr>
      </p:pic>
    </p:spTree>
    <p:extLst>
      <p:ext uri="{BB962C8B-B14F-4D97-AF65-F5344CB8AC3E}">
        <p14:creationId xmlns:p14="http://schemas.microsoft.com/office/powerpoint/2010/main" val="143507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142752"/>
            <a:ext cx="4572000" cy="3108543"/>
          </a:xfrm>
          <a:prstGeom prst="rect">
            <a:avLst/>
          </a:prstGeom>
        </p:spPr>
        <p:txBody>
          <a:bodyPr wrap="square">
            <a:spAutoFit/>
          </a:bodyPr>
          <a:lstStyle/>
          <a:p>
            <a:pPr algn="just"/>
            <a:r>
              <a:rPr lang="en-US" b="1" dirty="0">
                <a:solidFill>
                  <a:schemeClr val="tx1"/>
                </a:solidFill>
                <a:latin typeface="Sylfaen" panose="010A0502050306030303" pitchFamily="18" charset="0"/>
              </a:rPr>
              <a:t>Once you have detected the template injection potential, the next step is to identify the template engine.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Although there are a huge number of templating languages, many of them use very similar syntax that is specifically chosen not to clash with HTML characters. As a result, it can be relatively simple to create probing payloads to test which template engine is being used.</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Simply submitting invalid syntax is often enough because the resulting error message will tell you exactly what the template engine is, and sometimes even which version.</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4"/>
          <a:srcRect/>
          <a:stretch/>
        </p:blipFill>
        <p:spPr>
          <a:xfrm>
            <a:off x="4682979" y="1835833"/>
            <a:ext cx="4378575" cy="1722380"/>
          </a:xfrm>
          <a:prstGeom prst="rect">
            <a:avLst/>
          </a:prstGeom>
          <a:ln>
            <a:solidFill>
              <a:srgbClr val="C00000"/>
            </a:solidFill>
          </a:ln>
        </p:spPr>
      </p:pic>
    </p:spTree>
    <p:extLst>
      <p:ext uri="{BB962C8B-B14F-4D97-AF65-F5344CB8AC3E}">
        <p14:creationId xmlns:p14="http://schemas.microsoft.com/office/powerpoint/2010/main" val="489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80998" y="938084"/>
            <a:ext cx="3537679" cy="2862322"/>
          </a:xfrm>
          <a:prstGeom prst="rect">
            <a:avLst/>
          </a:prstGeom>
        </p:spPr>
        <p:txBody>
          <a:bodyPr wrap="square">
            <a:spAutoFit/>
          </a:bodyPr>
          <a:lstStyle/>
          <a:p>
            <a:pPr algn="just"/>
            <a:r>
              <a:rPr lang="en-US" sz="1200" b="1" dirty="0">
                <a:solidFill>
                  <a:schemeClr val="tx1"/>
                </a:solidFill>
                <a:latin typeface="Sylfaen" panose="010A0502050306030303" pitchFamily="18" charset="0"/>
              </a:rPr>
              <a:t>Otherwise, you'll need to manually test different language-specific payloads and study how they are interpreted by the template engine. </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Using a process of elimination based on which syntax appears to be valid or invalid, you can narrow down the options quicker than you might think.</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A common way of doing this is to inject arbitrary mathematical operations using syntax from different template engines. You can then observe whether they are successfully evaluated.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sp>
        <p:nvSpPr>
          <p:cNvPr id="4" name="TextBox 3">
            <a:extLst>
              <a:ext uri="{FF2B5EF4-FFF2-40B4-BE49-F238E27FC236}">
                <a16:creationId xmlns:a16="http://schemas.microsoft.com/office/drawing/2014/main" id="{0EDB7E32-B785-47C7-0710-F61A02B39086}"/>
              </a:ext>
            </a:extLst>
          </p:cNvPr>
          <p:cNvSpPr txBox="1"/>
          <p:nvPr/>
        </p:nvSpPr>
        <p:spPr>
          <a:xfrm>
            <a:off x="5439982" y="3800406"/>
            <a:ext cx="3537679" cy="430887"/>
          </a:xfrm>
          <a:prstGeom prst="rect">
            <a:avLst/>
          </a:prstGeom>
          <a:noFill/>
        </p:spPr>
        <p:txBody>
          <a:bodyPr wrap="square">
            <a:spAutoFit/>
          </a:bodyPr>
          <a:lstStyle/>
          <a:p>
            <a:pPr algn="ctr"/>
            <a:r>
              <a:rPr lang="en-US" sz="1050" dirty="0">
                <a:solidFill>
                  <a:schemeClr val="tx1"/>
                </a:solidFill>
                <a:latin typeface="Sylfaen" panose="010A0502050306030303" pitchFamily="18" charset="0"/>
              </a:rPr>
              <a:t>To help with this process, you can use a decision tree similar to the following:</a:t>
            </a:r>
            <a:endParaRPr lang="en-US" sz="1050" dirty="0"/>
          </a:p>
        </p:txBody>
      </p:sp>
      <p:pic>
        <p:nvPicPr>
          <p:cNvPr id="6" name="Picture 5" descr="Diagram&#10;&#10;Description automatically generated">
            <a:extLst>
              <a:ext uri="{FF2B5EF4-FFF2-40B4-BE49-F238E27FC236}">
                <a16:creationId xmlns:a16="http://schemas.microsoft.com/office/drawing/2014/main" id="{7CA46ED5-4F2A-ACCA-D9B6-AA17D158EF07}"/>
              </a:ext>
            </a:extLst>
          </p:cNvPr>
          <p:cNvPicPr>
            <a:picLocks noChangeAspect="1"/>
          </p:cNvPicPr>
          <p:nvPr/>
        </p:nvPicPr>
        <p:blipFill>
          <a:blip r:embed="rId4"/>
          <a:stretch>
            <a:fillRect/>
          </a:stretch>
        </p:blipFill>
        <p:spPr>
          <a:xfrm>
            <a:off x="3998865" y="711429"/>
            <a:ext cx="5145135" cy="3103159"/>
          </a:xfrm>
          <a:prstGeom prst="rect">
            <a:avLst/>
          </a:prstGeom>
        </p:spPr>
      </p:pic>
      <p:sp>
        <p:nvSpPr>
          <p:cNvPr id="11" name="TextBox 10">
            <a:extLst>
              <a:ext uri="{FF2B5EF4-FFF2-40B4-BE49-F238E27FC236}">
                <a16:creationId xmlns:a16="http://schemas.microsoft.com/office/drawing/2014/main" id="{721CCFD7-8C61-292F-0DD0-D76ADCA0490B}"/>
              </a:ext>
            </a:extLst>
          </p:cNvPr>
          <p:cNvSpPr txBox="1"/>
          <p:nvPr/>
        </p:nvSpPr>
        <p:spPr>
          <a:xfrm>
            <a:off x="1131831" y="4854838"/>
            <a:ext cx="6854695" cy="200055"/>
          </a:xfrm>
          <a:prstGeom prst="rect">
            <a:avLst/>
          </a:prstGeom>
          <a:noFill/>
        </p:spPr>
        <p:txBody>
          <a:bodyPr wrap="square">
            <a:spAutoFit/>
          </a:bodyPr>
          <a:lstStyle/>
          <a:p>
            <a:pPr algn="ctr"/>
            <a:r>
              <a:rPr lang="en-US" sz="700" dirty="0"/>
              <a:t>For example, the payload {{7*'7'}} returns 49 in Twig and 7777777 in Jinja2. Therefore, it is </a:t>
            </a:r>
            <a:r>
              <a:rPr lang="en-US" sz="700" b="1" dirty="0">
                <a:solidFill>
                  <a:srgbClr val="C00000"/>
                </a:solidFill>
              </a:rPr>
              <a:t>important</a:t>
            </a:r>
            <a:r>
              <a:rPr lang="en-US" sz="700" dirty="0"/>
              <a:t> not to jump to conclusions based on a single successful response.</a:t>
            </a:r>
          </a:p>
        </p:txBody>
      </p:sp>
    </p:spTree>
    <p:extLst>
      <p:ext uri="{BB962C8B-B14F-4D97-AF65-F5344CB8AC3E}">
        <p14:creationId xmlns:p14="http://schemas.microsoft.com/office/powerpoint/2010/main" val="74338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sp>
        <p:nvSpPr>
          <p:cNvPr id="2" name="TextBox 1">
            <a:extLst>
              <a:ext uri="{FF2B5EF4-FFF2-40B4-BE49-F238E27FC236}">
                <a16:creationId xmlns:a16="http://schemas.microsoft.com/office/drawing/2014/main" id="{3BCEFEDD-A823-4C53-B2F2-E11923C61565}"/>
              </a:ext>
            </a:extLst>
          </p:cNvPr>
          <p:cNvSpPr txBox="1"/>
          <p:nvPr/>
        </p:nvSpPr>
        <p:spPr>
          <a:xfrm>
            <a:off x="-3413" y="515508"/>
            <a:ext cx="1398895" cy="307777"/>
          </a:xfrm>
          <a:prstGeom prst="rect">
            <a:avLst/>
          </a:prstGeom>
          <a:noFill/>
        </p:spPr>
        <p:txBody>
          <a:bodyPr wrap="square" rtlCol="0">
            <a:spAutoFit/>
          </a:bodyPr>
          <a:lstStyle/>
          <a:p>
            <a:r>
              <a:rPr lang="en-US" b="1" dirty="0">
                <a:latin typeface="Sylfaen" panose="010A0502050306030303" pitchFamily="18" charset="0"/>
              </a:rPr>
              <a:t>Description:</a:t>
            </a:r>
          </a:p>
        </p:txBody>
      </p:sp>
      <p:sp>
        <p:nvSpPr>
          <p:cNvPr id="12" name="TextBox 11">
            <a:extLst>
              <a:ext uri="{FF2B5EF4-FFF2-40B4-BE49-F238E27FC236}">
                <a16:creationId xmlns:a16="http://schemas.microsoft.com/office/drawing/2014/main" id="{B3D7F086-22C4-43EB-B79E-9899BB5EF816}"/>
              </a:ext>
            </a:extLst>
          </p:cNvPr>
          <p:cNvSpPr txBox="1"/>
          <p:nvPr/>
        </p:nvSpPr>
        <p:spPr>
          <a:xfrm>
            <a:off x="-3413" y="823285"/>
            <a:ext cx="3162925" cy="1569660"/>
          </a:xfrm>
          <a:prstGeom prst="rect">
            <a:avLst/>
          </a:prstGeom>
          <a:solidFill>
            <a:schemeClr val="tx1"/>
          </a:solidFill>
          <a:ln>
            <a:solidFill>
              <a:schemeClr val="tx1"/>
            </a:solidFill>
            <a:prstDash val="lgDash"/>
          </a:ln>
        </p:spPr>
        <p:txBody>
          <a:bodyPr wrap="square">
            <a:spAutoFit/>
          </a:bodyPr>
          <a:lstStyle/>
          <a:p>
            <a:r>
              <a:rPr lang="en-US" sz="1200" dirty="0">
                <a:solidFill>
                  <a:schemeClr val="bg1"/>
                </a:solidFill>
                <a:latin typeface="Sylfaen" panose="010A0502050306030303" pitchFamily="18" charset="0"/>
              </a:rPr>
              <a:t>Exploit the shark and get the flag!</a:t>
            </a:r>
          </a:p>
          <a:p>
            <a:endParaRPr lang="en-US" sz="1200" dirty="0">
              <a:solidFill>
                <a:schemeClr val="bg1"/>
              </a:solidFill>
              <a:latin typeface="Sylfaen" panose="010A0502050306030303" pitchFamily="18" charset="0"/>
            </a:endParaRPr>
          </a:p>
          <a:p>
            <a:endParaRPr lang="en-US" sz="1200" dirty="0">
              <a:solidFill>
                <a:schemeClr val="bg1"/>
              </a:solidFill>
              <a:latin typeface="Sylfaen" panose="010A0502050306030303" pitchFamily="18" charset="0"/>
            </a:endParaRPr>
          </a:p>
          <a:p>
            <a:r>
              <a:rPr lang="en-US" sz="1200" dirty="0">
                <a:solidFill>
                  <a:srgbClr val="92D050"/>
                </a:solidFill>
                <a:latin typeface="Sylfaen" panose="010A0502050306030303" pitchFamily="18" charset="0"/>
              </a:rPr>
              <a:t>Flag format: CTF{sha256}</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Level</a:t>
            </a:r>
            <a:r>
              <a:rPr lang="en-US" sz="1200" dirty="0">
                <a:solidFill>
                  <a:srgbClr val="92D050"/>
                </a:solidFill>
                <a:latin typeface="Sylfaen" panose="010A0502050306030303" pitchFamily="18" charset="0"/>
              </a:rPr>
              <a:t>: Easy</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Server: </a:t>
            </a:r>
            <a:r>
              <a:rPr lang="en-US" sz="1200" dirty="0">
                <a:solidFill>
                  <a:srgbClr val="FFC000"/>
                </a:solidFill>
                <a:latin typeface="Sylfaen" panose="010A0502050306030303" pitchFamily="18" charset="0"/>
              </a:rPr>
              <a:t>35.198.152.73:30806</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3211413" y="834741"/>
            <a:ext cx="5932587" cy="2745940"/>
          </a:xfrm>
          <a:prstGeom prst="rect">
            <a:avLst/>
          </a:prstGeom>
          <a:ln>
            <a:solidFill>
              <a:srgbClr val="C00000"/>
            </a:solidFill>
            <a:prstDash val="dash"/>
          </a:ln>
        </p:spPr>
      </p:pic>
      <p:sp>
        <p:nvSpPr>
          <p:cNvPr id="13" name="TextBox 12">
            <a:extLst>
              <a:ext uri="{FF2B5EF4-FFF2-40B4-BE49-F238E27FC236}">
                <a16:creationId xmlns:a16="http://schemas.microsoft.com/office/drawing/2014/main" id="{889C652C-ED8F-4E23-8DFD-613BD52B43FB}"/>
              </a:ext>
            </a:extLst>
          </p:cNvPr>
          <p:cNvSpPr txBox="1"/>
          <p:nvPr/>
        </p:nvSpPr>
        <p:spPr>
          <a:xfrm>
            <a:off x="0" y="3536484"/>
            <a:ext cx="3159512" cy="477054"/>
          </a:xfrm>
          <a:prstGeom prst="rect">
            <a:avLst/>
          </a:prstGeom>
          <a:noFill/>
        </p:spPr>
        <p:txBody>
          <a:bodyPr wrap="square" rtlCol="0">
            <a:spAutoFit/>
          </a:bodyPr>
          <a:lstStyle/>
          <a:p>
            <a:r>
              <a:rPr lang="en-US" b="1" dirty="0">
                <a:latin typeface="Sylfaen" panose="010A0502050306030303" pitchFamily="18" charset="0"/>
              </a:rPr>
              <a:t>Hints:</a:t>
            </a:r>
          </a:p>
          <a:p>
            <a:pPr marL="285750" indent="-285750">
              <a:buFont typeface="Arial" panose="020B0604020202020204" pitchFamily="34" charset="0"/>
              <a:buChar char="•"/>
            </a:pPr>
            <a:r>
              <a:rPr lang="en-US" sz="1100" b="1" dirty="0">
                <a:latin typeface="Sylfaen" panose="010A0502050306030303" pitchFamily="18" charset="0"/>
              </a:rPr>
              <a:t>Hint 1: </a:t>
            </a:r>
            <a:r>
              <a:rPr lang="en-US" sz="1100" dirty="0">
                <a:latin typeface="Sylfaen" panose="010A0502050306030303" pitchFamily="18" charset="0"/>
              </a:rPr>
              <a:t>Server Site Template Injection </a:t>
            </a:r>
          </a:p>
        </p:txBody>
      </p:sp>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spTree>
    <p:extLst>
      <p:ext uri="{BB962C8B-B14F-4D97-AF65-F5344CB8AC3E}">
        <p14:creationId xmlns:p14="http://schemas.microsoft.com/office/powerpoint/2010/main" val="262320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35401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3516179" y="-6868"/>
            <a:ext cx="2111642"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Overview</a:t>
            </a:r>
            <a:endParaRPr lang="en-US" b="1" dirty="0">
              <a:effectLst>
                <a:outerShdw blurRad="38100" dist="38100" dir="2700000" algn="tl">
                  <a:srgbClr val="000000">
                    <a:alpha val="43137"/>
                  </a:srgbClr>
                </a:outerShdw>
              </a:effectLst>
              <a:latin typeface="Sylfaen" panose="010A0502050306030303" pitchFamily="18" charset="0"/>
            </a:endParaRPr>
          </a:p>
        </p:txBody>
      </p:sp>
      <p:pic>
        <p:nvPicPr>
          <p:cNvPr id="5" name="Picture 4"/>
          <p:cNvPicPr>
            <a:picLocks noChangeAspect="1"/>
          </p:cNvPicPr>
          <p:nvPr/>
        </p:nvPicPr>
        <p:blipFill>
          <a:blip r:embed="rId3">
            <a:biLevel thresh="50000"/>
            <a:alphaModFix amt="20000"/>
            <a:extLst>
              <a:ext uri="{28A0092B-C50C-407E-A947-70E740481C1C}">
                <a14:useLocalDpi xmlns:a14="http://schemas.microsoft.com/office/drawing/2010/main" val="0"/>
              </a:ext>
            </a:extLst>
          </a:blip>
          <a:stretch>
            <a:fillRect/>
          </a:stretch>
        </p:blipFill>
        <p:spPr>
          <a:xfrm>
            <a:off x="5374243" y="1768643"/>
            <a:ext cx="3651810" cy="2109936"/>
          </a:xfrm>
          <a:prstGeom prst="rect">
            <a:avLst/>
          </a:prstGeom>
        </p:spPr>
      </p:pic>
      <p:sp>
        <p:nvSpPr>
          <p:cNvPr id="2" name="TextBox 1">
            <a:extLst>
              <a:ext uri="{FF2B5EF4-FFF2-40B4-BE49-F238E27FC236}">
                <a16:creationId xmlns:a16="http://schemas.microsoft.com/office/drawing/2014/main" id="{22F65062-CDD4-46AC-A6A7-9D984811F068}"/>
              </a:ext>
            </a:extLst>
          </p:cNvPr>
          <p:cNvSpPr txBox="1"/>
          <p:nvPr/>
        </p:nvSpPr>
        <p:spPr>
          <a:xfrm>
            <a:off x="1291305" y="1633847"/>
            <a:ext cx="4449747" cy="1815882"/>
          </a:xfrm>
          <a:prstGeom prst="rect">
            <a:avLst/>
          </a:prstGeom>
          <a:noFill/>
        </p:spPr>
        <p:txBody>
          <a:bodyPr wrap="square" rtlCol="0">
            <a:spAutoFit/>
          </a:bodyPr>
          <a:lstStyle/>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Server-Side Template Injection</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2 Types of SSTI</a:t>
            </a:r>
          </a:p>
          <a:p>
            <a:pPr marL="285750" indent="-285750">
              <a:buFont typeface="Arial" panose="020B0604020202020204" pitchFamily="34" charset="0"/>
              <a:buChar char="•"/>
            </a:pPr>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How to test on SSTI</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Machine: </a:t>
            </a:r>
            <a:r>
              <a:rPr lang="en-US" b="1" dirty="0">
                <a:solidFill>
                  <a:srgbClr val="C00000"/>
                </a:solidFill>
                <a:latin typeface="Sylfaen" panose="010A0502050306030303" pitchFamily="18" charset="0"/>
              </a:rPr>
              <a:t>shark</a:t>
            </a: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86073" y="776763"/>
            <a:ext cx="4304092" cy="1853474"/>
          </a:xfrm>
          <a:prstGeom prst="rect">
            <a:avLst/>
          </a:prstGeom>
          <a:ln>
            <a:solidFill>
              <a:srgbClr val="C00000"/>
            </a:solidFill>
            <a:prstDash val="dash"/>
          </a:ln>
        </p:spPr>
      </p:pic>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pic>
        <p:nvPicPr>
          <p:cNvPr id="3" name="Picture 2">
            <a:extLst>
              <a:ext uri="{FF2B5EF4-FFF2-40B4-BE49-F238E27FC236}">
                <a16:creationId xmlns:a16="http://schemas.microsoft.com/office/drawing/2014/main" id="{343395CD-0F03-F4E8-4962-DF07CA260EDA}"/>
              </a:ext>
            </a:extLst>
          </p:cNvPr>
          <p:cNvPicPr>
            <a:picLocks noChangeAspect="1"/>
          </p:cNvPicPr>
          <p:nvPr/>
        </p:nvPicPr>
        <p:blipFill>
          <a:blip r:embed="rId5"/>
          <a:srcRect/>
          <a:stretch/>
        </p:blipFill>
        <p:spPr>
          <a:xfrm>
            <a:off x="3935305" y="2378029"/>
            <a:ext cx="4884925" cy="2357692"/>
          </a:xfrm>
          <a:prstGeom prst="rect">
            <a:avLst/>
          </a:prstGeom>
          <a:ln>
            <a:solidFill>
              <a:srgbClr val="C00000"/>
            </a:solidFill>
            <a:prstDash val="dash"/>
          </a:ln>
        </p:spPr>
      </p:pic>
      <p:sp>
        <p:nvSpPr>
          <p:cNvPr id="2" name="TextBox 1">
            <a:extLst>
              <a:ext uri="{FF2B5EF4-FFF2-40B4-BE49-F238E27FC236}">
                <a16:creationId xmlns:a16="http://schemas.microsoft.com/office/drawing/2014/main" id="{FE8D25A1-FDCD-D153-D50D-F8C725FC390F}"/>
              </a:ext>
            </a:extLst>
          </p:cNvPr>
          <p:cNvSpPr txBox="1"/>
          <p:nvPr/>
        </p:nvSpPr>
        <p:spPr>
          <a:xfrm>
            <a:off x="920157" y="2889409"/>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
        <p:nvSpPr>
          <p:cNvPr id="4" name="TextBox 3">
            <a:extLst>
              <a:ext uri="{FF2B5EF4-FFF2-40B4-BE49-F238E27FC236}">
                <a16:creationId xmlns:a16="http://schemas.microsoft.com/office/drawing/2014/main" id="{13AD704F-90AD-D755-F0FB-19DE206B8797}"/>
              </a:ext>
            </a:extLst>
          </p:cNvPr>
          <p:cNvSpPr txBox="1"/>
          <p:nvPr/>
        </p:nvSpPr>
        <p:spPr>
          <a:xfrm>
            <a:off x="86073" y="512956"/>
            <a:ext cx="834084" cy="276999"/>
          </a:xfrm>
          <a:prstGeom prst="rect">
            <a:avLst/>
          </a:prstGeom>
          <a:noFill/>
        </p:spPr>
        <p:txBody>
          <a:bodyPr wrap="square" rtlCol="0">
            <a:spAutoFit/>
          </a:bodyPr>
          <a:lstStyle/>
          <a:p>
            <a:r>
              <a:rPr lang="en-US" sz="1200" dirty="0"/>
              <a:t>Payload</a:t>
            </a:r>
          </a:p>
        </p:txBody>
      </p:sp>
      <p:sp>
        <p:nvSpPr>
          <p:cNvPr id="5" name="TextBox 4">
            <a:extLst>
              <a:ext uri="{FF2B5EF4-FFF2-40B4-BE49-F238E27FC236}">
                <a16:creationId xmlns:a16="http://schemas.microsoft.com/office/drawing/2014/main" id="{E903372B-31F7-357C-EE05-98D28F8BED29}"/>
              </a:ext>
            </a:extLst>
          </p:cNvPr>
          <p:cNvSpPr txBox="1"/>
          <p:nvPr/>
        </p:nvSpPr>
        <p:spPr>
          <a:xfrm>
            <a:off x="8171246" y="2106819"/>
            <a:ext cx="834084" cy="276999"/>
          </a:xfrm>
          <a:prstGeom prst="rect">
            <a:avLst/>
          </a:prstGeom>
          <a:noFill/>
        </p:spPr>
        <p:txBody>
          <a:bodyPr wrap="square" rtlCol="0">
            <a:spAutoFit/>
          </a:bodyPr>
          <a:lstStyle/>
          <a:p>
            <a:r>
              <a:rPr lang="en-US" sz="1200" dirty="0"/>
              <a:t>Result:</a:t>
            </a:r>
          </a:p>
        </p:txBody>
      </p:sp>
    </p:spTree>
    <p:extLst>
      <p:ext uri="{BB962C8B-B14F-4D97-AF65-F5344CB8AC3E}">
        <p14:creationId xmlns:p14="http://schemas.microsoft.com/office/powerpoint/2010/main" val="25922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277079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4161" y="1685925"/>
            <a:ext cx="4282136" cy="461665"/>
          </a:xfrm>
          <a:prstGeom prst="rect">
            <a:avLst/>
          </a:prstGeom>
          <a:noFill/>
        </p:spPr>
        <p:txBody>
          <a:bodyPr wrap="square" rtlCol="0">
            <a:spAutoFit/>
          </a:bodyPr>
          <a:lstStyle/>
          <a:p>
            <a:r>
              <a:rPr lang="en-US" sz="2400" b="1" dirty="0">
                <a:solidFill>
                  <a:schemeClr val="accent2">
                    <a:lumMod val="50000"/>
                  </a:schemeClr>
                </a:solidFill>
                <a:effectLst>
                  <a:outerShdw blurRad="38100" dist="38100" dir="2700000" algn="tl">
                    <a:srgbClr val="000000">
                      <a:alpha val="43137"/>
                    </a:srgbClr>
                  </a:outerShdw>
                </a:effectLst>
                <a:latin typeface="+mj-lt"/>
              </a:rPr>
              <a:t>Thank you for Attention!</a:t>
            </a:r>
          </a:p>
        </p:txBody>
      </p:sp>
      <p:sp>
        <p:nvSpPr>
          <p:cNvPr id="7" name="Google Shape;842;p37"/>
          <p:cNvSpPr/>
          <p:nvPr/>
        </p:nvSpPr>
        <p:spPr>
          <a:xfrm>
            <a:off x="6105288" y="1596811"/>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ffectLst>
                <a:outerShdw blurRad="38100" dist="38100" dir="2700000" algn="tl">
                  <a:srgbClr val="000000">
                    <a:alpha val="43137"/>
                  </a:srgbClr>
                </a:outerShdw>
              </a:effectLst>
            </a:endParaRPr>
          </a:p>
        </p:txBody>
      </p:sp>
      <p:cxnSp>
        <p:nvCxnSpPr>
          <p:cNvPr id="8" name="Straight Connector 7"/>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a:stretch/>
        </p:blipFill>
        <p:spPr>
          <a:xfrm>
            <a:off x="8588288" y="4801115"/>
            <a:ext cx="556884" cy="307503"/>
          </a:xfrm>
          <a:prstGeom prst="rect">
            <a:avLst/>
          </a:prstGeom>
        </p:spPr>
      </p:pic>
    </p:spTree>
    <p:extLst>
      <p:ext uri="{BB962C8B-B14F-4D97-AF65-F5344CB8AC3E}">
        <p14:creationId xmlns:p14="http://schemas.microsoft.com/office/powerpoint/2010/main" val="101962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4" name="Picture 3" descr="A picture containing application&#10;&#10;Description automatically generated">
            <a:extLst>
              <a:ext uri="{FF2B5EF4-FFF2-40B4-BE49-F238E27FC236}">
                <a16:creationId xmlns:a16="http://schemas.microsoft.com/office/drawing/2014/main" id="{F781B3DD-9B58-E360-2AF1-90746AB50E4F}"/>
              </a:ext>
            </a:extLst>
          </p:cNvPr>
          <p:cNvPicPr>
            <a:picLocks noChangeAspect="1"/>
          </p:cNvPicPr>
          <p:nvPr/>
        </p:nvPicPr>
        <p:blipFill>
          <a:blip r:embed="rId3">
            <a:alphaModFix amt="35000"/>
          </a:blip>
          <a:stretch>
            <a:fillRect/>
          </a:stretch>
        </p:blipFill>
        <p:spPr>
          <a:xfrm>
            <a:off x="4559179" y="994336"/>
            <a:ext cx="4491510" cy="3774081"/>
          </a:xfrm>
          <a:prstGeom prst="rect">
            <a:avLst/>
          </a:prstGeom>
        </p:spPr>
      </p:pic>
      <p:sp>
        <p:nvSpPr>
          <p:cNvPr id="6" name="TextBox 5"/>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252831"/>
                </a:solidFill>
                <a:effectLst>
                  <a:outerShdw blurRad="38100" dist="38100" dir="2700000" algn="tl">
                    <a:srgbClr val="000000">
                      <a:alpha val="43137"/>
                    </a:srgbClr>
                  </a:outerShdw>
                </a:effectLst>
                <a:uLnTx/>
                <a:uFillTx/>
                <a:latin typeface="Sylfaen" panose="010A0502050306030303" pitchFamily="18" charset="0"/>
                <a:cs typeface="Poppins"/>
                <a:sym typeface="Poppins"/>
              </a:rPr>
              <a:t>Web Penetration Testing </a:t>
            </a:r>
            <a:r>
              <a:rPr kumimoji="0" lang="en-US" sz="2000" b="1" i="0" u="none" strike="noStrike" kern="0" cap="none" spc="0" normalizeH="0" baseline="0" noProof="0" dirty="0">
                <a:ln>
                  <a:noFill/>
                </a:ln>
                <a:solidFill>
                  <a:srgbClr val="EA4153"/>
                </a:solidFill>
                <a:effectLst>
                  <a:outerShdw blurRad="38100" dist="38100" dir="2700000" algn="tl">
                    <a:srgbClr val="000000">
                      <a:alpha val="43137"/>
                    </a:srgbClr>
                  </a:outerShdw>
                </a:effectLst>
                <a:uLnTx/>
                <a:uFillTx/>
                <a:latin typeface="Sylfaen" panose="010A0502050306030303" pitchFamily="18" charset="0"/>
                <a:cs typeface="Poppins"/>
                <a:sym typeface="Poppins"/>
              </a:rPr>
              <a:t>2</a:t>
            </a:r>
            <a:endParaRPr lang="en-US" sz="1100" b="1" dirty="0">
              <a:effectLst>
                <a:outerShdw blurRad="38100" dist="38100" dir="2700000" algn="tl">
                  <a:srgbClr val="000000">
                    <a:alpha val="43137"/>
                  </a:srgbClr>
                </a:outerShdw>
              </a:effectLst>
              <a:latin typeface="Sylfaen" panose="010A0502050306030303" pitchFamily="18" charset="0"/>
            </a:endParaRP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223860" y="1651846"/>
            <a:ext cx="4124280" cy="461665"/>
          </a:xfrm>
          <a:prstGeom prst="rect">
            <a:avLst/>
          </a:prstGeom>
        </p:spPr>
        <p:txBody>
          <a:bodyPr wrap="square">
            <a:spAutoFit/>
          </a:bodyPr>
          <a:lstStyle/>
          <a:p>
            <a:pPr algn="ctr"/>
            <a:r>
              <a:rPr lang="en-US" sz="2400" b="1" dirty="0">
                <a:solidFill>
                  <a:srgbClr val="C00000"/>
                </a:solidFill>
                <a:latin typeface="Sylfaen" panose="010A0502050306030303" pitchFamily="18" charset="0"/>
              </a:rPr>
              <a:t>For Educational Purposes Only</a:t>
            </a:r>
          </a:p>
        </p:txBody>
      </p:sp>
      <p:sp>
        <p:nvSpPr>
          <p:cNvPr id="7" name="Rectangle 6">
            <a:extLst>
              <a:ext uri="{FF2B5EF4-FFF2-40B4-BE49-F238E27FC236}">
                <a16:creationId xmlns:a16="http://schemas.microsoft.com/office/drawing/2014/main" id="{22C7EFBC-DCA6-A00F-2455-4B7B59F7C214}"/>
              </a:ext>
            </a:extLst>
          </p:cNvPr>
          <p:cNvSpPr/>
          <p:nvPr/>
        </p:nvSpPr>
        <p:spPr>
          <a:xfrm>
            <a:off x="706503" y="2529216"/>
            <a:ext cx="3274653" cy="1077218"/>
          </a:xfrm>
          <a:prstGeom prst="rect">
            <a:avLst/>
          </a:prstGeom>
        </p:spPr>
        <p:txBody>
          <a:bodyPr wrap="square">
            <a:spAutoFit/>
          </a:bodyPr>
          <a:lstStyle/>
          <a:p>
            <a:pPr algn="ctr"/>
            <a:r>
              <a:rPr lang="en-US" sz="1600" b="1" dirty="0">
                <a:solidFill>
                  <a:schemeClr val="tx1"/>
                </a:solidFill>
                <a:latin typeface="Sylfaen" panose="010A0502050306030303" pitchFamily="18" charset="0"/>
              </a:rPr>
              <a:t>In either case, </a:t>
            </a:r>
          </a:p>
          <a:p>
            <a:pPr algn="ctr"/>
            <a:r>
              <a:rPr lang="en-US" sz="1600" b="1" dirty="0">
                <a:solidFill>
                  <a:srgbClr val="C00000"/>
                </a:solidFill>
                <a:latin typeface="Sylfaen" panose="010A0502050306030303" pitchFamily="18" charset="0"/>
              </a:rPr>
              <a:t>hacking without </a:t>
            </a:r>
            <a:r>
              <a:rPr lang="en-US" sz="1600" b="1" dirty="0">
                <a:solidFill>
                  <a:schemeClr val="tx1"/>
                </a:solidFill>
                <a:latin typeface="Sylfaen" panose="010A0502050306030303" pitchFamily="18" charset="0"/>
              </a:rPr>
              <a:t>a customer’s explicit </a:t>
            </a:r>
            <a:r>
              <a:rPr lang="en-US" sz="1600" b="1" dirty="0">
                <a:solidFill>
                  <a:srgbClr val="C00000"/>
                </a:solidFill>
                <a:latin typeface="Sylfaen" panose="010A0502050306030303" pitchFamily="18" charset="0"/>
              </a:rPr>
              <a:t>permission</a:t>
            </a:r>
            <a:r>
              <a:rPr lang="en-US" sz="1600" b="1" dirty="0">
                <a:solidFill>
                  <a:schemeClr val="tx1"/>
                </a:solidFill>
                <a:latin typeface="Sylfaen" panose="010A0502050306030303" pitchFamily="18" charset="0"/>
              </a:rPr>
              <a:t> and direction </a:t>
            </a:r>
          </a:p>
          <a:p>
            <a:pPr algn="ctr"/>
            <a:r>
              <a:rPr lang="en-US" sz="1600" b="1" dirty="0">
                <a:solidFill>
                  <a:srgbClr val="C00000"/>
                </a:solidFill>
                <a:latin typeface="Sylfaen" panose="010A0502050306030303" pitchFamily="18" charset="0"/>
              </a:rPr>
              <a:t>is a crime.</a:t>
            </a:r>
          </a:p>
        </p:txBody>
      </p:sp>
    </p:spTree>
    <p:extLst>
      <p:ext uri="{BB962C8B-B14F-4D97-AF65-F5344CB8AC3E}">
        <p14:creationId xmlns:p14="http://schemas.microsoft.com/office/powerpoint/2010/main" val="346509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sp>
        <p:nvSpPr>
          <p:cNvPr id="9" name="TextBox 8">
            <a:extLst>
              <a:ext uri="{FF2B5EF4-FFF2-40B4-BE49-F238E27FC236}">
                <a16:creationId xmlns:a16="http://schemas.microsoft.com/office/drawing/2014/main" id="{9ED35A96-8F21-90DB-CD87-E4FCC41254C0}"/>
              </a:ext>
            </a:extLst>
          </p:cNvPr>
          <p:cNvSpPr txBox="1"/>
          <p:nvPr/>
        </p:nvSpPr>
        <p:spPr>
          <a:xfrm>
            <a:off x="2702310" y="1218432"/>
            <a:ext cx="3739377" cy="369332"/>
          </a:xfrm>
          <a:prstGeom prst="rect">
            <a:avLst/>
          </a:prstGeom>
          <a:noFill/>
        </p:spPr>
        <p:txBody>
          <a:bodyPr wrap="square">
            <a:spAutoFit/>
          </a:bodyPr>
          <a:lstStyle/>
          <a:p>
            <a:pPr algn="ctr"/>
            <a:r>
              <a:rPr lang="en-US" sz="1800" b="1" i="0" dirty="0">
                <a:solidFill>
                  <a:srgbClr val="C00000"/>
                </a:solidFill>
                <a:effectLst/>
                <a:latin typeface="Sylfaen" panose="010A0502050306030303" pitchFamily="18" charset="0"/>
              </a:rPr>
              <a:t>7*7= </a:t>
            </a:r>
            <a:r>
              <a:rPr lang="en-US" sz="1800" b="1" i="0" dirty="0">
                <a:solidFill>
                  <a:schemeClr val="tx1"/>
                </a:solidFill>
                <a:effectLst/>
                <a:latin typeface="Sylfaen" panose="010A0502050306030303" pitchFamily="18" charset="0"/>
              </a:rPr>
              <a:t>???</a:t>
            </a:r>
          </a:p>
        </p:txBody>
      </p:sp>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134621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598263" cy="3539430"/>
          </a:xfrm>
          <a:prstGeom prst="rect">
            <a:avLst/>
          </a:prstGeom>
        </p:spPr>
        <p:txBody>
          <a:bodyPr wrap="square">
            <a:spAutoFit/>
          </a:bodyPr>
          <a:lstStyle/>
          <a:p>
            <a:pPr algn="just"/>
            <a:r>
              <a:rPr lang="en-US" b="1" dirty="0">
                <a:solidFill>
                  <a:schemeClr val="tx1"/>
                </a:solidFill>
                <a:latin typeface="Sylfaen" panose="010A0502050306030303" pitchFamily="18" charset="0"/>
              </a:rPr>
              <a:t>Server-side template injection is when an attacker is able to use native template syntax to inject a malicious payload into a template, which is then executed server-side.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engines are designed to generate web pages by combining fixed templates with volatile data.</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Server-side template injection attacks can occur when user input is concatenated directly into a template, rather than passed in as data. </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As the name suggests, server-side template injection payloads are delivered and evaluated server-side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75542" y="-25028"/>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erver-</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T</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emplate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njection</a:t>
            </a:r>
          </a:p>
        </p:txBody>
      </p:sp>
      <p:pic>
        <p:nvPicPr>
          <p:cNvPr id="4" name="Picture 3" descr="Text&#10;&#10;Description automatically generated with medium confidence">
            <a:extLst>
              <a:ext uri="{FF2B5EF4-FFF2-40B4-BE49-F238E27FC236}">
                <a16:creationId xmlns:a16="http://schemas.microsoft.com/office/drawing/2014/main" id="{C4C77712-FC4A-B928-C627-23BEA248E55E}"/>
              </a:ext>
            </a:extLst>
          </p:cNvPr>
          <p:cNvPicPr>
            <a:picLocks noChangeAspect="1"/>
          </p:cNvPicPr>
          <p:nvPr/>
        </p:nvPicPr>
        <p:blipFill>
          <a:blip r:embed="rId4"/>
          <a:stretch>
            <a:fillRect/>
          </a:stretch>
        </p:blipFill>
        <p:spPr>
          <a:xfrm>
            <a:off x="4693128" y="1491624"/>
            <a:ext cx="4450872" cy="2229280"/>
          </a:xfrm>
          <a:prstGeom prst="rect">
            <a:avLst/>
          </a:prstGeom>
        </p:spPr>
      </p:pic>
    </p:spTree>
    <p:extLst>
      <p:ext uri="{BB962C8B-B14F-4D97-AF65-F5344CB8AC3E}">
        <p14:creationId xmlns:p14="http://schemas.microsoft.com/office/powerpoint/2010/main" val="69831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323987"/>
          </a:xfrm>
          <a:prstGeom prst="rect">
            <a:avLst/>
          </a:prstGeom>
        </p:spPr>
        <p:txBody>
          <a:bodyPr wrap="square">
            <a:spAutoFit/>
          </a:bodyPr>
          <a:lstStyle/>
          <a:p>
            <a:pPr algn="just"/>
            <a:r>
              <a:rPr lang="en-US" b="1" dirty="0">
                <a:solidFill>
                  <a:schemeClr val="tx1"/>
                </a:solidFill>
                <a:latin typeface="Sylfaen" panose="010A0502050306030303" pitchFamily="18" charset="0"/>
              </a:rPr>
              <a:t>Web applications use template engines to separate the visual presentation (HTML, CSS…) from the application logic (PHP, Python…). These engines allow the creation of template files in the application.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These engines allow the creation of template files in the application. Templates are a mixture of fixed data (layout) and dynamic data (variables).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When the application is used, the template engine will replace the variables contained in a template with values and will transform the template into a web page (HTML) and then send it to the client.</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descr="Icon&#10;&#10;Description automatically generated">
            <a:extLst>
              <a:ext uri="{FF2B5EF4-FFF2-40B4-BE49-F238E27FC236}">
                <a16:creationId xmlns:a16="http://schemas.microsoft.com/office/drawing/2014/main" id="{A1557365-586D-E571-8CF5-53E350D1A464}"/>
              </a:ext>
            </a:extLst>
          </p:cNvPr>
          <p:cNvPicPr>
            <a:picLocks noChangeAspect="1"/>
          </p:cNvPicPr>
          <p:nvPr/>
        </p:nvPicPr>
        <p:blipFill>
          <a:blip r:embed="rId4"/>
          <a:stretch>
            <a:fillRect/>
          </a:stretch>
        </p:blipFill>
        <p:spPr>
          <a:xfrm>
            <a:off x="4659454" y="1624825"/>
            <a:ext cx="4310605" cy="1913200"/>
          </a:xfrm>
          <a:prstGeom prst="rect">
            <a:avLst/>
          </a:prstGeom>
        </p:spPr>
      </p:pic>
    </p:spTree>
    <p:extLst>
      <p:ext uri="{BB962C8B-B14F-4D97-AF65-F5344CB8AC3E}">
        <p14:creationId xmlns:p14="http://schemas.microsoft.com/office/powerpoint/2010/main" val="43853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970318"/>
          </a:xfrm>
          <a:prstGeom prst="rect">
            <a:avLst/>
          </a:prstGeom>
        </p:spPr>
        <p:txBody>
          <a:bodyPr wrap="square">
            <a:spAutoFit/>
          </a:bodyPr>
          <a:lstStyle/>
          <a:p>
            <a:pPr algn="just"/>
            <a:r>
              <a:rPr lang="en-US" b="1" dirty="0">
                <a:solidFill>
                  <a:schemeClr val="tx1"/>
                </a:solidFill>
                <a:latin typeface="Sylfaen" panose="010A0502050306030303" pitchFamily="18" charset="0"/>
              </a:rPr>
              <a:t>Template engines are widely used by web applications to present dynamic data via web pages and emails. Unsafely embedding user input in templates enables Server-Side Template Injection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Unlike XSS, Template Injection can be used to directly attack web servers' internals and often obtain Remote Code Execution (RCE), turning every vulnerable application into a potential pivot point.</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Injection can arise both through developer error, and through the intentional exposure of templates in an attempt to offer rich functionality, as commonly done by wikis, blogs, marketing applications and content management systems. </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a:extLst>
              <a:ext uri="{FF2B5EF4-FFF2-40B4-BE49-F238E27FC236}">
                <a16:creationId xmlns:a16="http://schemas.microsoft.com/office/drawing/2014/main" id="{020A9783-1F3E-D00B-1D4B-824A4BED6D5B}"/>
              </a:ext>
            </a:extLst>
          </p:cNvPr>
          <p:cNvPicPr>
            <a:picLocks noChangeAspect="1"/>
          </p:cNvPicPr>
          <p:nvPr/>
        </p:nvPicPr>
        <p:blipFill>
          <a:blip r:embed="rId4"/>
          <a:srcRect/>
          <a:stretch/>
        </p:blipFill>
        <p:spPr>
          <a:xfrm>
            <a:off x="4963602" y="1617790"/>
            <a:ext cx="3788795" cy="2210853"/>
          </a:xfrm>
          <a:prstGeom prst="rect">
            <a:avLst/>
          </a:prstGeom>
        </p:spPr>
      </p:pic>
    </p:spTree>
    <p:extLst>
      <p:ext uri="{BB962C8B-B14F-4D97-AF65-F5344CB8AC3E}">
        <p14:creationId xmlns:p14="http://schemas.microsoft.com/office/powerpoint/2010/main" val="223619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167500" y="910125"/>
            <a:ext cx="4358128" cy="3477875"/>
          </a:xfrm>
          <a:prstGeom prst="rect">
            <a:avLst/>
          </a:prstGeom>
        </p:spPr>
        <p:txBody>
          <a:bodyPr wrap="square">
            <a:spAutoFit/>
          </a:bodyPr>
          <a:lstStyle/>
          <a:p>
            <a:pPr algn="just"/>
            <a:r>
              <a:rPr lang="en-US" sz="1100" b="1" dirty="0">
                <a:solidFill>
                  <a:schemeClr val="tx1"/>
                </a:solidFill>
                <a:latin typeface="Sylfaen" panose="010A0502050306030303" pitchFamily="18" charset="0"/>
              </a:rPr>
              <a:t>A server-side template injection (SSTI) vulnerability occurs when user data is embedded directly in a template and then interpreted by the template engine.</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Server-side template injection vulnerabilities arise when user input is concatenated into templates rather than being passed in as data.</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The source of the problem is that the data transmitted by users is interpreted directly by the template engine (as dynamic data), instead of being integrated as fixed data.</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Static templates that simply provide placeholders into which dynamic content is rendered are generally not vulnerable to server-side template injection. </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This type of vulnerability is most often found on sites that want to offer advanced </a:t>
            </a:r>
            <a:r>
              <a:rPr lang="en-US" sz="1100" b="1" dirty="0" err="1">
                <a:solidFill>
                  <a:schemeClr val="tx1"/>
                </a:solidFill>
                <a:latin typeface="Sylfaen" panose="010A0502050306030303" pitchFamily="18" charset="0"/>
              </a:rPr>
              <a:t>customisation</a:t>
            </a:r>
            <a:r>
              <a:rPr lang="en-US" sz="1100" b="1" dirty="0">
                <a:solidFill>
                  <a:schemeClr val="tx1"/>
                </a:solidFill>
                <a:latin typeface="Sylfaen" panose="010A0502050306030303" pitchFamily="18" charset="0"/>
              </a:rPr>
              <a:t> features such as wikis, blogs, marketing applications or CMS.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pic>
        <p:nvPicPr>
          <p:cNvPr id="11" name="Picture 10" descr="Text&#10;&#10;Description automatically generated with medium confidence">
            <a:extLst>
              <a:ext uri="{FF2B5EF4-FFF2-40B4-BE49-F238E27FC236}">
                <a16:creationId xmlns:a16="http://schemas.microsoft.com/office/drawing/2014/main" id="{AFE76828-F0F6-F283-6A78-FC41459EDA29}"/>
              </a:ext>
            </a:extLst>
          </p:cNvPr>
          <p:cNvPicPr>
            <a:picLocks noChangeAspect="1"/>
          </p:cNvPicPr>
          <p:nvPr/>
        </p:nvPicPr>
        <p:blipFill>
          <a:blip r:embed="rId4">
            <a:alphaModFix amt="35000"/>
          </a:blip>
          <a:stretch>
            <a:fillRect/>
          </a:stretch>
        </p:blipFill>
        <p:spPr>
          <a:xfrm>
            <a:off x="4525628" y="1610062"/>
            <a:ext cx="4450872" cy="2229280"/>
          </a:xfrm>
          <a:prstGeom prst="rect">
            <a:avLst/>
          </a:prstGeom>
        </p:spPr>
      </p:pic>
    </p:spTree>
    <p:extLst>
      <p:ext uri="{BB962C8B-B14F-4D97-AF65-F5344CB8AC3E}">
        <p14:creationId xmlns:p14="http://schemas.microsoft.com/office/powerpoint/2010/main" val="13944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074873"/>
            <a:ext cx="4676931" cy="738664"/>
          </a:xfrm>
          <a:prstGeom prst="rect">
            <a:avLst/>
          </a:prstGeom>
        </p:spPr>
        <p:txBody>
          <a:bodyPr wrap="square">
            <a:spAutoFit/>
          </a:bodyPr>
          <a:lstStyle/>
          <a:p>
            <a:pPr algn="just"/>
            <a:r>
              <a:rPr lang="en-US" b="1" dirty="0">
                <a:solidFill>
                  <a:schemeClr val="tx1"/>
                </a:solidFill>
                <a:latin typeface="Sylfaen" panose="010A0502050306030303" pitchFamily="18" charset="0"/>
              </a:rPr>
              <a:t>The classic example is an email that greets each user by their name, such as the following extract from a Twig template: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
        <p:nvSpPr>
          <p:cNvPr id="4" name="TextBox 3">
            <a:extLst>
              <a:ext uri="{FF2B5EF4-FFF2-40B4-BE49-F238E27FC236}">
                <a16:creationId xmlns:a16="http://schemas.microsoft.com/office/drawing/2014/main" id="{5E0C0B2C-B29A-0868-54FF-702149C6F9F9}"/>
              </a:ext>
            </a:extLst>
          </p:cNvPr>
          <p:cNvSpPr txBox="1"/>
          <p:nvPr/>
        </p:nvSpPr>
        <p:spPr>
          <a:xfrm>
            <a:off x="967390" y="2358702"/>
            <a:ext cx="7142826" cy="307777"/>
          </a:xfrm>
          <a:prstGeom prst="rect">
            <a:avLst/>
          </a:prstGeom>
          <a:noFill/>
        </p:spPr>
        <p:txBody>
          <a:bodyPr wrap="square">
            <a:spAutoFit/>
          </a:bodyPr>
          <a:lstStyle/>
          <a:p>
            <a:r>
              <a:rPr lang="en-US" dirty="0">
                <a:highlight>
                  <a:srgbClr val="FFFF00"/>
                </a:highlight>
              </a:rPr>
              <a:t>$output = $twig-&gt;render("Dear {</a:t>
            </a:r>
            <a:r>
              <a:rPr lang="en-US" dirty="0" err="1">
                <a:highlight>
                  <a:srgbClr val="FFFF00"/>
                </a:highlight>
              </a:rPr>
              <a:t>first_name</a:t>
            </a:r>
            <a:r>
              <a:rPr lang="en-US" dirty="0">
                <a:highlight>
                  <a:srgbClr val="FFFF00"/>
                </a:highlight>
              </a:rPr>
              <a:t>},", array("</a:t>
            </a:r>
            <a:r>
              <a:rPr lang="en-US" dirty="0" err="1">
                <a:highlight>
                  <a:srgbClr val="FFFF00"/>
                </a:highlight>
              </a:rPr>
              <a:t>first_name</a:t>
            </a:r>
            <a:r>
              <a:rPr lang="en-US" dirty="0">
                <a:highlight>
                  <a:srgbClr val="FFFF00"/>
                </a:highlight>
              </a:rPr>
              <a:t>" =&gt; $</a:t>
            </a:r>
            <a:r>
              <a:rPr lang="en-US" dirty="0" err="1">
                <a:highlight>
                  <a:srgbClr val="FFFF00"/>
                </a:highlight>
              </a:rPr>
              <a:t>user.first_name</a:t>
            </a:r>
            <a:r>
              <a:rPr lang="en-US" dirty="0">
                <a:highlight>
                  <a:srgbClr val="FFFF00"/>
                </a:highlight>
              </a:rPr>
              <a:t>) );</a:t>
            </a:r>
          </a:p>
        </p:txBody>
      </p:sp>
      <p:sp>
        <p:nvSpPr>
          <p:cNvPr id="10" name="TextBox 9">
            <a:extLst>
              <a:ext uri="{FF2B5EF4-FFF2-40B4-BE49-F238E27FC236}">
                <a16:creationId xmlns:a16="http://schemas.microsoft.com/office/drawing/2014/main" id="{E8FB6DC2-3A72-E36A-519C-F88C9E99C8DD}"/>
              </a:ext>
            </a:extLst>
          </p:cNvPr>
          <p:cNvSpPr txBox="1"/>
          <p:nvPr/>
        </p:nvSpPr>
        <p:spPr>
          <a:xfrm>
            <a:off x="2293212" y="2979693"/>
            <a:ext cx="4557576" cy="415498"/>
          </a:xfrm>
          <a:prstGeom prst="rect">
            <a:avLst/>
          </a:prstGeom>
          <a:noFill/>
        </p:spPr>
        <p:txBody>
          <a:bodyPr wrap="square">
            <a:spAutoFit/>
          </a:bodyPr>
          <a:lstStyle/>
          <a:p>
            <a:pPr algn="ctr"/>
            <a:r>
              <a:rPr lang="en-US" sz="1050" dirty="0"/>
              <a:t>This is not vulnerable to server-side template injection because the user's first name is merely passed into the template as data.</a:t>
            </a:r>
          </a:p>
        </p:txBody>
      </p:sp>
    </p:spTree>
    <p:extLst>
      <p:ext uri="{BB962C8B-B14F-4D97-AF65-F5344CB8AC3E}">
        <p14:creationId xmlns:p14="http://schemas.microsoft.com/office/powerpoint/2010/main" val="6985871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420F600323F34EA568CBDFED2C7519" ma:contentTypeVersion="0" ma:contentTypeDescription="Create a new document." ma:contentTypeScope="" ma:versionID="94f7f6888f7e5369f9912000fb79528f">
  <xsd:schema xmlns:xsd="http://www.w3.org/2001/XMLSchema" xmlns:xs="http://www.w3.org/2001/XMLSchema" xmlns:p="http://schemas.microsoft.com/office/2006/metadata/properties" targetNamespace="http://schemas.microsoft.com/office/2006/metadata/properties" ma:root="true" ma:fieldsID="e29fe483a8fd02238a120df7e717931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71E4F-E340-4489-8AC3-A80D1EC78048}">
  <ds:schemaRefs>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802BB95-5BFC-400B-BA08-38F1531AB8C2}">
  <ds:schemaRefs>
    <ds:schemaRef ds:uri="http://schemas.microsoft.com/sharepoint/v3/contenttype/forms"/>
  </ds:schemaRefs>
</ds:datastoreItem>
</file>

<file path=customXml/itemProps3.xml><?xml version="1.0" encoding="utf-8"?>
<ds:datastoreItem xmlns:ds="http://schemas.openxmlformats.org/officeDocument/2006/customXml" ds:itemID="{AE9A7355-7722-4BDC-A45F-F070AEDBA0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14355</TotalTime>
  <Words>1462</Words>
  <Application>Microsoft Office PowerPoint</Application>
  <PresentationFormat>On-screen Show (16:9)</PresentationFormat>
  <Paragraphs>151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Montserrat Light</vt:lpstr>
      <vt:lpstr>Sylfaen</vt:lpstr>
      <vt:lpstr>Cascadia Mono</vt:lpstr>
      <vt:lpstr>Arial</vt:lpstr>
      <vt:lpstr>Poppins</vt:lpstr>
      <vt:lpstr>Volsce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HP-USER</dc:creator>
  <cp:lastModifiedBy>George Iashvili</cp:lastModifiedBy>
  <cp:revision>660</cp:revision>
  <dcterms:modified xsi:type="dcterms:W3CDTF">2022-10-17T04:57:11Z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