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Lst>
  <p:sldSz cx="9144000" cy="5143500" type="screen16x9"/>
  <p:notesSz cx="6858000" cy="9144000"/>
  <p:embeddedFontLst>
    <p:embeddedFont>
      <p:font typeface="Poppins" panose="020B0604020202020204" charset="0"/>
      <p:regular r:id="rId43"/>
      <p:bold r:id="rId44"/>
      <p:italic r:id="rId45"/>
      <p:boldItalic r:id="rId46"/>
    </p:embeddedFont>
    <p:embeddedFont>
      <p:font typeface="Montserrat Light" panose="020B0604020202020204" charset="0"/>
      <p:regular r:id="rId47"/>
      <p:bold r:id="rId48"/>
      <p:italic r:id="rId49"/>
      <p:boldItalic r:id="rId50"/>
    </p:embeddedFont>
    <p:embeddedFont>
      <p:font typeface="Merriweather"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gWyNgwECrt9Q2tOl4Te2t31gtB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43"/>
          <p:cNvGrpSpPr/>
          <p:nvPr/>
        </p:nvGrpSpPr>
        <p:grpSpPr>
          <a:xfrm flipH="1">
            <a:off x="912725" y="0"/>
            <a:ext cx="8231275" cy="4331550"/>
            <a:chOff x="0" y="0"/>
            <a:chExt cx="8231275" cy="4331550"/>
          </a:xfrm>
        </p:grpSpPr>
        <p:pic>
          <p:nvPicPr>
            <p:cNvPr id="11" name="Google Shape;11;p43"/>
            <p:cNvPicPr preferRelativeResize="0"/>
            <p:nvPr/>
          </p:nvPicPr>
          <p:blipFill rotWithShape="1">
            <a:blip r:embed="rId2">
              <a:alphaModFix/>
            </a:blip>
            <a:srcRect/>
            <a:stretch/>
          </p:blipFill>
          <p:spPr>
            <a:xfrm>
              <a:off x="685975" y="3434875"/>
              <a:ext cx="1371975" cy="896675"/>
            </a:xfrm>
            <a:prstGeom prst="rect">
              <a:avLst/>
            </a:prstGeom>
            <a:noFill/>
            <a:ln>
              <a:noFill/>
            </a:ln>
          </p:spPr>
        </p:pic>
        <p:grpSp>
          <p:nvGrpSpPr>
            <p:cNvPr id="12" name="Google Shape;12;p43"/>
            <p:cNvGrpSpPr/>
            <p:nvPr/>
          </p:nvGrpSpPr>
          <p:grpSpPr>
            <a:xfrm>
              <a:off x="0" y="2747250"/>
              <a:ext cx="3429750" cy="896675"/>
              <a:chOff x="0" y="0"/>
              <a:chExt cx="3429750" cy="896675"/>
            </a:xfrm>
          </p:grpSpPr>
          <p:pic>
            <p:nvPicPr>
              <p:cNvPr id="13" name="Google Shape;13;p43"/>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14" name="Google Shape;14;p43"/>
              <p:cNvPicPr preferRelativeResize="0"/>
              <p:nvPr/>
            </p:nvPicPr>
            <p:blipFill rotWithShape="1">
              <a:blip r:embed="rId2">
                <a:alphaModFix/>
              </a:blip>
              <a:srcRect/>
              <a:stretch/>
            </p:blipFill>
            <p:spPr>
              <a:xfrm>
                <a:off x="2057775" y="0"/>
                <a:ext cx="1371975" cy="896675"/>
              </a:xfrm>
              <a:prstGeom prst="rect">
                <a:avLst/>
              </a:prstGeom>
              <a:noFill/>
              <a:ln>
                <a:noFill/>
              </a:ln>
            </p:spPr>
          </p:pic>
        </p:grpSp>
        <p:grpSp>
          <p:nvGrpSpPr>
            <p:cNvPr id="15" name="Google Shape;15;p43"/>
            <p:cNvGrpSpPr/>
            <p:nvPr/>
          </p:nvGrpSpPr>
          <p:grpSpPr>
            <a:xfrm>
              <a:off x="685975" y="2061250"/>
              <a:ext cx="3429750" cy="896675"/>
              <a:chOff x="0" y="0"/>
              <a:chExt cx="3429750" cy="896675"/>
            </a:xfrm>
          </p:grpSpPr>
          <p:pic>
            <p:nvPicPr>
              <p:cNvPr id="16" name="Google Shape;16;p43"/>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17" name="Google Shape;17;p43"/>
              <p:cNvPicPr preferRelativeResize="0"/>
              <p:nvPr/>
            </p:nvPicPr>
            <p:blipFill rotWithShape="1">
              <a:blip r:embed="rId2">
                <a:alphaModFix/>
              </a:blip>
              <a:srcRect/>
              <a:stretch/>
            </p:blipFill>
            <p:spPr>
              <a:xfrm>
                <a:off x="2057775" y="0"/>
                <a:ext cx="1371975" cy="896675"/>
              </a:xfrm>
              <a:prstGeom prst="rect">
                <a:avLst/>
              </a:prstGeom>
              <a:noFill/>
              <a:ln>
                <a:noFill/>
              </a:ln>
            </p:spPr>
          </p:pic>
        </p:grpSp>
        <p:grpSp>
          <p:nvGrpSpPr>
            <p:cNvPr id="18" name="Google Shape;18;p43"/>
            <p:cNvGrpSpPr/>
            <p:nvPr/>
          </p:nvGrpSpPr>
          <p:grpSpPr>
            <a:xfrm>
              <a:off x="0" y="1373625"/>
              <a:ext cx="3429750" cy="896675"/>
              <a:chOff x="0" y="0"/>
              <a:chExt cx="3429750" cy="896675"/>
            </a:xfrm>
          </p:grpSpPr>
          <p:pic>
            <p:nvPicPr>
              <p:cNvPr id="19" name="Google Shape;19;p43"/>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20" name="Google Shape;20;p43"/>
              <p:cNvPicPr preferRelativeResize="0"/>
              <p:nvPr/>
            </p:nvPicPr>
            <p:blipFill rotWithShape="1">
              <a:blip r:embed="rId2">
                <a:alphaModFix/>
              </a:blip>
              <a:srcRect/>
              <a:stretch/>
            </p:blipFill>
            <p:spPr>
              <a:xfrm>
                <a:off x="2057775" y="0"/>
                <a:ext cx="1371975" cy="896675"/>
              </a:xfrm>
              <a:prstGeom prst="rect">
                <a:avLst/>
              </a:prstGeom>
              <a:noFill/>
              <a:ln>
                <a:noFill/>
              </a:ln>
            </p:spPr>
          </p:pic>
        </p:grpSp>
        <p:grpSp>
          <p:nvGrpSpPr>
            <p:cNvPr id="21" name="Google Shape;21;p43"/>
            <p:cNvGrpSpPr/>
            <p:nvPr/>
          </p:nvGrpSpPr>
          <p:grpSpPr>
            <a:xfrm>
              <a:off x="685975" y="687625"/>
              <a:ext cx="7545300" cy="896675"/>
              <a:chOff x="0" y="0"/>
              <a:chExt cx="7545300" cy="896675"/>
            </a:xfrm>
          </p:grpSpPr>
          <p:pic>
            <p:nvPicPr>
              <p:cNvPr id="22" name="Google Shape;22;p43"/>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23" name="Google Shape;23;p43"/>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24" name="Google Shape;24;p43"/>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25" name="Google Shape;25;p43"/>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nvGrpSpPr>
            <p:cNvPr id="26" name="Google Shape;26;p43"/>
            <p:cNvGrpSpPr/>
            <p:nvPr/>
          </p:nvGrpSpPr>
          <p:grpSpPr>
            <a:xfrm>
              <a:off x="0" y="0"/>
              <a:ext cx="7545300" cy="896675"/>
              <a:chOff x="0" y="0"/>
              <a:chExt cx="7545300" cy="896675"/>
            </a:xfrm>
          </p:grpSpPr>
          <p:pic>
            <p:nvPicPr>
              <p:cNvPr id="27" name="Google Shape;27;p43"/>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28" name="Google Shape;28;p43"/>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29" name="Google Shape;29;p43"/>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30" name="Google Shape;30;p43"/>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sp>
        <p:nvSpPr>
          <p:cNvPr id="31" name="Google Shape;31;p43"/>
          <p:cNvSpPr txBox="1">
            <a:spLocks noGrp="1"/>
          </p:cNvSpPr>
          <p:nvPr>
            <p:ph type="ctrTitle"/>
          </p:nvPr>
        </p:nvSpPr>
        <p:spPr>
          <a:xfrm>
            <a:off x="2027622" y="1953315"/>
            <a:ext cx="5073300" cy="1159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grpSp>
        <p:nvGrpSpPr>
          <p:cNvPr id="32" name="Google Shape;32;p43"/>
          <p:cNvGrpSpPr/>
          <p:nvPr/>
        </p:nvGrpSpPr>
        <p:grpSpPr>
          <a:xfrm flipH="1">
            <a:off x="0" y="3088098"/>
            <a:ext cx="4115725" cy="2270300"/>
            <a:chOff x="4115550" y="2061250"/>
            <a:chExt cx="4115725" cy="2270300"/>
          </a:xfrm>
        </p:grpSpPr>
        <p:grpSp>
          <p:nvGrpSpPr>
            <p:cNvPr id="33" name="Google Shape;33;p43"/>
            <p:cNvGrpSpPr/>
            <p:nvPr/>
          </p:nvGrpSpPr>
          <p:grpSpPr>
            <a:xfrm>
              <a:off x="4801525" y="3434875"/>
              <a:ext cx="3429750" cy="896675"/>
              <a:chOff x="4115550" y="0"/>
              <a:chExt cx="3429750" cy="896675"/>
            </a:xfrm>
          </p:grpSpPr>
          <p:pic>
            <p:nvPicPr>
              <p:cNvPr id="34" name="Google Shape;34;p43"/>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35" name="Google Shape;35;p43"/>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nvGrpSpPr>
            <p:cNvPr id="36" name="Google Shape;36;p43"/>
            <p:cNvGrpSpPr/>
            <p:nvPr/>
          </p:nvGrpSpPr>
          <p:grpSpPr>
            <a:xfrm>
              <a:off x="4115550" y="2747250"/>
              <a:ext cx="3429750" cy="896675"/>
              <a:chOff x="4115550" y="0"/>
              <a:chExt cx="3429750" cy="896675"/>
            </a:xfrm>
          </p:grpSpPr>
          <p:pic>
            <p:nvPicPr>
              <p:cNvPr id="37" name="Google Shape;37;p43"/>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38" name="Google Shape;38;p43"/>
              <p:cNvPicPr preferRelativeResize="0"/>
              <p:nvPr/>
            </p:nvPicPr>
            <p:blipFill rotWithShape="1">
              <a:blip r:embed="rId2">
                <a:alphaModFix/>
              </a:blip>
              <a:srcRect/>
              <a:stretch/>
            </p:blipFill>
            <p:spPr>
              <a:xfrm>
                <a:off x="6173325" y="0"/>
                <a:ext cx="1371975" cy="896675"/>
              </a:xfrm>
              <a:prstGeom prst="rect">
                <a:avLst/>
              </a:prstGeom>
              <a:noFill/>
              <a:ln>
                <a:noFill/>
              </a:ln>
            </p:spPr>
          </p:pic>
        </p:grpSp>
        <p:pic>
          <p:nvPicPr>
            <p:cNvPr id="39" name="Google Shape;39;p43"/>
            <p:cNvPicPr preferRelativeResize="0"/>
            <p:nvPr/>
          </p:nvPicPr>
          <p:blipFill rotWithShape="1">
            <a:blip r:embed="rId2">
              <a:alphaModFix/>
            </a:blip>
            <a:srcRect/>
            <a:stretch/>
          </p:blipFill>
          <p:spPr>
            <a:xfrm>
              <a:off x="6859300" y="2061250"/>
              <a:ext cx="1371975" cy="8966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44"/>
          <p:cNvGrpSpPr/>
          <p:nvPr/>
        </p:nvGrpSpPr>
        <p:grpSpPr>
          <a:xfrm flipH="1">
            <a:off x="4363775" y="-3213"/>
            <a:ext cx="4780225" cy="2116171"/>
            <a:chOff x="0" y="0"/>
            <a:chExt cx="5072934" cy="2245751"/>
          </a:xfrm>
        </p:grpSpPr>
        <p:pic>
          <p:nvPicPr>
            <p:cNvPr id="42" name="Google Shape;42;p44"/>
            <p:cNvPicPr preferRelativeResize="0"/>
            <p:nvPr/>
          </p:nvPicPr>
          <p:blipFill rotWithShape="1">
            <a:blip r:embed="rId2">
              <a:alphaModFix/>
            </a:blip>
            <a:srcRect/>
            <a:stretch/>
          </p:blipFill>
          <p:spPr>
            <a:xfrm>
              <a:off x="0" y="1693130"/>
              <a:ext cx="845548" cy="552621"/>
            </a:xfrm>
            <a:prstGeom prst="rect">
              <a:avLst/>
            </a:prstGeom>
            <a:noFill/>
            <a:ln>
              <a:noFill/>
            </a:ln>
          </p:spPr>
        </p:pic>
        <p:pic>
          <p:nvPicPr>
            <p:cNvPr id="43" name="Google Shape;43;p44"/>
            <p:cNvPicPr preferRelativeResize="0"/>
            <p:nvPr/>
          </p:nvPicPr>
          <p:blipFill rotWithShape="1">
            <a:blip r:embed="rId2">
              <a:alphaModFix/>
            </a:blip>
            <a:srcRect/>
            <a:stretch/>
          </p:blipFill>
          <p:spPr>
            <a:xfrm>
              <a:off x="422766" y="1270348"/>
              <a:ext cx="845548" cy="552621"/>
            </a:xfrm>
            <a:prstGeom prst="rect">
              <a:avLst/>
            </a:prstGeom>
            <a:noFill/>
            <a:ln>
              <a:noFill/>
            </a:ln>
          </p:spPr>
        </p:pic>
        <p:grpSp>
          <p:nvGrpSpPr>
            <p:cNvPr id="44" name="Google Shape;44;p44"/>
            <p:cNvGrpSpPr/>
            <p:nvPr/>
          </p:nvGrpSpPr>
          <p:grpSpPr>
            <a:xfrm>
              <a:off x="0" y="846565"/>
              <a:ext cx="3381962" cy="552621"/>
              <a:chOff x="0" y="0"/>
              <a:chExt cx="5487525" cy="896675"/>
            </a:xfrm>
          </p:grpSpPr>
          <p:pic>
            <p:nvPicPr>
              <p:cNvPr id="45" name="Google Shape;45;p44"/>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46" name="Google Shape;46;p44"/>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47" name="Google Shape;47;p44"/>
              <p:cNvPicPr preferRelativeResize="0"/>
              <p:nvPr/>
            </p:nvPicPr>
            <p:blipFill rotWithShape="1">
              <a:blip r:embed="rId2">
                <a:alphaModFix/>
              </a:blip>
              <a:srcRect/>
              <a:stretch/>
            </p:blipFill>
            <p:spPr>
              <a:xfrm>
                <a:off x="4115550" y="0"/>
                <a:ext cx="1371975" cy="896675"/>
              </a:xfrm>
              <a:prstGeom prst="rect">
                <a:avLst/>
              </a:prstGeom>
              <a:noFill/>
              <a:ln>
                <a:noFill/>
              </a:ln>
            </p:spPr>
          </p:pic>
        </p:grpSp>
        <p:grpSp>
          <p:nvGrpSpPr>
            <p:cNvPr id="48" name="Google Shape;48;p44"/>
            <p:cNvGrpSpPr/>
            <p:nvPr/>
          </p:nvGrpSpPr>
          <p:grpSpPr>
            <a:xfrm>
              <a:off x="422766" y="423783"/>
              <a:ext cx="4650168" cy="552621"/>
              <a:chOff x="0" y="0"/>
              <a:chExt cx="7545300" cy="896675"/>
            </a:xfrm>
          </p:grpSpPr>
          <p:pic>
            <p:nvPicPr>
              <p:cNvPr id="49" name="Google Shape;49;p44"/>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50" name="Google Shape;50;p44"/>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51" name="Google Shape;51;p44"/>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52" name="Google Shape;52;p44"/>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nvGrpSpPr>
            <p:cNvPr id="53" name="Google Shape;53;p44"/>
            <p:cNvGrpSpPr/>
            <p:nvPr/>
          </p:nvGrpSpPr>
          <p:grpSpPr>
            <a:xfrm>
              <a:off x="0" y="0"/>
              <a:ext cx="4650168" cy="552621"/>
              <a:chOff x="0" y="0"/>
              <a:chExt cx="7545300" cy="896675"/>
            </a:xfrm>
          </p:grpSpPr>
          <p:pic>
            <p:nvPicPr>
              <p:cNvPr id="54" name="Google Shape;54;p44"/>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55" name="Google Shape;55;p44"/>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56" name="Google Shape;56;p44"/>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57" name="Google Shape;57;p44"/>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grpSp>
        <p:nvGrpSpPr>
          <p:cNvPr id="58" name="Google Shape;58;p44"/>
          <p:cNvGrpSpPr/>
          <p:nvPr/>
        </p:nvGrpSpPr>
        <p:grpSpPr>
          <a:xfrm flipH="1">
            <a:off x="6" y="3953174"/>
            <a:ext cx="2390164" cy="1318453"/>
            <a:chOff x="6607482" y="3879952"/>
            <a:chExt cx="2536521" cy="1399186"/>
          </a:xfrm>
        </p:grpSpPr>
        <p:grpSp>
          <p:nvGrpSpPr>
            <p:cNvPr id="59" name="Google Shape;59;p44"/>
            <p:cNvGrpSpPr/>
            <p:nvPr/>
          </p:nvGrpSpPr>
          <p:grpSpPr>
            <a:xfrm>
              <a:off x="6607482" y="4726517"/>
              <a:ext cx="2113755" cy="552621"/>
              <a:chOff x="2057775" y="0"/>
              <a:chExt cx="3429750" cy="896675"/>
            </a:xfrm>
          </p:grpSpPr>
          <p:pic>
            <p:nvPicPr>
              <p:cNvPr id="60" name="Google Shape;60;p44"/>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61" name="Google Shape;61;p44"/>
              <p:cNvPicPr preferRelativeResize="0"/>
              <p:nvPr/>
            </p:nvPicPr>
            <p:blipFill rotWithShape="1">
              <a:blip r:embed="rId2">
                <a:alphaModFix/>
              </a:blip>
              <a:srcRect/>
              <a:stretch/>
            </p:blipFill>
            <p:spPr>
              <a:xfrm>
                <a:off x="4115550" y="0"/>
                <a:ext cx="1371975" cy="896675"/>
              </a:xfrm>
              <a:prstGeom prst="rect">
                <a:avLst/>
              </a:prstGeom>
              <a:noFill/>
              <a:ln>
                <a:noFill/>
              </a:ln>
            </p:spPr>
          </p:pic>
        </p:grpSp>
        <p:grpSp>
          <p:nvGrpSpPr>
            <p:cNvPr id="62" name="Google Shape;62;p44"/>
            <p:cNvGrpSpPr/>
            <p:nvPr/>
          </p:nvGrpSpPr>
          <p:grpSpPr>
            <a:xfrm>
              <a:off x="7030248" y="4303735"/>
              <a:ext cx="2113755" cy="552621"/>
              <a:chOff x="2057775" y="0"/>
              <a:chExt cx="3429750" cy="896675"/>
            </a:xfrm>
          </p:grpSpPr>
          <p:pic>
            <p:nvPicPr>
              <p:cNvPr id="63" name="Google Shape;63;p44"/>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64" name="Google Shape;64;p44"/>
              <p:cNvPicPr preferRelativeResize="0"/>
              <p:nvPr/>
            </p:nvPicPr>
            <p:blipFill rotWithShape="1">
              <a:blip r:embed="rId2">
                <a:alphaModFix/>
              </a:blip>
              <a:srcRect/>
              <a:stretch/>
            </p:blipFill>
            <p:spPr>
              <a:xfrm>
                <a:off x="4115550" y="0"/>
                <a:ext cx="1371975" cy="896675"/>
              </a:xfrm>
              <a:prstGeom prst="rect">
                <a:avLst/>
              </a:prstGeom>
              <a:noFill/>
              <a:ln>
                <a:noFill/>
              </a:ln>
            </p:spPr>
          </p:pic>
        </p:grpSp>
        <p:pic>
          <p:nvPicPr>
            <p:cNvPr id="65" name="Google Shape;65;p44"/>
            <p:cNvPicPr preferRelativeResize="0"/>
            <p:nvPr/>
          </p:nvPicPr>
          <p:blipFill rotWithShape="1">
            <a:blip r:embed="rId2">
              <a:alphaModFix/>
            </a:blip>
            <a:srcRect/>
            <a:stretch/>
          </p:blipFill>
          <p:spPr>
            <a:xfrm>
              <a:off x="7875688" y="3879952"/>
              <a:ext cx="845548" cy="552621"/>
            </a:xfrm>
            <a:prstGeom prst="rect">
              <a:avLst/>
            </a:prstGeom>
            <a:noFill/>
            <a:ln>
              <a:noFill/>
            </a:ln>
          </p:spPr>
        </p:pic>
      </p:grpSp>
      <p:sp>
        <p:nvSpPr>
          <p:cNvPr id="66" name="Google Shape;66;p44"/>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67" name="Google Shape;67;p44"/>
          <p:cNvSpPr txBox="1">
            <a:spLocks noGrp="1"/>
          </p:cNvSpPr>
          <p:nvPr>
            <p:ph type="body" idx="1"/>
          </p:nvPr>
        </p:nvSpPr>
        <p:spPr>
          <a:xfrm>
            <a:off x="776450" y="1524375"/>
            <a:ext cx="3587400" cy="3077100"/>
          </a:xfrm>
          <a:prstGeom prst="rect">
            <a:avLst/>
          </a:prstGeom>
          <a:noFill/>
          <a:ln>
            <a:noFill/>
          </a:ln>
        </p:spPr>
        <p:txBody>
          <a:bodyPr spcFirstLastPara="1" wrap="square" lIns="0" tIns="0" rIns="0" bIns="0" anchor="t" anchorCtr="0">
            <a:noAutofit/>
          </a:bodyPr>
          <a:lstStyle>
            <a:lvl1pPr marL="457200" lvl="0" indent="-355600" algn="l">
              <a:lnSpc>
                <a:spcPct val="120000"/>
              </a:lnSpc>
              <a:spcBef>
                <a:spcPts val="600"/>
              </a:spcBef>
              <a:spcAft>
                <a:spcPts val="0"/>
              </a:spcAft>
              <a:buSzPts val="2000"/>
              <a:buChar char="❑"/>
              <a:defRPr/>
            </a:lvl1pPr>
            <a:lvl2pPr marL="914400" lvl="1" indent="-355600" algn="l">
              <a:lnSpc>
                <a:spcPct val="120000"/>
              </a:lnSpc>
              <a:spcBef>
                <a:spcPts val="600"/>
              </a:spcBef>
              <a:spcAft>
                <a:spcPts val="0"/>
              </a:spcAft>
              <a:buSzPts val="2000"/>
              <a:buChar char="❏"/>
              <a:defRPr/>
            </a:lvl2pPr>
            <a:lvl3pPr marL="1371600" lvl="2" indent="-355600" algn="l">
              <a:lnSpc>
                <a:spcPct val="120000"/>
              </a:lnSpc>
              <a:spcBef>
                <a:spcPts val="600"/>
              </a:spcBef>
              <a:spcAft>
                <a:spcPts val="0"/>
              </a:spcAft>
              <a:buSzPts val="2000"/>
              <a:buChar char="❏"/>
              <a:defRPr/>
            </a:lvl3pPr>
            <a:lvl4pPr marL="1828800" lvl="3" indent="-355600" algn="l">
              <a:lnSpc>
                <a:spcPct val="120000"/>
              </a:lnSpc>
              <a:spcBef>
                <a:spcPts val="600"/>
              </a:spcBef>
              <a:spcAft>
                <a:spcPts val="0"/>
              </a:spcAft>
              <a:buSzPts val="2000"/>
              <a:buChar char="❏"/>
              <a:defRPr/>
            </a:lvl4pPr>
            <a:lvl5pPr marL="2286000" lvl="4" indent="-355600" algn="l">
              <a:lnSpc>
                <a:spcPct val="120000"/>
              </a:lnSpc>
              <a:spcBef>
                <a:spcPts val="600"/>
              </a:spcBef>
              <a:spcAft>
                <a:spcPts val="0"/>
              </a:spcAft>
              <a:buSzPts val="2000"/>
              <a:buChar char="❏"/>
              <a:defRPr/>
            </a:lvl5pPr>
            <a:lvl6pPr marL="2743200" lvl="5" indent="-355600" algn="l">
              <a:lnSpc>
                <a:spcPct val="120000"/>
              </a:lnSpc>
              <a:spcBef>
                <a:spcPts val="600"/>
              </a:spcBef>
              <a:spcAft>
                <a:spcPts val="0"/>
              </a:spcAft>
              <a:buSzPts val="2000"/>
              <a:buChar char="❏"/>
              <a:defRPr/>
            </a:lvl6pPr>
            <a:lvl7pPr marL="3200400" lvl="6" indent="-355600" algn="l">
              <a:lnSpc>
                <a:spcPct val="120000"/>
              </a:lnSpc>
              <a:spcBef>
                <a:spcPts val="600"/>
              </a:spcBef>
              <a:spcAft>
                <a:spcPts val="0"/>
              </a:spcAft>
              <a:buSzPts val="2000"/>
              <a:buChar char="❏"/>
              <a:defRPr/>
            </a:lvl7pPr>
            <a:lvl8pPr marL="3657600" lvl="7" indent="-355600" algn="l">
              <a:lnSpc>
                <a:spcPct val="120000"/>
              </a:lnSpc>
              <a:spcBef>
                <a:spcPts val="600"/>
              </a:spcBef>
              <a:spcAft>
                <a:spcPts val="0"/>
              </a:spcAft>
              <a:buSzPts val="2000"/>
              <a:buChar char="❏"/>
              <a:defRPr/>
            </a:lvl8pPr>
            <a:lvl9pPr marL="4114800" lvl="8" indent="-355600" algn="l">
              <a:lnSpc>
                <a:spcPct val="120000"/>
              </a:lnSpc>
              <a:spcBef>
                <a:spcPts val="600"/>
              </a:spcBef>
              <a:spcAft>
                <a:spcPts val="0"/>
              </a:spcAft>
              <a:buSzPts val="2000"/>
              <a:buChar char="❏"/>
              <a:defRPr/>
            </a:lvl9pPr>
          </a:lstStyle>
          <a:p>
            <a:endParaRPr/>
          </a:p>
        </p:txBody>
      </p:sp>
      <p:sp>
        <p:nvSpPr>
          <p:cNvPr id="68" name="Google Shape;68;p44"/>
          <p:cNvSpPr txBox="1">
            <a:spLocks noGrp="1"/>
          </p:cNvSpPr>
          <p:nvPr>
            <p:ph type="body" idx="2"/>
          </p:nvPr>
        </p:nvSpPr>
        <p:spPr>
          <a:xfrm>
            <a:off x="4780150" y="1524375"/>
            <a:ext cx="3587400" cy="3077100"/>
          </a:xfrm>
          <a:prstGeom prst="rect">
            <a:avLst/>
          </a:prstGeom>
          <a:noFill/>
          <a:ln>
            <a:noFill/>
          </a:ln>
        </p:spPr>
        <p:txBody>
          <a:bodyPr spcFirstLastPara="1" wrap="square" lIns="0" tIns="0" rIns="0" bIns="0" anchor="t" anchorCtr="0">
            <a:noAutofit/>
          </a:bodyPr>
          <a:lstStyle>
            <a:lvl1pPr marL="457200" lvl="0" indent="-355600" algn="l">
              <a:lnSpc>
                <a:spcPct val="120000"/>
              </a:lnSpc>
              <a:spcBef>
                <a:spcPts val="600"/>
              </a:spcBef>
              <a:spcAft>
                <a:spcPts val="0"/>
              </a:spcAft>
              <a:buSzPts val="2000"/>
              <a:buChar char="❑"/>
              <a:defRPr/>
            </a:lvl1pPr>
            <a:lvl2pPr marL="914400" lvl="1" indent="-355600" algn="l">
              <a:lnSpc>
                <a:spcPct val="120000"/>
              </a:lnSpc>
              <a:spcBef>
                <a:spcPts val="600"/>
              </a:spcBef>
              <a:spcAft>
                <a:spcPts val="0"/>
              </a:spcAft>
              <a:buSzPts val="2000"/>
              <a:buChar char="❏"/>
              <a:defRPr/>
            </a:lvl2pPr>
            <a:lvl3pPr marL="1371600" lvl="2" indent="-355600" algn="l">
              <a:lnSpc>
                <a:spcPct val="120000"/>
              </a:lnSpc>
              <a:spcBef>
                <a:spcPts val="600"/>
              </a:spcBef>
              <a:spcAft>
                <a:spcPts val="0"/>
              </a:spcAft>
              <a:buSzPts val="2000"/>
              <a:buChar char="❏"/>
              <a:defRPr/>
            </a:lvl3pPr>
            <a:lvl4pPr marL="1828800" lvl="3" indent="-355600" algn="l">
              <a:lnSpc>
                <a:spcPct val="120000"/>
              </a:lnSpc>
              <a:spcBef>
                <a:spcPts val="600"/>
              </a:spcBef>
              <a:spcAft>
                <a:spcPts val="0"/>
              </a:spcAft>
              <a:buSzPts val="2000"/>
              <a:buChar char="❏"/>
              <a:defRPr/>
            </a:lvl4pPr>
            <a:lvl5pPr marL="2286000" lvl="4" indent="-355600" algn="l">
              <a:lnSpc>
                <a:spcPct val="120000"/>
              </a:lnSpc>
              <a:spcBef>
                <a:spcPts val="600"/>
              </a:spcBef>
              <a:spcAft>
                <a:spcPts val="0"/>
              </a:spcAft>
              <a:buSzPts val="2000"/>
              <a:buChar char="❏"/>
              <a:defRPr/>
            </a:lvl5pPr>
            <a:lvl6pPr marL="2743200" lvl="5" indent="-355600" algn="l">
              <a:lnSpc>
                <a:spcPct val="120000"/>
              </a:lnSpc>
              <a:spcBef>
                <a:spcPts val="600"/>
              </a:spcBef>
              <a:spcAft>
                <a:spcPts val="0"/>
              </a:spcAft>
              <a:buSzPts val="2000"/>
              <a:buChar char="❏"/>
              <a:defRPr/>
            </a:lvl6pPr>
            <a:lvl7pPr marL="3200400" lvl="6" indent="-355600" algn="l">
              <a:lnSpc>
                <a:spcPct val="120000"/>
              </a:lnSpc>
              <a:spcBef>
                <a:spcPts val="600"/>
              </a:spcBef>
              <a:spcAft>
                <a:spcPts val="0"/>
              </a:spcAft>
              <a:buSzPts val="2000"/>
              <a:buChar char="❏"/>
              <a:defRPr/>
            </a:lvl7pPr>
            <a:lvl8pPr marL="3657600" lvl="7" indent="-355600" algn="l">
              <a:lnSpc>
                <a:spcPct val="120000"/>
              </a:lnSpc>
              <a:spcBef>
                <a:spcPts val="600"/>
              </a:spcBef>
              <a:spcAft>
                <a:spcPts val="0"/>
              </a:spcAft>
              <a:buSzPts val="2000"/>
              <a:buChar char="❏"/>
              <a:defRPr/>
            </a:lvl8pPr>
            <a:lvl9pPr marL="4114800" lvl="8" indent="-355600" algn="l">
              <a:lnSpc>
                <a:spcPct val="120000"/>
              </a:lnSpc>
              <a:spcBef>
                <a:spcPts val="600"/>
              </a:spcBef>
              <a:spcAft>
                <a:spcPts val="0"/>
              </a:spcAft>
              <a:buSzPts val="2000"/>
              <a:buChar char="❏"/>
              <a:defRPr/>
            </a:lvl9pPr>
          </a:lstStyle>
          <a:p>
            <a:endParaRPr/>
          </a:p>
        </p:txBody>
      </p:sp>
      <p:sp>
        <p:nvSpPr>
          <p:cNvPr id="69" name="Google Shape;69;p44"/>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70"/>
        <p:cNvGrpSpPr/>
        <p:nvPr/>
      </p:nvGrpSpPr>
      <p:grpSpPr>
        <a:xfrm>
          <a:off x="0" y="0"/>
          <a:ext cx="0" cy="0"/>
          <a:chOff x="0" y="0"/>
          <a:chExt cx="0" cy="0"/>
        </a:xfrm>
      </p:grpSpPr>
      <p:grpSp>
        <p:nvGrpSpPr>
          <p:cNvPr id="71" name="Google Shape;71;p45"/>
          <p:cNvGrpSpPr/>
          <p:nvPr/>
        </p:nvGrpSpPr>
        <p:grpSpPr>
          <a:xfrm flipH="1">
            <a:off x="912725" y="0"/>
            <a:ext cx="8231275" cy="4331550"/>
            <a:chOff x="0" y="0"/>
            <a:chExt cx="8231275" cy="4331550"/>
          </a:xfrm>
        </p:grpSpPr>
        <p:pic>
          <p:nvPicPr>
            <p:cNvPr id="72" name="Google Shape;72;p45"/>
            <p:cNvPicPr preferRelativeResize="0"/>
            <p:nvPr/>
          </p:nvPicPr>
          <p:blipFill rotWithShape="1">
            <a:blip r:embed="rId2">
              <a:alphaModFix/>
            </a:blip>
            <a:srcRect/>
            <a:stretch/>
          </p:blipFill>
          <p:spPr>
            <a:xfrm>
              <a:off x="685975" y="3434875"/>
              <a:ext cx="1371975" cy="896675"/>
            </a:xfrm>
            <a:prstGeom prst="rect">
              <a:avLst/>
            </a:prstGeom>
            <a:noFill/>
            <a:ln>
              <a:noFill/>
            </a:ln>
          </p:spPr>
        </p:pic>
        <p:grpSp>
          <p:nvGrpSpPr>
            <p:cNvPr id="73" name="Google Shape;73;p45"/>
            <p:cNvGrpSpPr/>
            <p:nvPr/>
          </p:nvGrpSpPr>
          <p:grpSpPr>
            <a:xfrm>
              <a:off x="0" y="2747250"/>
              <a:ext cx="3429750" cy="896675"/>
              <a:chOff x="0" y="0"/>
              <a:chExt cx="3429750" cy="896675"/>
            </a:xfrm>
          </p:grpSpPr>
          <p:pic>
            <p:nvPicPr>
              <p:cNvPr id="74" name="Google Shape;74;p45"/>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75" name="Google Shape;75;p45"/>
              <p:cNvPicPr preferRelativeResize="0"/>
              <p:nvPr/>
            </p:nvPicPr>
            <p:blipFill rotWithShape="1">
              <a:blip r:embed="rId2">
                <a:alphaModFix/>
              </a:blip>
              <a:srcRect/>
              <a:stretch/>
            </p:blipFill>
            <p:spPr>
              <a:xfrm>
                <a:off x="2057775" y="0"/>
                <a:ext cx="1371975" cy="896675"/>
              </a:xfrm>
              <a:prstGeom prst="rect">
                <a:avLst/>
              </a:prstGeom>
              <a:noFill/>
              <a:ln>
                <a:noFill/>
              </a:ln>
            </p:spPr>
          </p:pic>
        </p:grpSp>
        <p:grpSp>
          <p:nvGrpSpPr>
            <p:cNvPr id="76" name="Google Shape;76;p45"/>
            <p:cNvGrpSpPr/>
            <p:nvPr/>
          </p:nvGrpSpPr>
          <p:grpSpPr>
            <a:xfrm>
              <a:off x="685975" y="2061250"/>
              <a:ext cx="3429750" cy="896675"/>
              <a:chOff x="0" y="0"/>
              <a:chExt cx="3429750" cy="896675"/>
            </a:xfrm>
          </p:grpSpPr>
          <p:pic>
            <p:nvPicPr>
              <p:cNvPr id="77" name="Google Shape;77;p45"/>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78" name="Google Shape;78;p45"/>
              <p:cNvPicPr preferRelativeResize="0"/>
              <p:nvPr/>
            </p:nvPicPr>
            <p:blipFill rotWithShape="1">
              <a:blip r:embed="rId2">
                <a:alphaModFix/>
              </a:blip>
              <a:srcRect/>
              <a:stretch/>
            </p:blipFill>
            <p:spPr>
              <a:xfrm>
                <a:off x="2057775" y="0"/>
                <a:ext cx="1371975" cy="896675"/>
              </a:xfrm>
              <a:prstGeom prst="rect">
                <a:avLst/>
              </a:prstGeom>
              <a:noFill/>
              <a:ln>
                <a:noFill/>
              </a:ln>
            </p:spPr>
          </p:pic>
        </p:grpSp>
        <p:grpSp>
          <p:nvGrpSpPr>
            <p:cNvPr id="79" name="Google Shape;79;p45"/>
            <p:cNvGrpSpPr/>
            <p:nvPr/>
          </p:nvGrpSpPr>
          <p:grpSpPr>
            <a:xfrm>
              <a:off x="0" y="1373625"/>
              <a:ext cx="3429750" cy="896675"/>
              <a:chOff x="0" y="0"/>
              <a:chExt cx="3429750" cy="896675"/>
            </a:xfrm>
          </p:grpSpPr>
          <p:pic>
            <p:nvPicPr>
              <p:cNvPr id="80" name="Google Shape;80;p45"/>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81" name="Google Shape;81;p45"/>
              <p:cNvPicPr preferRelativeResize="0"/>
              <p:nvPr/>
            </p:nvPicPr>
            <p:blipFill rotWithShape="1">
              <a:blip r:embed="rId2">
                <a:alphaModFix/>
              </a:blip>
              <a:srcRect/>
              <a:stretch/>
            </p:blipFill>
            <p:spPr>
              <a:xfrm>
                <a:off x="2057775" y="0"/>
                <a:ext cx="1371975" cy="896675"/>
              </a:xfrm>
              <a:prstGeom prst="rect">
                <a:avLst/>
              </a:prstGeom>
              <a:noFill/>
              <a:ln>
                <a:noFill/>
              </a:ln>
            </p:spPr>
          </p:pic>
        </p:grpSp>
        <p:grpSp>
          <p:nvGrpSpPr>
            <p:cNvPr id="82" name="Google Shape;82;p45"/>
            <p:cNvGrpSpPr/>
            <p:nvPr/>
          </p:nvGrpSpPr>
          <p:grpSpPr>
            <a:xfrm>
              <a:off x="685975" y="687625"/>
              <a:ext cx="7545300" cy="896675"/>
              <a:chOff x="0" y="0"/>
              <a:chExt cx="7545300" cy="896675"/>
            </a:xfrm>
          </p:grpSpPr>
          <p:pic>
            <p:nvPicPr>
              <p:cNvPr id="83" name="Google Shape;83;p45"/>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84" name="Google Shape;84;p45"/>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85" name="Google Shape;85;p45"/>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86" name="Google Shape;86;p45"/>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nvGrpSpPr>
            <p:cNvPr id="87" name="Google Shape;87;p45"/>
            <p:cNvGrpSpPr/>
            <p:nvPr/>
          </p:nvGrpSpPr>
          <p:grpSpPr>
            <a:xfrm>
              <a:off x="0" y="0"/>
              <a:ext cx="7545300" cy="896675"/>
              <a:chOff x="0" y="0"/>
              <a:chExt cx="7545300" cy="896675"/>
            </a:xfrm>
          </p:grpSpPr>
          <p:pic>
            <p:nvPicPr>
              <p:cNvPr id="88" name="Google Shape;88;p45"/>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89" name="Google Shape;89;p45"/>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90" name="Google Shape;90;p45"/>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91" name="Google Shape;91;p45"/>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grpSp>
        <p:nvGrpSpPr>
          <p:cNvPr id="92" name="Google Shape;92;p45"/>
          <p:cNvGrpSpPr/>
          <p:nvPr/>
        </p:nvGrpSpPr>
        <p:grpSpPr>
          <a:xfrm flipH="1">
            <a:off x="0" y="3088098"/>
            <a:ext cx="4115725" cy="2270300"/>
            <a:chOff x="4115550" y="2061250"/>
            <a:chExt cx="4115725" cy="2270300"/>
          </a:xfrm>
        </p:grpSpPr>
        <p:grpSp>
          <p:nvGrpSpPr>
            <p:cNvPr id="93" name="Google Shape;93;p45"/>
            <p:cNvGrpSpPr/>
            <p:nvPr/>
          </p:nvGrpSpPr>
          <p:grpSpPr>
            <a:xfrm>
              <a:off x="4801525" y="3434875"/>
              <a:ext cx="3429750" cy="896675"/>
              <a:chOff x="4115550" y="0"/>
              <a:chExt cx="3429750" cy="896675"/>
            </a:xfrm>
          </p:grpSpPr>
          <p:pic>
            <p:nvPicPr>
              <p:cNvPr id="94" name="Google Shape;94;p45"/>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95" name="Google Shape;95;p45"/>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nvGrpSpPr>
            <p:cNvPr id="96" name="Google Shape;96;p45"/>
            <p:cNvGrpSpPr/>
            <p:nvPr/>
          </p:nvGrpSpPr>
          <p:grpSpPr>
            <a:xfrm>
              <a:off x="4115550" y="2747250"/>
              <a:ext cx="3429750" cy="896675"/>
              <a:chOff x="4115550" y="0"/>
              <a:chExt cx="3429750" cy="896675"/>
            </a:xfrm>
          </p:grpSpPr>
          <p:pic>
            <p:nvPicPr>
              <p:cNvPr id="97" name="Google Shape;97;p45"/>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98" name="Google Shape;98;p45"/>
              <p:cNvPicPr preferRelativeResize="0"/>
              <p:nvPr/>
            </p:nvPicPr>
            <p:blipFill rotWithShape="1">
              <a:blip r:embed="rId2">
                <a:alphaModFix/>
              </a:blip>
              <a:srcRect/>
              <a:stretch/>
            </p:blipFill>
            <p:spPr>
              <a:xfrm>
                <a:off x="6173325" y="0"/>
                <a:ext cx="1371975" cy="896675"/>
              </a:xfrm>
              <a:prstGeom prst="rect">
                <a:avLst/>
              </a:prstGeom>
              <a:noFill/>
              <a:ln>
                <a:noFill/>
              </a:ln>
            </p:spPr>
          </p:pic>
        </p:grpSp>
        <p:pic>
          <p:nvPicPr>
            <p:cNvPr id="99" name="Google Shape;99;p45"/>
            <p:cNvPicPr preferRelativeResize="0"/>
            <p:nvPr/>
          </p:nvPicPr>
          <p:blipFill rotWithShape="1">
            <a:blip r:embed="rId2">
              <a:alphaModFix/>
            </a:blip>
            <a:srcRect/>
            <a:stretch/>
          </p:blipFill>
          <p:spPr>
            <a:xfrm>
              <a:off x="6859300" y="2061250"/>
              <a:ext cx="1371975" cy="896675"/>
            </a:xfrm>
            <a:prstGeom prst="rect">
              <a:avLst/>
            </a:prstGeom>
            <a:noFill/>
            <a:ln>
              <a:noFill/>
            </a:ln>
          </p:spPr>
        </p:pic>
      </p:grpSp>
      <p:sp>
        <p:nvSpPr>
          <p:cNvPr id="100" name="Google Shape;100;p45"/>
          <p:cNvSpPr txBox="1">
            <a:spLocks noGrp="1"/>
          </p:cNvSpPr>
          <p:nvPr>
            <p:ph type="ctrTitle"/>
          </p:nvPr>
        </p:nvSpPr>
        <p:spPr>
          <a:xfrm>
            <a:off x="2027625" y="1629397"/>
            <a:ext cx="5088600" cy="1159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01" name="Google Shape;101;p45"/>
          <p:cNvSpPr txBox="1">
            <a:spLocks noGrp="1"/>
          </p:cNvSpPr>
          <p:nvPr>
            <p:ph type="subTitle" idx="1"/>
          </p:nvPr>
        </p:nvSpPr>
        <p:spPr>
          <a:xfrm>
            <a:off x="2027625" y="2886101"/>
            <a:ext cx="5088600" cy="784800"/>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Clr>
                <a:schemeClr val="accent2"/>
              </a:buClr>
              <a:buSzPts val="2000"/>
              <a:buNone/>
              <a:defRPr>
                <a:solidFill>
                  <a:schemeClr val="accent2"/>
                </a:solidFill>
              </a:defRPr>
            </a:lvl1pPr>
            <a:lvl2pPr lvl="1" algn="l">
              <a:lnSpc>
                <a:spcPct val="120000"/>
              </a:lnSpc>
              <a:spcBef>
                <a:spcPts val="0"/>
              </a:spcBef>
              <a:spcAft>
                <a:spcPts val="0"/>
              </a:spcAft>
              <a:buClr>
                <a:schemeClr val="accent2"/>
              </a:buClr>
              <a:buSzPts val="3000"/>
              <a:buNone/>
              <a:defRPr sz="3000">
                <a:solidFill>
                  <a:schemeClr val="accent2"/>
                </a:solidFill>
              </a:defRPr>
            </a:lvl2pPr>
            <a:lvl3pPr lvl="2" algn="l">
              <a:lnSpc>
                <a:spcPct val="120000"/>
              </a:lnSpc>
              <a:spcBef>
                <a:spcPts val="0"/>
              </a:spcBef>
              <a:spcAft>
                <a:spcPts val="0"/>
              </a:spcAft>
              <a:buClr>
                <a:schemeClr val="accent2"/>
              </a:buClr>
              <a:buSzPts val="3000"/>
              <a:buNone/>
              <a:defRPr sz="3000">
                <a:solidFill>
                  <a:schemeClr val="accent2"/>
                </a:solidFill>
              </a:defRPr>
            </a:lvl3pPr>
            <a:lvl4pPr lvl="3" algn="l">
              <a:lnSpc>
                <a:spcPct val="120000"/>
              </a:lnSpc>
              <a:spcBef>
                <a:spcPts val="0"/>
              </a:spcBef>
              <a:spcAft>
                <a:spcPts val="0"/>
              </a:spcAft>
              <a:buClr>
                <a:schemeClr val="accent2"/>
              </a:buClr>
              <a:buSzPts val="3000"/>
              <a:buNone/>
              <a:defRPr sz="3000">
                <a:solidFill>
                  <a:schemeClr val="accent2"/>
                </a:solidFill>
              </a:defRPr>
            </a:lvl4pPr>
            <a:lvl5pPr lvl="4" algn="l">
              <a:lnSpc>
                <a:spcPct val="120000"/>
              </a:lnSpc>
              <a:spcBef>
                <a:spcPts val="0"/>
              </a:spcBef>
              <a:spcAft>
                <a:spcPts val="0"/>
              </a:spcAft>
              <a:buClr>
                <a:schemeClr val="accent2"/>
              </a:buClr>
              <a:buSzPts val="3000"/>
              <a:buNone/>
              <a:defRPr sz="3000">
                <a:solidFill>
                  <a:schemeClr val="accent2"/>
                </a:solidFill>
              </a:defRPr>
            </a:lvl5pPr>
            <a:lvl6pPr lvl="5" algn="l">
              <a:lnSpc>
                <a:spcPct val="120000"/>
              </a:lnSpc>
              <a:spcBef>
                <a:spcPts val="0"/>
              </a:spcBef>
              <a:spcAft>
                <a:spcPts val="0"/>
              </a:spcAft>
              <a:buClr>
                <a:schemeClr val="accent2"/>
              </a:buClr>
              <a:buSzPts val="3000"/>
              <a:buNone/>
              <a:defRPr sz="3000">
                <a:solidFill>
                  <a:schemeClr val="accent2"/>
                </a:solidFill>
              </a:defRPr>
            </a:lvl6pPr>
            <a:lvl7pPr lvl="6" algn="l">
              <a:lnSpc>
                <a:spcPct val="120000"/>
              </a:lnSpc>
              <a:spcBef>
                <a:spcPts val="0"/>
              </a:spcBef>
              <a:spcAft>
                <a:spcPts val="0"/>
              </a:spcAft>
              <a:buClr>
                <a:schemeClr val="accent2"/>
              </a:buClr>
              <a:buSzPts val="3000"/>
              <a:buNone/>
              <a:defRPr sz="3000">
                <a:solidFill>
                  <a:schemeClr val="accent2"/>
                </a:solidFill>
              </a:defRPr>
            </a:lvl7pPr>
            <a:lvl8pPr lvl="7" algn="l">
              <a:lnSpc>
                <a:spcPct val="120000"/>
              </a:lnSpc>
              <a:spcBef>
                <a:spcPts val="0"/>
              </a:spcBef>
              <a:spcAft>
                <a:spcPts val="0"/>
              </a:spcAft>
              <a:buClr>
                <a:schemeClr val="accent2"/>
              </a:buClr>
              <a:buSzPts val="3000"/>
              <a:buNone/>
              <a:defRPr sz="3000">
                <a:solidFill>
                  <a:schemeClr val="accent2"/>
                </a:solidFill>
              </a:defRPr>
            </a:lvl8pPr>
            <a:lvl9pPr lvl="8" algn="l">
              <a:lnSpc>
                <a:spcPct val="120000"/>
              </a:lnSpc>
              <a:spcBef>
                <a:spcPts val="0"/>
              </a:spcBef>
              <a:spcAft>
                <a:spcPts val="0"/>
              </a:spcAft>
              <a:buClr>
                <a:schemeClr val="accent2"/>
              </a:buClr>
              <a:buSzPts val="3000"/>
              <a:buNone/>
              <a:defRPr sz="3000">
                <a:solidFill>
                  <a:schemeClr val="accent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42"/>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9pPr>
          </a:lstStyle>
          <a:p>
            <a:endParaRPr/>
          </a:p>
        </p:txBody>
      </p:sp>
      <p:sp>
        <p:nvSpPr>
          <p:cNvPr id="7" name="Google Shape;7;p42"/>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marR="0" lvl="0"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1pPr>
            <a:lvl2pPr marL="914400" marR="0" lvl="1"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2pPr>
            <a:lvl3pPr marL="1371600" marR="0" lvl="2"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3pPr>
            <a:lvl4pPr marL="1828800" marR="0" lvl="3"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4pPr>
            <a:lvl5pPr marL="2286000" marR="0" lvl="4"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5pPr>
            <a:lvl6pPr marL="2743200" marR="0" lvl="5"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6pPr>
            <a:lvl7pPr marL="3200400" marR="0" lvl="6"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7pPr>
            <a:lvl8pPr marL="3657600" marR="0" lvl="7"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8pPr>
            <a:lvl9pPr marL="4114800" marR="0" lvl="8"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9pPr>
          </a:lstStyle>
          <a:p>
            <a:endParaRPr/>
          </a:p>
        </p:txBody>
      </p:sp>
      <p:sp>
        <p:nvSpPr>
          <p:cNvPr id="8" name="Google Shape;8;p42"/>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1pPr>
            <a:lvl2pPr marL="0" marR="0" lvl="1"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2pPr>
            <a:lvl3pPr marL="0" marR="0" lvl="2"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3pPr>
            <a:lvl4pPr marL="0" marR="0" lvl="3"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4pPr>
            <a:lvl5pPr marL="0" marR="0" lvl="4"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5pPr>
            <a:lvl6pPr marL="0" marR="0" lvl="5"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6pPr>
            <a:lvl7pPr marL="0" marR="0" lvl="6"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7pPr>
            <a:lvl8pPr marL="0" marR="0" lvl="7"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8pPr>
            <a:lvl9pPr marL="0" marR="0" lvl="8"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105"/>
        <p:cNvGrpSpPr/>
        <p:nvPr/>
      </p:nvGrpSpPr>
      <p:grpSpPr>
        <a:xfrm>
          <a:off x="0" y="0"/>
          <a:ext cx="0" cy="0"/>
          <a:chOff x="0" y="0"/>
          <a:chExt cx="0" cy="0"/>
        </a:xfrm>
      </p:grpSpPr>
      <p:sp>
        <p:nvSpPr>
          <p:cNvPr id="106" name="Google Shape;106;p1"/>
          <p:cNvSpPr txBox="1"/>
          <p:nvPr/>
        </p:nvSpPr>
        <p:spPr>
          <a:xfrm>
            <a:off x="4107741" y="4865568"/>
            <a:ext cx="928503" cy="21544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rgbClr val="000000"/>
                </a:solidFill>
                <a:latin typeface="Arial"/>
                <a:ea typeface="Arial"/>
                <a:cs typeface="Arial"/>
                <a:sym typeface="Arial"/>
              </a:rPr>
              <a:t>Tbilisi, 2022</a:t>
            </a:r>
            <a:endParaRPr/>
          </a:p>
        </p:txBody>
      </p:sp>
      <p:sp>
        <p:nvSpPr>
          <p:cNvPr id="107" name="Google Shape;107;p1"/>
          <p:cNvSpPr txBox="1"/>
          <p:nvPr/>
        </p:nvSpPr>
        <p:spPr>
          <a:xfrm>
            <a:off x="3861702" y="2970205"/>
            <a:ext cx="1420583"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Giorgi </a:t>
            </a:r>
            <a:r>
              <a:rPr lang="en-US" sz="1200" b="0" i="0" u="none" strike="noStrike" cap="none" dirty="0" err="1" smtClean="0">
                <a:solidFill>
                  <a:srgbClr val="000000"/>
                </a:solidFill>
                <a:latin typeface="Arial"/>
                <a:ea typeface="Arial"/>
                <a:cs typeface="Arial"/>
                <a:sym typeface="Arial"/>
              </a:rPr>
              <a:t>Iashvili</a:t>
            </a:r>
            <a:endParaRPr dirty="0"/>
          </a:p>
        </p:txBody>
      </p:sp>
      <p:sp>
        <p:nvSpPr>
          <p:cNvPr id="108" name="Google Shape;108;p1"/>
          <p:cNvSpPr/>
          <p:nvPr/>
        </p:nvSpPr>
        <p:spPr>
          <a:xfrm>
            <a:off x="-6" y="4077546"/>
            <a:ext cx="9144000" cy="724747"/>
          </a:xfrm>
          <a:prstGeom prst="rect">
            <a:avLst/>
          </a:prstGeom>
          <a:solidFill>
            <a:srgbClr val="F2F2F2">
              <a:alpha val="6666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 name="Google Shape;109;p1" descr="Text, logo&#10;&#10;Description automatically generated"/>
          <p:cNvPicPr preferRelativeResize="0"/>
          <p:nvPr/>
        </p:nvPicPr>
        <p:blipFill rotWithShape="1">
          <a:blip r:embed="rId3">
            <a:alphaModFix/>
          </a:blip>
          <a:srcRect/>
          <a:stretch/>
        </p:blipFill>
        <p:spPr>
          <a:xfrm>
            <a:off x="286554" y="4123874"/>
            <a:ext cx="1645485" cy="628866"/>
          </a:xfrm>
          <a:prstGeom prst="rect">
            <a:avLst/>
          </a:prstGeom>
          <a:noFill/>
          <a:ln>
            <a:noFill/>
          </a:ln>
        </p:spPr>
      </p:pic>
      <p:pic>
        <p:nvPicPr>
          <p:cNvPr id="110" name="Google Shape;110;p1" descr="Logo&#10;&#10;Description automatically generated"/>
          <p:cNvPicPr preferRelativeResize="0"/>
          <p:nvPr/>
        </p:nvPicPr>
        <p:blipFill rotWithShape="1">
          <a:blip r:embed="rId4">
            <a:alphaModFix/>
          </a:blip>
          <a:srcRect/>
          <a:stretch/>
        </p:blipFill>
        <p:spPr>
          <a:xfrm>
            <a:off x="7654413" y="3896656"/>
            <a:ext cx="1076634" cy="1076634"/>
          </a:xfrm>
          <a:prstGeom prst="rect">
            <a:avLst/>
          </a:prstGeom>
          <a:noFill/>
          <a:ln>
            <a:noFill/>
          </a:ln>
        </p:spPr>
      </p:pic>
      <p:pic>
        <p:nvPicPr>
          <p:cNvPr id="111" name="Google Shape;111;p1" descr="A picture containing text&#10;&#10;Description automatically generated"/>
          <p:cNvPicPr preferRelativeResize="0"/>
          <p:nvPr/>
        </p:nvPicPr>
        <p:blipFill rotWithShape="1">
          <a:blip r:embed="rId5">
            <a:alphaModFix/>
          </a:blip>
          <a:srcRect/>
          <a:stretch/>
        </p:blipFill>
        <p:spPr>
          <a:xfrm>
            <a:off x="3079758" y="4122430"/>
            <a:ext cx="1878777" cy="625647"/>
          </a:xfrm>
          <a:prstGeom prst="rect">
            <a:avLst/>
          </a:prstGeom>
          <a:noFill/>
          <a:ln>
            <a:noFill/>
          </a:ln>
        </p:spPr>
      </p:pic>
      <p:pic>
        <p:nvPicPr>
          <p:cNvPr id="112" name="Google Shape;112;p1"/>
          <p:cNvPicPr preferRelativeResize="0"/>
          <p:nvPr/>
        </p:nvPicPr>
        <p:blipFill rotWithShape="1">
          <a:blip r:embed="rId6">
            <a:alphaModFix/>
          </a:blip>
          <a:srcRect/>
          <a:stretch/>
        </p:blipFill>
        <p:spPr>
          <a:xfrm>
            <a:off x="5944026" y="4146690"/>
            <a:ext cx="836908" cy="577126"/>
          </a:xfrm>
          <a:prstGeom prst="rect">
            <a:avLst/>
          </a:prstGeom>
          <a:noFill/>
          <a:ln>
            <a:noFill/>
          </a:ln>
        </p:spPr>
      </p:pic>
      <p:sp>
        <p:nvSpPr>
          <p:cNvPr id="113" name="Google Shape;113;p1"/>
          <p:cNvSpPr txBox="1"/>
          <p:nvPr/>
        </p:nvSpPr>
        <p:spPr>
          <a:xfrm>
            <a:off x="1711189" y="1677872"/>
            <a:ext cx="5721606"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Manual</a:t>
            </a:r>
            <a:r>
              <a:rPr lang="en-US" sz="2000" b="1" i="0" u="none" strike="noStrike" cap="none">
                <a:solidFill>
                  <a:srgbClr val="C00000"/>
                </a:solidFill>
                <a:latin typeface="Arial"/>
                <a:ea typeface="Arial"/>
                <a:cs typeface="Arial"/>
                <a:sym typeface="Arial"/>
              </a:rPr>
              <a:t> </a:t>
            </a:r>
            <a:r>
              <a:rPr lang="en-US" sz="2000" b="1" i="0" u="none" strike="noStrike" cap="none">
                <a:solidFill>
                  <a:schemeClr val="dk1"/>
                </a:solidFill>
                <a:latin typeface="Arial"/>
                <a:ea typeface="Arial"/>
                <a:cs typeface="Arial"/>
                <a:sym typeface="Arial"/>
              </a:rPr>
              <a:t>SQL</a:t>
            </a:r>
            <a:r>
              <a:rPr lang="en-US" sz="2000" b="1" i="0" u="none" strike="noStrike" cap="none">
                <a:solidFill>
                  <a:srgbClr val="C00000"/>
                </a:solidFill>
                <a:latin typeface="Arial"/>
                <a:ea typeface="Arial"/>
                <a:cs typeface="Arial"/>
                <a:sym typeface="Arial"/>
              </a:rPr>
              <a:t>I</a:t>
            </a:r>
            <a:endParaRPr/>
          </a:p>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 </a:t>
            </a:r>
            <a:endParaRPr/>
          </a:p>
          <a:p>
            <a:pPr marL="0" marR="0" lvl="0" indent="0" algn="ctr" rtl="0">
              <a:lnSpc>
                <a:spcPct val="100000"/>
              </a:lnSpc>
              <a:spcBef>
                <a:spcPts val="0"/>
              </a:spcBef>
              <a:spcAft>
                <a:spcPts val="0"/>
              </a:spcAft>
              <a:buNone/>
            </a:pPr>
            <a:r>
              <a:rPr lang="en-US" sz="2000" b="1" i="0" u="none" strike="noStrike" cap="none">
                <a:solidFill>
                  <a:srgbClr val="C00000"/>
                </a:solidFill>
                <a:latin typeface="Arial"/>
                <a:ea typeface="Arial"/>
                <a:cs typeface="Arial"/>
                <a:sym typeface="Arial"/>
              </a:rPr>
              <a:t>schematics</a:t>
            </a:r>
            <a:endParaRPr sz="1400" b="1" i="0" u="none" strike="noStrike" cap="none">
              <a:solidFill>
                <a:srgbClr val="C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0"/>
          <p:cNvSpPr txBox="1">
            <a:spLocks noGrp="1"/>
          </p:cNvSpPr>
          <p:nvPr>
            <p:ph type="title"/>
          </p:nvPr>
        </p:nvSpPr>
        <p:spPr>
          <a:xfrm>
            <a:off x="776450" y="402700"/>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707"/>
              <a:buFont typeface="Arial"/>
              <a:buNone/>
            </a:pPr>
            <a:r>
              <a:rPr lang="en-US" b="1"/>
              <a:t>Retrieving hidden data</a:t>
            </a:r>
            <a:endParaRPr b="1"/>
          </a:p>
          <a:p>
            <a:pPr marL="0" lvl="0" indent="0" algn="l" rtl="0">
              <a:lnSpc>
                <a:spcPct val="100000"/>
              </a:lnSpc>
              <a:spcBef>
                <a:spcPts val="0"/>
              </a:spcBef>
              <a:spcAft>
                <a:spcPts val="0"/>
              </a:spcAft>
              <a:buClr>
                <a:schemeClr val="dk1"/>
              </a:buClr>
              <a:buSzPts val="707"/>
              <a:buFont typeface="Arial"/>
              <a:buNone/>
            </a:pPr>
            <a:endParaRPr/>
          </a:p>
          <a:p>
            <a:pPr marL="0" lvl="0" indent="0" algn="l" rtl="0">
              <a:lnSpc>
                <a:spcPct val="100000"/>
              </a:lnSpc>
              <a:spcBef>
                <a:spcPts val="0"/>
              </a:spcBef>
              <a:spcAft>
                <a:spcPts val="0"/>
              </a:spcAft>
              <a:buSzPts val="1800"/>
              <a:buNone/>
            </a:pPr>
            <a:endParaRPr/>
          </a:p>
        </p:txBody>
      </p:sp>
      <p:sp>
        <p:nvSpPr>
          <p:cNvPr id="182" name="Google Shape;182;p10"/>
          <p:cNvSpPr txBox="1">
            <a:spLocks noGrp="1"/>
          </p:cNvSpPr>
          <p:nvPr>
            <p:ph type="body" idx="1"/>
          </p:nvPr>
        </p:nvSpPr>
        <p:spPr>
          <a:xfrm>
            <a:off x="5813145" y="2953729"/>
            <a:ext cx="4709950" cy="3844309"/>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1200"/>
              </a:spcBef>
              <a:spcAft>
                <a:spcPts val="0"/>
              </a:spcAft>
              <a:buSzPts val="2000"/>
              <a:buNone/>
            </a:pPr>
            <a:endParaRPr/>
          </a:p>
          <a:p>
            <a:pPr marL="0" lvl="0" indent="0" algn="l" rtl="0">
              <a:lnSpc>
                <a:spcPct val="120000"/>
              </a:lnSpc>
              <a:spcBef>
                <a:spcPts val="1200"/>
              </a:spcBef>
              <a:spcAft>
                <a:spcPts val="0"/>
              </a:spcAft>
              <a:buSzPts val="2000"/>
              <a:buNone/>
            </a:pPr>
            <a:endParaRPr/>
          </a:p>
          <a:p>
            <a:pPr marL="0" lvl="0" indent="0" algn="l" rtl="0">
              <a:lnSpc>
                <a:spcPct val="120000"/>
              </a:lnSpc>
              <a:spcBef>
                <a:spcPts val="1200"/>
              </a:spcBef>
              <a:spcAft>
                <a:spcPts val="1200"/>
              </a:spcAft>
              <a:buSzPts val="2000"/>
              <a:buNone/>
            </a:pPr>
            <a:endParaRPr/>
          </a:p>
        </p:txBody>
      </p:sp>
      <p:pic>
        <p:nvPicPr>
          <p:cNvPr id="183" name="Google Shape;183;p10"/>
          <p:cNvPicPr preferRelativeResize="0"/>
          <p:nvPr/>
        </p:nvPicPr>
        <p:blipFill rotWithShape="1">
          <a:blip r:embed="rId3">
            <a:alphaModFix/>
          </a:blip>
          <a:srcRect/>
          <a:stretch/>
        </p:blipFill>
        <p:spPr>
          <a:xfrm>
            <a:off x="266784" y="1482149"/>
            <a:ext cx="8190316" cy="547540"/>
          </a:xfrm>
          <a:prstGeom prst="rect">
            <a:avLst/>
          </a:prstGeom>
          <a:noFill/>
          <a:ln w="9525" cap="flat" cmpd="sng">
            <a:solidFill>
              <a:srgbClr val="C00000"/>
            </a:solidFill>
            <a:prstDash val="solid"/>
            <a:round/>
            <a:headEnd type="none" w="sm" len="sm"/>
            <a:tailEnd type="none" w="sm" len="sm"/>
          </a:ln>
        </p:spPr>
      </p:pic>
      <p:pic>
        <p:nvPicPr>
          <p:cNvPr id="184" name="Google Shape;184;p10"/>
          <p:cNvPicPr preferRelativeResize="0"/>
          <p:nvPr/>
        </p:nvPicPr>
        <p:blipFill rotWithShape="1">
          <a:blip r:embed="rId4">
            <a:alphaModFix/>
          </a:blip>
          <a:srcRect/>
          <a:stretch/>
        </p:blipFill>
        <p:spPr>
          <a:xfrm>
            <a:off x="266785" y="3519110"/>
            <a:ext cx="8190316" cy="500050"/>
          </a:xfrm>
          <a:prstGeom prst="rect">
            <a:avLst/>
          </a:prstGeom>
          <a:noFill/>
          <a:ln w="9525" cap="flat" cmpd="sng">
            <a:solidFill>
              <a:srgbClr val="C00000"/>
            </a:solidFill>
            <a:prstDash val="solid"/>
            <a:round/>
            <a:headEnd type="none" w="sm" len="sm"/>
            <a:tailEnd type="none" w="sm" len="sm"/>
          </a:ln>
        </p:spPr>
      </p:pic>
      <p:sp>
        <p:nvSpPr>
          <p:cNvPr id="185" name="Google Shape;185;p10"/>
          <p:cNvSpPr txBox="1"/>
          <p:nvPr/>
        </p:nvSpPr>
        <p:spPr>
          <a:xfrm>
            <a:off x="208152" y="1063047"/>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This results in the SQL query:</a:t>
            </a:r>
            <a:endParaRPr/>
          </a:p>
        </p:txBody>
      </p:sp>
      <p:sp>
        <p:nvSpPr>
          <p:cNvPr id="186" name="Google Shape;186;p10"/>
          <p:cNvSpPr txBox="1"/>
          <p:nvPr/>
        </p:nvSpPr>
        <p:spPr>
          <a:xfrm>
            <a:off x="266784" y="2141013"/>
            <a:ext cx="8061425" cy="95410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key thing here is that the double-dash sequence -- is a comment indicator in SQL, and means that the rest of the query is interpreted as a comment. This effectively removes the remainder of the query, so it no longer includes AND released = 1. This means that all products are displayed, including unreleased products.</a:t>
            </a:r>
            <a:endParaRPr/>
          </a:p>
        </p:txBody>
      </p:sp>
      <p:sp>
        <p:nvSpPr>
          <p:cNvPr id="187" name="Google Shape;187;p10"/>
          <p:cNvSpPr txBox="1"/>
          <p:nvPr/>
        </p:nvSpPr>
        <p:spPr>
          <a:xfrm>
            <a:off x="266784" y="4080453"/>
            <a:ext cx="8190316" cy="5232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Going further, an attacker can cause the application to display all the products in any category, including categories that they don't know about:</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1"/>
          <p:cNvSpPr txBox="1">
            <a:spLocks noGrp="1"/>
          </p:cNvSpPr>
          <p:nvPr>
            <p:ph type="title"/>
          </p:nvPr>
        </p:nvSpPr>
        <p:spPr>
          <a:xfrm>
            <a:off x="776450" y="402700"/>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707"/>
              <a:buFont typeface="Arial"/>
              <a:buNone/>
            </a:pPr>
            <a:r>
              <a:rPr lang="en-US" b="1"/>
              <a:t>Retrieving hidden data</a:t>
            </a:r>
            <a:endParaRPr b="1"/>
          </a:p>
          <a:p>
            <a:pPr marL="0" lvl="0" indent="0" algn="l" rtl="0">
              <a:lnSpc>
                <a:spcPct val="100000"/>
              </a:lnSpc>
              <a:spcBef>
                <a:spcPts val="0"/>
              </a:spcBef>
              <a:spcAft>
                <a:spcPts val="0"/>
              </a:spcAft>
              <a:buClr>
                <a:schemeClr val="dk1"/>
              </a:buClr>
              <a:buSzPts val="707"/>
              <a:buFont typeface="Arial"/>
              <a:buNone/>
            </a:pPr>
            <a:endParaRPr/>
          </a:p>
          <a:p>
            <a:pPr marL="0" lvl="0" indent="0" algn="l" rtl="0">
              <a:lnSpc>
                <a:spcPct val="100000"/>
              </a:lnSpc>
              <a:spcBef>
                <a:spcPts val="0"/>
              </a:spcBef>
              <a:spcAft>
                <a:spcPts val="0"/>
              </a:spcAft>
              <a:buClr>
                <a:schemeClr val="dk1"/>
              </a:buClr>
              <a:buSzPts val="707"/>
              <a:buFont typeface="Arial"/>
              <a:buNone/>
            </a:pPr>
            <a:endParaRPr/>
          </a:p>
          <a:p>
            <a:pPr marL="0" lvl="0" indent="0" algn="l" rtl="0">
              <a:lnSpc>
                <a:spcPct val="100000"/>
              </a:lnSpc>
              <a:spcBef>
                <a:spcPts val="0"/>
              </a:spcBef>
              <a:spcAft>
                <a:spcPts val="0"/>
              </a:spcAft>
              <a:buSzPts val="1800"/>
              <a:buNone/>
            </a:pPr>
            <a:endParaRPr/>
          </a:p>
        </p:txBody>
      </p:sp>
      <p:sp>
        <p:nvSpPr>
          <p:cNvPr id="193" name="Google Shape;193;p11"/>
          <p:cNvSpPr txBox="1">
            <a:spLocks noGrp="1"/>
          </p:cNvSpPr>
          <p:nvPr>
            <p:ph type="body" idx="1"/>
          </p:nvPr>
        </p:nvSpPr>
        <p:spPr>
          <a:xfrm>
            <a:off x="266785" y="1259500"/>
            <a:ext cx="3587400" cy="30771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20000"/>
              </a:lnSpc>
              <a:spcBef>
                <a:spcPts val="0"/>
              </a:spcBef>
              <a:spcAft>
                <a:spcPts val="0"/>
              </a:spcAft>
              <a:buSzPct val="117647"/>
              <a:buNone/>
            </a:pPr>
            <a:r>
              <a:rPr lang="en-US"/>
              <a:t>This results in the SQL query:</a:t>
            </a:r>
            <a:endParaRPr/>
          </a:p>
          <a:p>
            <a:pPr marL="0" lvl="0" indent="0" algn="l" rtl="0">
              <a:lnSpc>
                <a:spcPct val="120000"/>
              </a:lnSpc>
              <a:spcBef>
                <a:spcPts val="1200"/>
              </a:spcBef>
              <a:spcAft>
                <a:spcPts val="0"/>
              </a:spcAft>
              <a:buSzPct val="117647"/>
              <a:buNone/>
            </a:pPr>
            <a:endParaRPr/>
          </a:p>
          <a:p>
            <a:pPr marL="0" lvl="0" indent="0" algn="l" rtl="0">
              <a:lnSpc>
                <a:spcPct val="120000"/>
              </a:lnSpc>
              <a:spcBef>
                <a:spcPts val="1200"/>
              </a:spcBef>
              <a:spcAft>
                <a:spcPts val="0"/>
              </a:spcAft>
              <a:buSzPct val="117647"/>
              <a:buNone/>
            </a:pPr>
            <a:endParaRPr/>
          </a:p>
          <a:p>
            <a:pPr marL="0" lvl="0" indent="0" algn="l" rtl="0">
              <a:lnSpc>
                <a:spcPct val="120000"/>
              </a:lnSpc>
              <a:spcBef>
                <a:spcPts val="1200"/>
              </a:spcBef>
              <a:spcAft>
                <a:spcPts val="1200"/>
              </a:spcAft>
              <a:buSzPct val="117647"/>
              <a:buNone/>
            </a:pPr>
            <a:r>
              <a:rPr lang="en-US"/>
              <a:t>The modified query will return all items where either the category is Gifts, or 1 is equal to 1. Since 1=1 is always true, the query will return all items.</a:t>
            </a:r>
            <a:endParaRPr/>
          </a:p>
        </p:txBody>
      </p:sp>
      <p:pic>
        <p:nvPicPr>
          <p:cNvPr id="194" name="Google Shape;194;p11"/>
          <p:cNvPicPr preferRelativeResize="0"/>
          <p:nvPr/>
        </p:nvPicPr>
        <p:blipFill rotWithShape="1">
          <a:blip r:embed="rId3">
            <a:alphaModFix/>
          </a:blip>
          <a:srcRect/>
          <a:stretch/>
        </p:blipFill>
        <p:spPr>
          <a:xfrm>
            <a:off x="389825" y="1827125"/>
            <a:ext cx="7992125" cy="461800"/>
          </a:xfrm>
          <a:prstGeom prst="rect">
            <a:avLst/>
          </a:prstGeom>
          <a:noFill/>
          <a:ln>
            <a:noFill/>
          </a:ln>
        </p:spPr>
      </p:pic>
      <p:pic>
        <p:nvPicPr>
          <p:cNvPr id="195" name="Google Shape;195;p11" descr="A close up of a logo&#10;&#10;Description automatically generated"/>
          <p:cNvPicPr preferRelativeResize="0"/>
          <p:nvPr/>
        </p:nvPicPr>
        <p:blipFill rotWithShape="1">
          <a:blip r:embed="rId4">
            <a:alphaModFix amt="35000"/>
          </a:blip>
          <a:srcRect/>
          <a:stretch/>
        </p:blipFill>
        <p:spPr>
          <a:xfrm>
            <a:off x="5615952" y="2856205"/>
            <a:ext cx="3711141" cy="2205478"/>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2"/>
          <p:cNvSpPr txBox="1">
            <a:spLocks noGrp="1"/>
          </p:cNvSpPr>
          <p:nvPr>
            <p:ph type="title"/>
          </p:nvPr>
        </p:nvSpPr>
        <p:spPr>
          <a:xfrm>
            <a:off x="776450" y="402700"/>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US" b="1"/>
              <a:t>Subverting application logic</a:t>
            </a:r>
            <a:endParaRPr b="1"/>
          </a:p>
        </p:txBody>
      </p:sp>
      <p:sp>
        <p:nvSpPr>
          <p:cNvPr id="201" name="Google Shape;201;p12"/>
          <p:cNvSpPr txBox="1">
            <a:spLocks noGrp="1"/>
          </p:cNvSpPr>
          <p:nvPr>
            <p:ph type="body" idx="1"/>
          </p:nvPr>
        </p:nvSpPr>
        <p:spPr>
          <a:xfrm>
            <a:off x="3137401" y="2841022"/>
            <a:ext cx="3587400" cy="3077100"/>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1200"/>
              </a:spcBef>
              <a:spcAft>
                <a:spcPts val="0"/>
              </a:spcAft>
              <a:buSzPts val="2000"/>
              <a:buNone/>
            </a:pPr>
            <a:endParaRPr/>
          </a:p>
          <a:p>
            <a:pPr marL="0" lvl="0" indent="0" algn="l" rtl="0">
              <a:lnSpc>
                <a:spcPct val="120000"/>
              </a:lnSpc>
              <a:spcBef>
                <a:spcPts val="1200"/>
              </a:spcBef>
              <a:spcAft>
                <a:spcPts val="0"/>
              </a:spcAft>
              <a:buSzPts val="2000"/>
              <a:buNone/>
            </a:pPr>
            <a:endParaRPr/>
          </a:p>
        </p:txBody>
      </p:sp>
      <p:pic>
        <p:nvPicPr>
          <p:cNvPr id="202" name="Google Shape;202;p12"/>
          <p:cNvPicPr preferRelativeResize="0"/>
          <p:nvPr/>
        </p:nvPicPr>
        <p:blipFill rotWithShape="1">
          <a:blip r:embed="rId3">
            <a:alphaModFix/>
          </a:blip>
          <a:srcRect/>
          <a:stretch/>
        </p:blipFill>
        <p:spPr>
          <a:xfrm>
            <a:off x="362323" y="1959660"/>
            <a:ext cx="8520601" cy="538547"/>
          </a:xfrm>
          <a:prstGeom prst="rect">
            <a:avLst/>
          </a:prstGeom>
          <a:noFill/>
          <a:ln w="9525" cap="flat" cmpd="sng">
            <a:solidFill>
              <a:srgbClr val="C00000"/>
            </a:solidFill>
            <a:prstDash val="solid"/>
            <a:round/>
            <a:headEnd type="none" w="sm" len="sm"/>
            <a:tailEnd type="none" w="sm" len="sm"/>
          </a:ln>
        </p:spPr>
      </p:pic>
      <p:sp>
        <p:nvSpPr>
          <p:cNvPr id="203" name="Google Shape;203;p12"/>
          <p:cNvSpPr txBox="1"/>
          <p:nvPr/>
        </p:nvSpPr>
        <p:spPr>
          <a:xfrm>
            <a:off x="284149" y="1132924"/>
            <a:ext cx="8598775" cy="73866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Consider an application that lets users log in with a username and password. If a user submits the username wiener and the password bluecheese, the application checks the credentials by performing the following SQL query:</a:t>
            </a:r>
            <a:endParaRPr/>
          </a:p>
        </p:txBody>
      </p:sp>
      <p:sp>
        <p:nvSpPr>
          <p:cNvPr id="204" name="Google Shape;204;p12"/>
          <p:cNvSpPr txBox="1"/>
          <p:nvPr/>
        </p:nvSpPr>
        <p:spPr>
          <a:xfrm>
            <a:off x="2780675" y="3403485"/>
            <a:ext cx="457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If the query returns the details of a user, then the login is successful. Otherwise, it is rejected.</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3"/>
          <p:cNvSpPr txBox="1">
            <a:spLocks noGrp="1"/>
          </p:cNvSpPr>
          <p:nvPr>
            <p:ph type="title"/>
          </p:nvPr>
        </p:nvSpPr>
        <p:spPr>
          <a:xfrm>
            <a:off x="776450" y="402700"/>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707"/>
              <a:buFont typeface="Arial"/>
              <a:buNone/>
            </a:pPr>
            <a:r>
              <a:rPr lang="en-US" b="1"/>
              <a:t>Subverting application logic</a:t>
            </a:r>
            <a:endParaRPr b="1"/>
          </a:p>
          <a:p>
            <a:pPr marL="0" lvl="0" indent="0" algn="l" rtl="0">
              <a:lnSpc>
                <a:spcPct val="100000"/>
              </a:lnSpc>
              <a:spcBef>
                <a:spcPts val="0"/>
              </a:spcBef>
              <a:spcAft>
                <a:spcPts val="0"/>
              </a:spcAft>
              <a:buSzPts val="1800"/>
              <a:buNone/>
            </a:pPr>
            <a:endParaRPr/>
          </a:p>
        </p:txBody>
      </p:sp>
      <p:pic>
        <p:nvPicPr>
          <p:cNvPr id="210" name="Google Shape;210;p13"/>
          <p:cNvPicPr preferRelativeResize="0"/>
          <p:nvPr/>
        </p:nvPicPr>
        <p:blipFill rotWithShape="1">
          <a:blip r:embed="rId3">
            <a:alphaModFix/>
          </a:blip>
          <a:srcRect/>
          <a:stretch/>
        </p:blipFill>
        <p:spPr>
          <a:xfrm>
            <a:off x="389775" y="1934894"/>
            <a:ext cx="8239601" cy="508700"/>
          </a:xfrm>
          <a:prstGeom prst="rect">
            <a:avLst/>
          </a:prstGeom>
          <a:noFill/>
          <a:ln w="9525" cap="flat" cmpd="sng">
            <a:solidFill>
              <a:srgbClr val="C00000"/>
            </a:solidFill>
            <a:prstDash val="solid"/>
            <a:round/>
            <a:headEnd type="none" w="sm" len="sm"/>
            <a:tailEnd type="none" w="sm" len="sm"/>
          </a:ln>
        </p:spPr>
      </p:pic>
      <p:sp>
        <p:nvSpPr>
          <p:cNvPr id="211" name="Google Shape;211;p13"/>
          <p:cNvSpPr txBox="1"/>
          <p:nvPr/>
        </p:nvSpPr>
        <p:spPr>
          <a:xfrm>
            <a:off x="313290" y="1026588"/>
            <a:ext cx="8316086" cy="73866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Here, an attacker can log in as any user without a password simply by using the SQL comment sequence -- to remove the password check from the </a:t>
            </a:r>
            <a:r>
              <a:rPr lang="en-US" sz="1400" b="0" i="1" u="none" strike="noStrike" cap="none">
                <a:solidFill>
                  <a:srgbClr val="000000"/>
                </a:solidFill>
                <a:latin typeface="Arial"/>
                <a:ea typeface="Arial"/>
                <a:cs typeface="Arial"/>
                <a:sym typeface="Arial"/>
              </a:rPr>
              <a:t>WHERE</a:t>
            </a:r>
            <a:r>
              <a:rPr lang="en-US" sz="1400" b="0" i="0" u="none" strike="noStrike" cap="none">
                <a:solidFill>
                  <a:srgbClr val="000000"/>
                </a:solidFill>
                <a:latin typeface="Arial"/>
                <a:ea typeface="Arial"/>
                <a:cs typeface="Arial"/>
                <a:sym typeface="Arial"/>
              </a:rPr>
              <a:t> clause of the query. For example, submitting the username </a:t>
            </a:r>
            <a:r>
              <a:rPr lang="en-US" sz="1400" b="0" i="1" u="none" strike="noStrike" cap="none">
                <a:solidFill>
                  <a:srgbClr val="000000"/>
                </a:solidFill>
                <a:latin typeface="Arial"/>
                <a:ea typeface="Arial"/>
                <a:cs typeface="Arial"/>
                <a:sym typeface="Arial"/>
              </a:rPr>
              <a:t>administrator'--</a:t>
            </a:r>
            <a:r>
              <a:rPr lang="en-US" sz="1400" b="0" i="0" u="none" strike="noStrike" cap="none">
                <a:solidFill>
                  <a:srgbClr val="000000"/>
                </a:solidFill>
                <a:latin typeface="Arial"/>
                <a:ea typeface="Arial"/>
                <a:cs typeface="Arial"/>
                <a:sym typeface="Arial"/>
              </a:rPr>
              <a:t> and a blank password results in the following query:</a:t>
            </a:r>
            <a:endParaRPr/>
          </a:p>
        </p:txBody>
      </p:sp>
      <p:sp>
        <p:nvSpPr>
          <p:cNvPr id="212" name="Google Shape;212;p13"/>
          <p:cNvSpPr txBox="1"/>
          <p:nvPr/>
        </p:nvSpPr>
        <p:spPr>
          <a:xfrm>
            <a:off x="351533" y="2614441"/>
            <a:ext cx="8239600" cy="5232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This query returns the user whose username is administrator and successfully logs the attacker in as that user.</a:t>
            </a:r>
            <a:endParaRPr/>
          </a:p>
        </p:txBody>
      </p:sp>
      <p:pic>
        <p:nvPicPr>
          <p:cNvPr id="213" name="Google Shape;213;p13" descr="A close up of a logo&#10;&#10;Description automatically generated"/>
          <p:cNvPicPr preferRelativeResize="0"/>
          <p:nvPr/>
        </p:nvPicPr>
        <p:blipFill rotWithShape="1">
          <a:blip r:embed="rId4">
            <a:alphaModFix amt="35000"/>
          </a:blip>
          <a:srcRect/>
          <a:stretch/>
        </p:blipFill>
        <p:spPr>
          <a:xfrm>
            <a:off x="5615952" y="2856205"/>
            <a:ext cx="3711141" cy="2205478"/>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14"/>
          <p:cNvPicPr preferRelativeResize="0"/>
          <p:nvPr/>
        </p:nvPicPr>
        <p:blipFill rotWithShape="1">
          <a:blip r:embed="rId3">
            <a:alphaModFix/>
          </a:blip>
          <a:srcRect/>
          <a:stretch/>
        </p:blipFill>
        <p:spPr>
          <a:xfrm>
            <a:off x="311699" y="3323511"/>
            <a:ext cx="8520599" cy="503564"/>
          </a:xfrm>
          <a:prstGeom prst="rect">
            <a:avLst/>
          </a:prstGeom>
          <a:noFill/>
          <a:ln w="9525" cap="flat" cmpd="sng">
            <a:solidFill>
              <a:srgbClr val="5D8123"/>
            </a:solidFill>
            <a:prstDash val="solid"/>
            <a:round/>
            <a:headEnd type="none" w="sm" len="sm"/>
            <a:tailEnd type="none" w="sm" len="sm"/>
          </a:ln>
        </p:spPr>
      </p:pic>
      <p:sp>
        <p:nvSpPr>
          <p:cNvPr id="219" name="Google Shape;219;p14"/>
          <p:cNvSpPr txBox="1"/>
          <p:nvPr/>
        </p:nvSpPr>
        <p:spPr>
          <a:xfrm>
            <a:off x="2285999" y="-5698"/>
            <a:ext cx="45720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Retrieving data from other database tables</a:t>
            </a:r>
            <a:endParaRPr sz="1800" b="0" i="0" u="none" strike="noStrike" cap="none">
              <a:solidFill>
                <a:srgbClr val="000000"/>
              </a:solidFill>
              <a:latin typeface="Arial"/>
              <a:ea typeface="Arial"/>
              <a:cs typeface="Arial"/>
              <a:sym typeface="Arial"/>
            </a:endParaRPr>
          </a:p>
        </p:txBody>
      </p:sp>
      <p:sp>
        <p:nvSpPr>
          <p:cNvPr id="220" name="Google Shape;220;p14"/>
          <p:cNvSpPr txBox="1"/>
          <p:nvPr/>
        </p:nvSpPr>
        <p:spPr>
          <a:xfrm>
            <a:off x="214263" y="1211654"/>
            <a:ext cx="7850445" cy="160043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 cases where the results of an SQL query are returned within the application's responses, an attacker can leverage an SQL injection vulnerability to retrieve data from other tables within the database. This is done using the UNION keyword, which lets you execute an additional SELECT query and append the results to the original query.</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For example, if an application executes the following query containing the user input "Gifts":</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5"/>
          <p:cNvSpPr txBox="1">
            <a:spLocks noGrp="1"/>
          </p:cNvSpPr>
          <p:nvPr>
            <p:ph type="body" idx="1"/>
          </p:nvPr>
        </p:nvSpPr>
        <p:spPr>
          <a:xfrm>
            <a:off x="776450" y="1524375"/>
            <a:ext cx="3587400" cy="3077100"/>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1200"/>
              </a:spcBef>
              <a:spcAft>
                <a:spcPts val="0"/>
              </a:spcAft>
              <a:buSzPts val="2000"/>
              <a:buNone/>
            </a:pPr>
            <a:endParaRPr/>
          </a:p>
          <a:p>
            <a:pPr marL="0" lvl="0" indent="0" algn="l" rtl="0">
              <a:lnSpc>
                <a:spcPct val="120000"/>
              </a:lnSpc>
              <a:spcBef>
                <a:spcPts val="1200"/>
              </a:spcBef>
              <a:spcAft>
                <a:spcPts val="0"/>
              </a:spcAft>
              <a:buSzPts val="2000"/>
              <a:buNone/>
            </a:pPr>
            <a:endParaRPr/>
          </a:p>
        </p:txBody>
      </p:sp>
      <p:pic>
        <p:nvPicPr>
          <p:cNvPr id="226" name="Google Shape;226;p15"/>
          <p:cNvPicPr preferRelativeResize="0"/>
          <p:nvPr/>
        </p:nvPicPr>
        <p:blipFill rotWithShape="1">
          <a:blip r:embed="rId3">
            <a:alphaModFix/>
          </a:blip>
          <a:srcRect/>
          <a:stretch/>
        </p:blipFill>
        <p:spPr>
          <a:xfrm>
            <a:off x="265911" y="1387837"/>
            <a:ext cx="8462276" cy="483785"/>
          </a:xfrm>
          <a:prstGeom prst="rect">
            <a:avLst/>
          </a:prstGeom>
          <a:noFill/>
          <a:ln w="9525" cap="flat" cmpd="sng">
            <a:solidFill>
              <a:srgbClr val="C00000"/>
            </a:solidFill>
            <a:prstDash val="solid"/>
            <a:round/>
            <a:headEnd type="none" w="sm" len="sm"/>
            <a:tailEnd type="none" w="sm" len="sm"/>
          </a:ln>
        </p:spPr>
      </p:pic>
      <p:sp>
        <p:nvSpPr>
          <p:cNvPr id="227" name="Google Shape;227;p15"/>
          <p:cNvSpPr txBox="1"/>
          <p:nvPr/>
        </p:nvSpPr>
        <p:spPr>
          <a:xfrm>
            <a:off x="2494150" y="0"/>
            <a:ext cx="457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Retrieving data from other database tables</a:t>
            </a:r>
            <a:endParaRPr sz="1400" b="0" i="0" u="none" strike="noStrike" cap="none">
              <a:solidFill>
                <a:srgbClr val="000000"/>
              </a:solidFill>
              <a:latin typeface="Arial"/>
              <a:ea typeface="Arial"/>
              <a:cs typeface="Arial"/>
              <a:sym typeface="Arial"/>
            </a:endParaRPr>
          </a:p>
        </p:txBody>
      </p:sp>
      <p:sp>
        <p:nvSpPr>
          <p:cNvPr id="228" name="Google Shape;228;p15"/>
          <p:cNvSpPr txBox="1"/>
          <p:nvPr/>
        </p:nvSpPr>
        <p:spPr>
          <a:xfrm>
            <a:off x="208150" y="882793"/>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then an attacker can submit the input:</a:t>
            </a:r>
            <a:endParaRPr/>
          </a:p>
        </p:txBody>
      </p:sp>
      <p:sp>
        <p:nvSpPr>
          <p:cNvPr id="229" name="Google Shape;229;p15"/>
          <p:cNvSpPr txBox="1"/>
          <p:nvPr/>
        </p:nvSpPr>
        <p:spPr>
          <a:xfrm>
            <a:off x="265911" y="2361357"/>
            <a:ext cx="4572000" cy="73866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This will cause the application to return all usernames and passwords along with the names and descriptions of products.</a:t>
            </a:r>
            <a:endParaRPr/>
          </a:p>
        </p:txBody>
      </p:sp>
      <p:pic>
        <p:nvPicPr>
          <p:cNvPr id="230" name="Google Shape;230;p15" descr="A close up of a logo&#10;&#10;Description automatically generated"/>
          <p:cNvPicPr preferRelativeResize="0"/>
          <p:nvPr/>
        </p:nvPicPr>
        <p:blipFill rotWithShape="1">
          <a:blip r:embed="rId4">
            <a:alphaModFix amt="35000"/>
          </a:blip>
          <a:srcRect/>
          <a:stretch/>
        </p:blipFill>
        <p:spPr>
          <a:xfrm>
            <a:off x="5615952" y="2856205"/>
            <a:ext cx="3711141" cy="2205478"/>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16"/>
          <p:cNvPicPr preferRelativeResize="0"/>
          <p:nvPr/>
        </p:nvPicPr>
        <p:blipFill rotWithShape="1">
          <a:blip r:embed="rId3">
            <a:alphaModFix/>
          </a:blip>
          <a:srcRect/>
          <a:stretch/>
        </p:blipFill>
        <p:spPr>
          <a:xfrm>
            <a:off x="389744" y="4007144"/>
            <a:ext cx="8409482" cy="511275"/>
          </a:xfrm>
          <a:prstGeom prst="rect">
            <a:avLst/>
          </a:prstGeom>
          <a:noFill/>
          <a:ln w="9525" cap="flat" cmpd="sng">
            <a:solidFill>
              <a:srgbClr val="C00000"/>
            </a:solidFill>
            <a:prstDash val="solid"/>
            <a:round/>
            <a:headEnd type="none" w="sm" len="sm"/>
            <a:tailEnd type="none" w="sm" len="sm"/>
          </a:ln>
        </p:spPr>
      </p:pic>
      <p:sp>
        <p:nvSpPr>
          <p:cNvPr id="236" name="Google Shape;236;p16"/>
          <p:cNvSpPr txBox="1"/>
          <p:nvPr/>
        </p:nvSpPr>
        <p:spPr>
          <a:xfrm>
            <a:off x="389744" y="435271"/>
            <a:ext cx="4572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Examining the database</a:t>
            </a:r>
            <a:endParaRPr sz="1800" b="0" i="0" u="none" strike="noStrike" cap="none">
              <a:solidFill>
                <a:srgbClr val="000000"/>
              </a:solidFill>
              <a:latin typeface="Arial"/>
              <a:ea typeface="Arial"/>
              <a:cs typeface="Arial"/>
              <a:sym typeface="Arial"/>
            </a:endParaRPr>
          </a:p>
        </p:txBody>
      </p:sp>
      <p:sp>
        <p:nvSpPr>
          <p:cNvPr id="237" name="Google Shape;237;p16"/>
          <p:cNvSpPr txBox="1"/>
          <p:nvPr/>
        </p:nvSpPr>
        <p:spPr>
          <a:xfrm>
            <a:off x="269823" y="1351800"/>
            <a:ext cx="4572000" cy="95410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Arial"/>
                <a:ea typeface="Arial"/>
                <a:cs typeface="Arial"/>
                <a:sym typeface="Arial"/>
              </a:rPr>
              <a:t>Following initial identification of an SQL injection vulnerability, it is generally useful to obtain some information about the database itself. This information can often pave the way for further exploitation.</a:t>
            </a:r>
            <a:endParaRPr/>
          </a:p>
        </p:txBody>
      </p:sp>
      <p:sp>
        <p:nvSpPr>
          <p:cNvPr id="238" name="Google Shape;238;p16"/>
          <p:cNvSpPr txBox="1"/>
          <p:nvPr/>
        </p:nvSpPr>
        <p:spPr>
          <a:xfrm>
            <a:off x="269823" y="2571750"/>
            <a:ext cx="4572000" cy="116955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You can query the version details for the database. The way that this is done depends on the database type, so you can infer the database type from whichever technique works. For example, on Oracle you can execute:</a:t>
            </a:r>
            <a:endParaRPr/>
          </a:p>
        </p:txBody>
      </p:sp>
      <p:pic>
        <p:nvPicPr>
          <p:cNvPr id="239" name="Google Shape;239;p16" descr="A close up of a logo&#10;&#10;Description automatically generated"/>
          <p:cNvPicPr preferRelativeResize="0"/>
          <p:nvPr/>
        </p:nvPicPr>
        <p:blipFill rotWithShape="1">
          <a:blip r:embed="rId4">
            <a:alphaModFix amt="35000"/>
          </a:blip>
          <a:srcRect/>
          <a:stretch/>
        </p:blipFill>
        <p:spPr>
          <a:xfrm>
            <a:off x="5432859" y="1828853"/>
            <a:ext cx="3711141" cy="2205478"/>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17"/>
          <p:cNvPicPr preferRelativeResize="0"/>
          <p:nvPr/>
        </p:nvPicPr>
        <p:blipFill rotWithShape="1">
          <a:blip r:embed="rId3">
            <a:alphaModFix/>
          </a:blip>
          <a:srcRect/>
          <a:stretch/>
        </p:blipFill>
        <p:spPr>
          <a:xfrm>
            <a:off x="485524" y="3194439"/>
            <a:ext cx="8172951" cy="445100"/>
          </a:xfrm>
          <a:prstGeom prst="rect">
            <a:avLst/>
          </a:prstGeom>
          <a:noFill/>
          <a:ln w="9525" cap="flat" cmpd="sng">
            <a:solidFill>
              <a:srgbClr val="C00000"/>
            </a:solidFill>
            <a:prstDash val="solid"/>
            <a:round/>
            <a:headEnd type="none" w="sm" len="sm"/>
            <a:tailEnd type="none" w="sm" len="sm"/>
          </a:ln>
        </p:spPr>
      </p:pic>
      <p:sp>
        <p:nvSpPr>
          <p:cNvPr id="245" name="Google Shape;245;p17"/>
          <p:cNvSpPr txBox="1"/>
          <p:nvPr/>
        </p:nvSpPr>
        <p:spPr>
          <a:xfrm>
            <a:off x="389744" y="435271"/>
            <a:ext cx="4572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Examining the database</a:t>
            </a:r>
            <a:endParaRPr sz="1800" b="0" i="0" u="none" strike="noStrike" cap="none">
              <a:solidFill>
                <a:srgbClr val="000000"/>
              </a:solidFill>
              <a:latin typeface="Arial"/>
              <a:ea typeface="Arial"/>
              <a:cs typeface="Arial"/>
              <a:sym typeface="Arial"/>
            </a:endParaRPr>
          </a:p>
        </p:txBody>
      </p:sp>
      <p:sp>
        <p:nvSpPr>
          <p:cNvPr id="246" name="Google Shape;246;p17"/>
          <p:cNvSpPr txBox="1"/>
          <p:nvPr/>
        </p:nvSpPr>
        <p:spPr>
          <a:xfrm>
            <a:off x="389744" y="1174881"/>
            <a:ext cx="4572000" cy="5232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You can also determine what database tables exist, and which columns they contain. </a:t>
            </a:r>
            <a:endParaRPr sz="1400" b="0" i="0" u="none" strike="noStrike" cap="none">
              <a:solidFill>
                <a:srgbClr val="000000"/>
              </a:solidFill>
              <a:latin typeface="Arial"/>
              <a:ea typeface="Arial"/>
              <a:cs typeface="Arial"/>
              <a:sym typeface="Arial"/>
            </a:endParaRPr>
          </a:p>
        </p:txBody>
      </p:sp>
      <p:sp>
        <p:nvSpPr>
          <p:cNvPr id="247" name="Google Shape;247;p17"/>
          <p:cNvSpPr txBox="1"/>
          <p:nvPr/>
        </p:nvSpPr>
        <p:spPr>
          <a:xfrm>
            <a:off x="389744" y="2184660"/>
            <a:ext cx="4572000" cy="5232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For example, on most databases you can execute the following query to list the tables:</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p:nvPr/>
        </p:nvSpPr>
        <p:spPr>
          <a:xfrm>
            <a:off x="2286000" y="0"/>
            <a:ext cx="4572000"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Blind SQL injection vulnerabilities</a:t>
            </a:r>
            <a:endParaRPr sz="1600" b="0" i="0" u="none" strike="noStrike" cap="none">
              <a:solidFill>
                <a:srgbClr val="000000"/>
              </a:solidFill>
              <a:latin typeface="Arial"/>
              <a:ea typeface="Arial"/>
              <a:cs typeface="Arial"/>
              <a:sym typeface="Arial"/>
            </a:endParaRPr>
          </a:p>
        </p:txBody>
      </p:sp>
      <p:sp>
        <p:nvSpPr>
          <p:cNvPr id="253" name="Google Shape;253;p18"/>
          <p:cNvSpPr txBox="1"/>
          <p:nvPr/>
        </p:nvSpPr>
        <p:spPr>
          <a:xfrm>
            <a:off x="234483" y="1515762"/>
            <a:ext cx="5381469" cy="190821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Many instances of SQL injection are blind vulnerabilities. This means that the application does not return the results of the SQL query or the details of any database errors within its responses.</a:t>
            </a:r>
            <a:endParaRPr/>
          </a:p>
          <a:p>
            <a:pPr marL="0" marR="0" lvl="0" indent="0" algn="just"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Blind vulnerabilities can still be exploited to access unauthorized data, but the techniques involved are generally more complicated and difficult to perform.</a:t>
            </a:r>
            <a:endParaRPr/>
          </a:p>
        </p:txBody>
      </p:sp>
      <p:pic>
        <p:nvPicPr>
          <p:cNvPr id="254" name="Google Shape;254;p18" descr="A close up of a logo&#10;&#10;Description automatically generated"/>
          <p:cNvPicPr preferRelativeResize="0"/>
          <p:nvPr/>
        </p:nvPicPr>
        <p:blipFill rotWithShape="1">
          <a:blip r:embed="rId3">
            <a:alphaModFix amt="35000"/>
          </a:blip>
          <a:srcRect/>
          <a:stretch/>
        </p:blipFill>
        <p:spPr>
          <a:xfrm>
            <a:off x="5615952" y="2856205"/>
            <a:ext cx="3711141" cy="2205478"/>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9"/>
          <p:cNvSpPr txBox="1">
            <a:spLocks noGrp="1"/>
          </p:cNvSpPr>
          <p:nvPr>
            <p:ph type="body" idx="1"/>
          </p:nvPr>
        </p:nvSpPr>
        <p:spPr>
          <a:xfrm>
            <a:off x="382249" y="1374472"/>
            <a:ext cx="4687465" cy="3909559"/>
          </a:xfrm>
          <a:prstGeom prst="rect">
            <a:avLst/>
          </a:prstGeom>
          <a:noFill/>
          <a:ln>
            <a:noFill/>
          </a:ln>
        </p:spPr>
        <p:txBody>
          <a:bodyPr spcFirstLastPara="1" wrap="square" lIns="91425" tIns="91425" rIns="91425" bIns="91425" anchor="t" anchorCtr="0">
            <a:normAutofit fontScale="47500" lnSpcReduction="20000"/>
          </a:bodyPr>
          <a:lstStyle/>
          <a:p>
            <a:pPr marL="0" lvl="0" indent="0" algn="just" rtl="0">
              <a:lnSpc>
                <a:spcPct val="120000"/>
              </a:lnSpc>
              <a:spcBef>
                <a:spcPts val="0"/>
              </a:spcBef>
              <a:spcAft>
                <a:spcPts val="0"/>
              </a:spcAft>
              <a:buSzPct val="183066"/>
              <a:buNone/>
            </a:pPr>
            <a:r>
              <a:rPr lang="en-US" sz="2300">
                <a:latin typeface="Merriweather"/>
                <a:ea typeface="Merriweather"/>
                <a:cs typeface="Merriweather"/>
                <a:sym typeface="Merriweather"/>
              </a:rPr>
              <a:t>Depending on the nature of the vulnerability and the database involved, the following techniques can be used to exploit blind SQL injection vulnerabilities:</a:t>
            </a:r>
            <a:endParaRPr/>
          </a:p>
          <a:p>
            <a:pPr marL="457200" lvl="0" indent="-325786" algn="just" rtl="0">
              <a:lnSpc>
                <a:spcPct val="120000"/>
              </a:lnSpc>
              <a:spcBef>
                <a:spcPts val="1200"/>
              </a:spcBef>
              <a:spcAft>
                <a:spcPts val="0"/>
              </a:spcAft>
              <a:buSzPct val="100000"/>
              <a:buChar char="●"/>
            </a:pPr>
            <a:r>
              <a:rPr lang="en-US" sz="2300">
                <a:latin typeface="Merriweather"/>
                <a:ea typeface="Merriweather"/>
                <a:cs typeface="Merriweather"/>
                <a:sym typeface="Merriweather"/>
              </a:rPr>
              <a:t>You can change the logic of the query to trigger a detectable difference in the application's response depending on the truth of a single condition. This might involve injecting a new condition into some Boolean logic, or conditionally triggering an error such as a divide-by-zero.</a:t>
            </a:r>
            <a:endParaRPr/>
          </a:p>
          <a:p>
            <a:pPr marL="457200" lvl="0" indent="-325786" algn="just" rtl="0">
              <a:lnSpc>
                <a:spcPct val="120000"/>
              </a:lnSpc>
              <a:spcBef>
                <a:spcPts val="1200"/>
              </a:spcBef>
              <a:spcAft>
                <a:spcPts val="0"/>
              </a:spcAft>
              <a:buSzPct val="100000"/>
              <a:buChar char="●"/>
            </a:pPr>
            <a:r>
              <a:rPr lang="en-US" sz="2300">
                <a:latin typeface="Merriweather"/>
                <a:ea typeface="Merriweather"/>
                <a:cs typeface="Merriweather"/>
                <a:sym typeface="Merriweather"/>
              </a:rPr>
              <a:t>You can conditionally trigger a time delay in the processing of the query, allowing you to infer the truth of the condition based on the time that the application takes to respond.</a:t>
            </a:r>
            <a:endParaRPr/>
          </a:p>
          <a:p>
            <a:pPr marL="457200" lvl="0" indent="-256412" algn="just" rtl="0">
              <a:lnSpc>
                <a:spcPct val="120000"/>
              </a:lnSpc>
              <a:spcBef>
                <a:spcPts val="0"/>
              </a:spcBef>
              <a:spcAft>
                <a:spcPts val="0"/>
              </a:spcAft>
              <a:buSzPct val="100000"/>
              <a:buNone/>
            </a:pPr>
            <a:endParaRPr sz="2300">
              <a:latin typeface="Merriweather"/>
              <a:ea typeface="Merriweather"/>
              <a:cs typeface="Merriweather"/>
              <a:sym typeface="Merriweather"/>
            </a:endParaRPr>
          </a:p>
          <a:p>
            <a:pPr marL="457200" lvl="0" indent="-325786" algn="just" rtl="0">
              <a:lnSpc>
                <a:spcPct val="120000"/>
              </a:lnSpc>
              <a:spcBef>
                <a:spcPts val="0"/>
              </a:spcBef>
              <a:spcAft>
                <a:spcPts val="0"/>
              </a:spcAft>
              <a:buSzPct val="100000"/>
              <a:buChar char="●"/>
            </a:pPr>
            <a:r>
              <a:rPr lang="en-US" sz="2300">
                <a:latin typeface="Merriweather"/>
                <a:ea typeface="Merriweather"/>
                <a:cs typeface="Merriweather"/>
                <a:sym typeface="Merriweather"/>
              </a:rPr>
              <a:t>You can trigger an out-of-band network interaction, using OAST techniques. This technique is extremely powerful and works in situations where the other techniques do not. Often, you can directly exfiltrate data via the out-of-band channel, for example by placing the data into a DNS lookup for a domain that you control.</a:t>
            </a:r>
            <a:endParaRPr/>
          </a:p>
        </p:txBody>
      </p:sp>
      <p:sp>
        <p:nvSpPr>
          <p:cNvPr id="260" name="Google Shape;260;p19"/>
          <p:cNvSpPr txBox="1"/>
          <p:nvPr/>
        </p:nvSpPr>
        <p:spPr>
          <a:xfrm>
            <a:off x="382249" y="651833"/>
            <a:ext cx="4572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Blind SQL injection vulnerabilities</a:t>
            </a:r>
            <a:endParaRPr sz="1800" b="0" i="0" u="none" strike="noStrike" cap="none">
              <a:solidFill>
                <a:srgbClr val="000000"/>
              </a:solidFill>
              <a:latin typeface="Arial"/>
              <a:ea typeface="Arial"/>
              <a:cs typeface="Arial"/>
              <a:sym typeface="Arial"/>
            </a:endParaRPr>
          </a:p>
        </p:txBody>
      </p:sp>
      <p:pic>
        <p:nvPicPr>
          <p:cNvPr id="261" name="Google Shape;261;p19" descr="A close up of a logo&#10;&#10;Description automatically generated"/>
          <p:cNvPicPr preferRelativeResize="0"/>
          <p:nvPr/>
        </p:nvPicPr>
        <p:blipFill rotWithShape="1">
          <a:blip r:embed="rId3">
            <a:alphaModFix amt="35000"/>
          </a:blip>
          <a:srcRect/>
          <a:stretch/>
        </p:blipFill>
        <p:spPr>
          <a:xfrm>
            <a:off x="5432859" y="2571750"/>
            <a:ext cx="3711141" cy="2205478"/>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p:nvPr/>
        </p:nvSpPr>
        <p:spPr>
          <a:xfrm>
            <a:off x="3516179" y="-6868"/>
            <a:ext cx="2111642"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Overview</a:t>
            </a:r>
            <a:endParaRPr sz="1400" b="1" i="0" u="none" strike="noStrike" cap="none">
              <a:solidFill>
                <a:srgbClr val="000000"/>
              </a:solidFill>
              <a:latin typeface="Merriweather"/>
              <a:ea typeface="Merriweather"/>
              <a:cs typeface="Merriweather"/>
              <a:sym typeface="Merriweather"/>
            </a:endParaRPr>
          </a:p>
        </p:txBody>
      </p:sp>
      <p:pic>
        <p:nvPicPr>
          <p:cNvPr id="119" name="Google Shape;119;p2"/>
          <p:cNvPicPr preferRelativeResize="0"/>
          <p:nvPr/>
        </p:nvPicPr>
        <p:blipFill rotWithShape="1">
          <a:blip r:embed="rId3">
            <a:alphaModFix amt="20000"/>
          </a:blip>
          <a:srcRect/>
          <a:stretch/>
        </p:blipFill>
        <p:spPr>
          <a:xfrm>
            <a:off x="5374243" y="1768643"/>
            <a:ext cx="3651810" cy="2109936"/>
          </a:xfrm>
          <a:prstGeom prst="rect">
            <a:avLst/>
          </a:prstGeom>
          <a:noFill/>
          <a:ln>
            <a:noFill/>
          </a:ln>
        </p:spPr>
      </p:pic>
      <p:sp>
        <p:nvSpPr>
          <p:cNvPr id="120" name="Google Shape;120;p2"/>
          <p:cNvSpPr txBox="1"/>
          <p:nvPr/>
        </p:nvSpPr>
        <p:spPr>
          <a:xfrm>
            <a:off x="1291305" y="1633847"/>
            <a:ext cx="4449747"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1" i="0" u="none" strike="noStrike" cap="none">
              <a:solidFill>
                <a:srgbClr val="000000"/>
              </a:solidFill>
              <a:latin typeface="Merriweather"/>
              <a:ea typeface="Merriweather"/>
              <a:cs typeface="Merriweather"/>
              <a:sym typeface="Merriweathe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Merriweather"/>
                <a:ea typeface="Merriweather"/>
                <a:cs typeface="Merriweather"/>
                <a:sym typeface="Merriweather"/>
              </a:rPr>
              <a:t>SQL Injection</a:t>
            </a:r>
            <a:endParaRPr/>
          </a:p>
          <a:p>
            <a:pPr marL="0" marR="0" lvl="0" indent="0" algn="l" rtl="0">
              <a:lnSpc>
                <a:spcPct val="100000"/>
              </a:lnSpc>
              <a:spcBef>
                <a:spcPts val="0"/>
              </a:spcBef>
              <a:spcAft>
                <a:spcPts val="0"/>
              </a:spcAft>
              <a:buNone/>
            </a:pPr>
            <a:endParaRPr sz="1400" b="1" i="0" u="none" strike="noStrike" cap="none">
              <a:solidFill>
                <a:srgbClr val="000000"/>
              </a:solidFill>
              <a:latin typeface="Merriweather"/>
              <a:ea typeface="Merriweather"/>
              <a:cs typeface="Merriweather"/>
              <a:sym typeface="Merriweathe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Merriweather"/>
                <a:ea typeface="Merriweather"/>
                <a:cs typeface="Merriweather"/>
                <a:sym typeface="Merriweather"/>
              </a:rPr>
              <a:t>How to test on SQLI</a:t>
            </a:r>
            <a:endParaRPr/>
          </a:p>
          <a:p>
            <a:pPr marL="285750" marR="0" lvl="0"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erriweather"/>
              <a:ea typeface="Merriweather"/>
              <a:cs typeface="Merriweather"/>
              <a:sym typeface="Merriweathe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Merriweather"/>
                <a:ea typeface="Merriweather"/>
                <a:cs typeface="Merriweather"/>
                <a:sym typeface="Merriweather"/>
              </a:rPr>
              <a:t>sqlmap</a:t>
            </a:r>
            <a:endParaRPr sz="1400" b="1" i="0" u="none" strike="noStrike" cap="none">
              <a:solidFill>
                <a:srgbClr val="000000"/>
              </a:solidFill>
              <a:latin typeface="Merriweather"/>
              <a:ea typeface="Merriweather"/>
              <a:cs typeface="Merriweather"/>
              <a:sym typeface="Merriweather"/>
            </a:endParaRPr>
          </a:p>
          <a:p>
            <a:pPr marL="0" marR="0" lvl="0" indent="0" algn="l" rtl="0">
              <a:lnSpc>
                <a:spcPct val="100000"/>
              </a:lnSpc>
              <a:spcBef>
                <a:spcPts val="0"/>
              </a:spcBef>
              <a:spcAft>
                <a:spcPts val="0"/>
              </a:spcAft>
              <a:buNone/>
            </a:pPr>
            <a:endParaRPr sz="1400" b="1" i="0" u="none" strike="noStrike" cap="none">
              <a:solidFill>
                <a:srgbClr val="000000"/>
              </a:solidFill>
              <a:latin typeface="Merriweather"/>
              <a:ea typeface="Merriweather"/>
              <a:cs typeface="Merriweather"/>
              <a:sym typeface="Merriweathe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Merriweather"/>
                <a:ea typeface="Merriweather"/>
                <a:cs typeface="Merriweather"/>
                <a:sym typeface="Merriweather"/>
              </a:rPr>
              <a:t>Machine: </a:t>
            </a:r>
            <a:r>
              <a:rPr lang="en-US" sz="1400" b="1" i="0" u="none" strike="noStrike" cap="none">
                <a:solidFill>
                  <a:srgbClr val="C00000"/>
                </a:solidFill>
                <a:latin typeface="Merriweather"/>
                <a:ea typeface="Merriweather"/>
                <a:cs typeface="Merriweather"/>
                <a:sym typeface="Merriweather"/>
              </a:rPr>
              <a:t>schematics</a:t>
            </a:r>
            <a:endParaRPr/>
          </a:p>
          <a:p>
            <a:pPr marL="285750" marR="0" lvl="0" indent="-196850" algn="l" rtl="0">
              <a:lnSpc>
                <a:spcPct val="100000"/>
              </a:lnSpc>
              <a:spcBef>
                <a:spcPts val="0"/>
              </a:spcBef>
              <a:spcAft>
                <a:spcPts val="0"/>
              </a:spcAft>
              <a:buClr>
                <a:srgbClr val="000000"/>
              </a:buClr>
              <a:buSzPts val="1400"/>
              <a:buFont typeface="Arial"/>
              <a:buNone/>
            </a:pPr>
            <a:endParaRPr sz="1400" b="1" i="0" u="none" strike="noStrike" cap="none">
              <a:solidFill>
                <a:srgbClr val="C00000"/>
              </a:solidFill>
              <a:latin typeface="Merriweather"/>
              <a:ea typeface="Merriweather"/>
              <a:cs typeface="Merriweather"/>
              <a:sym typeface="Merriweather"/>
            </a:endParaRPr>
          </a:p>
        </p:txBody>
      </p:sp>
      <p:cxnSp>
        <p:nvCxnSpPr>
          <p:cNvPr id="121" name="Google Shape;121;p2"/>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122" name="Google Shape;122;p2"/>
          <p:cNvPicPr preferRelativeResize="0"/>
          <p:nvPr/>
        </p:nvPicPr>
        <p:blipFill rotWithShape="1">
          <a:blip r:embed="rId4">
            <a:alphaModFix/>
          </a:blip>
          <a:srcRect/>
          <a:stretch/>
        </p:blipFill>
        <p:spPr>
          <a:xfrm>
            <a:off x="8588288" y="4801115"/>
            <a:ext cx="556884" cy="307503"/>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0"/>
          <p:cNvSpPr txBox="1">
            <a:spLocks noGrp="1"/>
          </p:cNvSpPr>
          <p:nvPr>
            <p:ph type="body" idx="1"/>
          </p:nvPr>
        </p:nvSpPr>
        <p:spPr>
          <a:xfrm>
            <a:off x="191833" y="849818"/>
            <a:ext cx="5084705" cy="4006996"/>
          </a:xfrm>
          <a:prstGeom prst="rect">
            <a:avLst/>
          </a:prstGeom>
          <a:noFill/>
          <a:ln>
            <a:noFill/>
          </a:ln>
        </p:spPr>
        <p:txBody>
          <a:bodyPr spcFirstLastPara="1" wrap="square" lIns="91425" tIns="91425" rIns="91425" bIns="91425" anchor="t" anchorCtr="0">
            <a:normAutofit fontScale="55000" lnSpcReduction="20000"/>
          </a:bodyPr>
          <a:lstStyle/>
          <a:p>
            <a:pPr marL="0" lvl="0" indent="0" algn="just" rtl="0">
              <a:lnSpc>
                <a:spcPct val="120000"/>
              </a:lnSpc>
              <a:spcBef>
                <a:spcPts val="0"/>
              </a:spcBef>
              <a:spcAft>
                <a:spcPts val="0"/>
              </a:spcAft>
              <a:buSzPct val="145454"/>
              <a:buNone/>
            </a:pPr>
            <a:r>
              <a:rPr lang="en-US" sz="2500" b="1">
                <a:latin typeface="Merriweather"/>
                <a:ea typeface="Merriweather"/>
                <a:cs typeface="Merriweather"/>
                <a:sym typeface="Merriweather"/>
              </a:rPr>
              <a:t>SQL injection can be detected manually by using a systematic set of tests against every entry point in the application. This typically involves:</a:t>
            </a:r>
            <a:endParaRPr sz="2500" b="1">
              <a:latin typeface="Merriweather"/>
              <a:ea typeface="Merriweather"/>
              <a:cs typeface="Merriweather"/>
              <a:sym typeface="Merriweather"/>
            </a:endParaRPr>
          </a:p>
          <a:p>
            <a:pPr marL="457200" lvl="0" indent="-325755" algn="just" rtl="0">
              <a:lnSpc>
                <a:spcPct val="120000"/>
              </a:lnSpc>
              <a:spcBef>
                <a:spcPts val="1200"/>
              </a:spcBef>
              <a:spcAft>
                <a:spcPts val="0"/>
              </a:spcAft>
              <a:buSzPct val="100000"/>
              <a:buChar char="●"/>
            </a:pPr>
            <a:r>
              <a:rPr lang="en-US">
                <a:latin typeface="Merriweather"/>
                <a:ea typeface="Merriweather"/>
                <a:cs typeface="Merriweather"/>
                <a:sym typeface="Merriweather"/>
              </a:rPr>
              <a:t>Submitting the single quote character ' and looking for errors or other anomalies.</a:t>
            </a:r>
            <a:endParaRPr/>
          </a:p>
          <a:p>
            <a:pPr marL="457200" lvl="0" indent="-325755" algn="just" rtl="0">
              <a:lnSpc>
                <a:spcPct val="120000"/>
              </a:lnSpc>
              <a:spcBef>
                <a:spcPts val="1200"/>
              </a:spcBef>
              <a:spcAft>
                <a:spcPts val="0"/>
              </a:spcAft>
              <a:buSzPct val="100000"/>
              <a:buChar char="●"/>
            </a:pPr>
            <a:r>
              <a:rPr lang="en-US">
                <a:latin typeface="Merriweather"/>
                <a:ea typeface="Merriweather"/>
                <a:cs typeface="Merriweather"/>
                <a:sym typeface="Merriweather"/>
              </a:rPr>
              <a:t>Submitting some SQL-specific syntax that evaluates to the base (original) value of the entry point, and to a different value, and looking for systematic differences in the resulting application responses.</a:t>
            </a:r>
            <a:endParaRPr/>
          </a:p>
          <a:p>
            <a:pPr marL="457200" lvl="0" indent="-325755" algn="just" rtl="0">
              <a:lnSpc>
                <a:spcPct val="120000"/>
              </a:lnSpc>
              <a:spcBef>
                <a:spcPts val="1200"/>
              </a:spcBef>
              <a:spcAft>
                <a:spcPts val="0"/>
              </a:spcAft>
              <a:buSzPct val="100000"/>
              <a:buChar char="●"/>
            </a:pPr>
            <a:r>
              <a:rPr lang="en-US">
                <a:latin typeface="Merriweather"/>
                <a:ea typeface="Merriweather"/>
                <a:cs typeface="Merriweather"/>
                <a:sym typeface="Merriweather"/>
              </a:rPr>
              <a:t>Submitting Boolean conditions such as OR 1=1 and OR 1=2, and looking for differences in the application's responses.</a:t>
            </a:r>
            <a:endParaRPr/>
          </a:p>
          <a:p>
            <a:pPr marL="457200" lvl="0" indent="-325755" algn="just" rtl="0">
              <a:lnSpc>
                <a:spcPct val="120000"/>
              </a:lnSpc>
              <a:spcBef>
                <a:spcPts val="1200"/>
              </a:spcBef>
              <a:spcAft>
                <a:spcPts val="0"/>
              </a:spcAft>
              <a:buSzPct val="100000"/>
              <a:buChar char="●"/>
            </a:pPr>
            <a:r>
              <a:rPr lang="en-US">
                <a:latin typeface="Merriweather"/>
                <a:ea typeface="Merriweather"/>
                <a:cs typeface="Merriweather"/>
                <a:sym typeface="Merriweather"/>
              </a:rPr>
              <a:t>Submitting payloads designed to trigger time delays when executed within an SQL query, and looking for differences in the time taken to respond.</a:t>
            </a:r>
            <a:endParaRPr/>
          </a:p>
          <a:p>
            <a:pPr marL="457200" lvl="0" indent="-325755" algn="just" rtl="0">
              <a:lnSpc>
                <a:spcPct val="120000"/>
              </a:lnSpc>
              <a:spcBef>
                <a:spcPts val="1200"/>
              </a:spcBef>
              <a:spcAft>
                <a:spcPts val="0"/>
              </a:spcAft>
              <a:buSzPct val="100000"/>
              <a:buChar char="●"/>
            </a:pPr>
            <a:r>
              <a:rPr lang="en-US">
                <a:latin typeface="Merriweather"/>
                <a:ea typeface="Merriweather"/>
                <a:cs typeface="Merriweather"/>
                <a:sym typeface="Merriweather"/>
              </a:rPr>
              <a:t>Submitting OAST payloads designed to trigger an out-of-band network interaction when executed within an SQL query, and monitoring for any resulting interactions.</a:t>
            </a:r>
            <a:endParaRPr>
              <a:latin typeface="Merriweather"/>
              <a:ea typeface="Merriweather"/>
              <a:cs typeface="Merriweather"/>
              <a:sym typeface="Merriweather"/>
            </a:endParaRPr>
          </a:p>
        </p:txBody>
      </p:sp>
      <p:sp>
        <p:nvSpPr>
          <p:cNvPr id="267" name="Google Shape;267;p20"/>
          <p:cNvSpPr txBox="1"/>
          <p:nvPr/>
        </p:nvSpPr>
        <p:spPr>
          <a:xfrm>
            <a:off x="2286000" y="9874"/>
            <a:ext cx="4572000"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How to detect SQL injection vulnerabilities</a:t>
            </a:r>
            <a:endParaRPr sz="1600" b="0" i="0" u="none" strike="noStrike" cap="none">
              <a:solidFill>
                <a:srgbClr val="000000"/>
              </a:solidFill>
              <a:latin typeface="Arial"/>
              <a:ea typeface="Arial"/>
              <a:cs typeface="Arial"/>
              <a:sym typeface="Arial"/>
            </a:endParaRPr>
          </a:p>
        </p:txBody>
      </p:sp>
      <p:pic>
        <p:nvPicPr>
          <p:cNvPr id="268" name="Google Shape;268;p20" descr="A close up of a logo&#10;&#10;Description automatically generated"/>
          <p:cNvPicPr preferRelativeResize="0"/>
          <p:nvPr/>
        </p:nvPicPr>
        <p:blipFill rotWithShape="1">
          <a:blip r:embed="rId3">
            <a:alphaModFix amt="35000"/>
          </a:blip>
          <a:srcRect/>
          <a:stretch/>
        </p:blipFill>
        <p:spPr>
          <a:xfrm>
            <a:off x="5615952" y="2856205"/>
            <a:ext cx="3711141" cy="2205478"/>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1"/>
          <p:cNvSpPr txBox="1">
            <a:spLocks noGrp="1"/>
          </p:cNvSpPr>
          <p:nvPr>
            <p:ph type="body" idx="1"/>
          </p:nvPr>
        </p:nvSpPr>
        <p:spPr>
          <a:xfrm>
            <a:off x="184338" y="984728"/>
            <a:ext cx="4634999" cy="3669717"/>
          </a:xfrm>
          <a:prstGeom prst="rect">
            <a:avLst/>
          </a:prstGeom>
          <a:noFill/>
          <a:ln>
            <a:noFill/>
          </a:ln>
        </p:spPr>
        <p:txBody>
          <a:bodyPr spcFirstLastPara="1" wrap="square" lIns="91425" tIns="91425" rIns="91425" bIns="91425" anchor="t" anchorCtr="0">
            <a:normAutofit fontScale="70000" lnSpcReduction="20000"/>
          </a:bodyPr>
          <a:lstStyle/>
          <a:p>
            <a:pPr marL="0" lvl="0" indent="0" algn="just" rtl="0">
              <a:lnSpc>
                <a:spcPct val="120000"/>
              </a:lnSpc>
              <a:spcBef>
                <a:spcPts val="0"/>
              </a:spcBef>
              <a:spcAft>
                <a:spcPts val="0"/>
              </a:spcAft>
              <a:buSzPct val="142857"/>
              <a:buNone/>
            </a:pPr>
            <a:r>
              <a:rPr lang="en-US">
                <a:latin typeface="Merriweather"/>
                <a:ea typeface="Merriweather"/>
                <a:cs typeface="Merriweather"/>
                <a:sym typeface="Merriweather"/>
              </a:rPr>
              <a:t>SQL injection vulnerabilities can in principle occur at any location within the query, and within different query types. The most common other locations where SQL injection arises are:</a:t>
            </a:r>
            <a:endParaRPr>
              <a:latin typeface="Merriweather"/>
              <a:ea typeface="Merriweather"/>
              <a:cs typeface="Merriweather"/>
              <a:sym typeface="Merriweather"/>
            </a:endParaRPr>
          </a:p>
          <a:p>
            <a:pPr marL="457200" lvl="0" indent="-342900" algn="just" rtl="0">
              <a:lnSpc>
                <a:spcPct val="120000"/>
              </a:lnSpc>
              <a:spcBef>
                <a:spcPts val="1200"/>
              </a:spcBef>
              <a:spcAft>
                <a:spcPts val="0"/>
              </a:spcAft>
              <a:buSzPct val="128571"/>
              <a:buChar char="●"/>
            </a:pPr>
            <a:r>
              <a:rPr lang="en-US">
                <a:latin typeface="Merriweather"/>
                <a:ea typeface="Merriweather"/>
                <a:cs typeface="Merriweather"/>
                <a:sym typeface="Merriweather"/>
              </a:rPr>
              <a:t>In UPDATE statements, within the updated values or the WHERE clause.</a:t>
            </a:r>
            <a:endParaRPr/>
          </a:p>
          <a:p>
            <a:pPr marL="457200" lvl="0" indent="-342900" algn="just" rtl="0">
              <a:lnSpc>
                <a:spcPct val="120000"/>
              </a:lnSpc>
              <a:spcBef>
                <a:spcPts val="1200"/>
              </a:spcBef>
              <a:spcAft>
                <a:spcPts val="0"/>
              </a:spcAft>
              <a:buSzPct val="128571"/>
              <a:buChar char="●"/>
            </a:pPr>
            <a:r>
              <a:rPr lang="en-US">
                <a:latin typeface="Merriweather"/>
                <a:ea typeface="Merriweather"/>
                <a:cs typeface="Merriweather"/>
                <a:sym typeface="Merriweather"/>
              </a:rPr>
              <a:t>In INSERT statements, within the inserted values.</a:t>
            </a:r>
            <a:endParaRPr/>
          </a:p>
          <a:p>
            <a:pPr marL="457200" lvl="0" indent="-342900" algn="just" rtl="0">
              <a:lnSpc>
                <a:spcPct val="120000"/>
              </a:lnSpc>
              <a:spcBef>
                <a:spcPts val="1200"/>
              </a:spcBef>
              <a:spcAft>
                <a:spcPts val="0"/>
              </a:spcAft>
              <a:buSzPct val="128571"/>
              <a:buChar char="●"/>
            </a:pPr>
            <a:r>
              <a:rPr lang="en-US">
                <a:latin typeface="Merriweather"/>
                <a:ea typeface="Merriweather"/>
                <a:cs typeface="Merriweather"/>
                <a:sym typeface="Merriweather"/>
              </a:rPr>
              <a:t>In SELECT statements, within the table or column name.</a:t>
            </a:r>
            <a:endParaRPr/>
          </a:p>
          <a:p>
            <a:pPr marL="457200" lvl="0" indent="-342900" algn="just" rtl="0">
              <a:lnSpc>
                <a:spcPct val="120000"/>
              </a:lnSpc>
              <a:spcBef>
                <a:spcPts val="1200"/>
              </a:spcBef>
              <a:spcAft>
                <a:spcPts val="0"/>
              </a:spcAft>
              <a:buSzPct val="128571"/>
              <a:buChar char="●"/>
            </a:pPr>
            <a:r>
              <a:rPr lang="en-US">
                <a:latin typeface="Merriweather"/>
                <a:ea typeface="Merriweather"/>
                <a:cs typeface="Merriweather"/>
                <a:sym typeface="Merriweather"/>
              </a:rPr>
              <a:t>In SELECT statements, within the ORDER BY clause.</a:t>
            </a:r>
            <a:endParaRPr>
              <a:latin typeface="Merriweather"/>
              <a:ea typeface="Merriweather"/>
              <a:cs typeface="Merriweather"/>
              <a:sym typeface="Merriweather"/>
            </a:endParaRPr>
          </a:p>
        </p:txBody>
      </p:sp>
      <p:sp>
        <p:nvSpPr>
          <p:cNvPr id="274" name="Google Shape;274;p21"/>
          <p:cNvSpPr txBox="1"/>
          <p:nvPr/>
        </p:nvSpPr>
        <p:spPr>
          <a:xfrm>
            <a:off x="2286000" y="0"/>
            <a:ext cx="4572000"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SQL injection in different parts of the query</a:t>
            </a:r>
            <a:endParaRPr sz="1600" b="0" i="0" u="none" strike="noStrike" cap="none">
              <a:solidFill>
                <a:srgbClr val="000000"/>
              </a:solidFill>
              <a:latin typeface="Arial"/>
              <a:ea typeface="Arial"/>
              <a:cs typeface="Arial"/>
              <a:sym typeface="Arial"/>
            </a:endParaRPr>
          </a:p>
        </p:txBody>
      </p:sp>
      <p:pic>
        <p:nvPicPr>
          <p:cNvPr id="275" name="Google Shape;275;p21" descr="A close up of a logo&#10;&#10;Description automatically generated"/>
          <p:cNvPicPr preferRelativeResize="0"/>
          <p:nvPr/>
        </p:nvPicPr>
        <p:blipFill rotWithShape="1">
          <a:blip r:embed="rId3">
            <a:alphaModFix amt="35000"/>
          </a:blip>
          <a:srcRect/>
          <a:stretch/>
        </p:blipFill>
        <p:spPr>
          <a:xfrm>
            <a:off x="5615952" y="2856205"/>
            <a:ext cx="3711141" cy="2205478"/>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2"/>
          <p:cNvSpPr txBox="1"/>
          <p:nvPr/>
        </p:nvSpPr>
        <p:spPr>
          <a:xfrm>
            <a:off x="247337" y="809430"/>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SQL injection in different contexts</a:t>
            </a:r>
            <a:endParaRPr sz="1600" b="0" i="0" u="none" strike="noStrike" cap="none">
              <a:solidFill>
                <a:srgbClr val="000000"/>
              </a:solidFill>
              <a:latin typeface="Arial"/>
              <a:ea typeface="Arial"/>
              <a:cs typeface="Arial"/>
              <a:sym typeface="Arial"/>
            </a:endParaRPr>
          </a:p>
        </p:txBody>
      </p:sp>
      <p:sp>
        <p:nvSpPr>
          <p:cNvPr id="281" name="Google Shape;281;p22"/>
          <p:cNvSpPr txBox="1"/>
          <p:nvPr/>
        </p:nvSpPr>
        <p:spPr>
          <a:xfrm>
            <a:off x="247337" y="1615890"/>
            <a:ext cx="4572000" cy="160043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 all of the labs so far, you've used the query string to inject your malicious SQL payload. However, it's important to note that you can perform SQL injection attacks using any controllable input that is processed as a SQL query by the application. For example, some websites take input in JSON or XML format and use this to query the database.</a:t>
            </a:r>
            <a:endParaRPr/>
          </a:p>
        </p:txBody>
      </p:sp>
      <p:pic>
        <p:nvPicPr>
          <p:cNvPr id="282" name="Google Shape;282;p22" descr="A close up of a logo&#10;&#10;Description automatically generated"/>
          <p:cNvPicPr preferRelativeResize="0"/>
          <p:nvPr/>
        </p:nvPicPr>
        <p:blipFill rotWithShape="1">
          <a:blip r:embed="rId3">
            <a:alphaModFix amt="35000"/>
          </a:blip>
          <a:srcRect/>
          <a:stretch/>
        </p:blipFill>
        <p:spPr>
          <a:xfrm>
            <a:off x="5615952" y="2856205"/>
            <a:ext cx="3711141" cy="2205478"/>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p23"/>
          <p:cNvPicPr preferRelativeResize="0"/>
          <p:nvPr/>
        </p:nvPicPr>
        <p:blipFill rotWithShape="1">
          <a:blip r:embed="rId3">
            <a:alphaModFix/>
          </a:blip>
          <a:srcRect r="31988"/>
          <a:stretch/>
        </p:blipFill>
        <p:spPr>
          <a:xfrm>
            <a:off x="4001075" y="1597725"/>
            <a:ext cx="5142925" cy="1948050"/>
          </a:xfrm>
          <a:prstGeom prst="rect">
            <a:avLst/>
          </a:prstGeom>
          <a:noFill/>
          <a:ln w="9525" cap="flat" cmpd="sng">
            <a:solidFill>
              <a:srgbClr val="C00000"/>
            </a:solidFill>
            <a:prstDash val="solid"/>
            <a:round/>
            <a:headEnd type="none" w="sm" len="sm"/>
            <a:tailEnd type="none" w="sm" len="sm"/>
          </a:ln>
        </p:spPr>
      </p:pic>
      <p:sp>
        <p:nvSpPr>
          <p:cNvPr id="288" name="Google Shape;288;p23"/>
          <p:cNvSpPr txBox="1"/>
          <p:nvPr/>
        </p:nvSpPr>
        <p:spPr>
          <a:xfrm>
            <a:off x="179881" y="764459"/>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SQL injection in different contexts</a:t>
            </a:r>
            <a:endParaRPr sz="1600" b="0" i="0" u="none" strike="noStrike" cap="none">
              <a:solidFill>
                <a:srgbClr val="000000"/>
              </a:solidFill>
              <a:latin typeface="Arial"/>
              <a:ea typeface="Arial"/>
              <a:cs typeface="Arial"/>
              <a:sym typeface="Arial"/>
            </a:endParaRPr>
          </a:p>
        </p:txBody>
      </p:sp>
      <p:sp>
        <p:nvSpPr>
          <p:cNvPr id="289" name="Google Shape;289;p23"/>
          <p:cNvSpPr txBox="1"/>
          <p:nvPr/>
        </p:nvSpPr>
        <p:spPr>
          <a:xfrm>
            <a:off x="179881" y="1701856"/>
            <a:ext cx="3701272" cy="192360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Weak implementations often just look for common SQL injection keywords within the request, so you may be able to bypass the filters by simply encoding or escaping characters in the prohibited keywords. </a:t>
            </a:r>
            <a:endParaRPr/>
          </a:p>
          <a:p>
            <a:pPr marL="0" marR="0" lvl="0" indent="0" algn="just" rtl="0">
              <a:lnSpc>
                <a:spcPct val="100000"/>
              </a:lnSpc>
              <a:spcBef>
                <a:spcPts val="120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For example, the following XML-based SQL injection uses an XML escape sequence to encode the S character in SELECT - This will be decoded server-side before being passed to the SQL interpreter.</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4"/>
          <p:cNvSpPr txBox="1"/>
          <p:nvPr/>
        </p:nvSpPr>
        <p:spPr>
          <a:xfrm>
            <a:off x="2286000" y="0"/>
            <a:ext cx="45720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Second-order SQL injection</a:t>
            </a:r>
            <a:endParaRPr sz="1800" b="0" i="0" u="none" strike="noStrike" cap="none">
              <a:solidFill>
                <a:srgbClr val="000000"/>
              </a:solidFill>
              <a:latin typeface="Arial"/>
              <a:ea typeface="Arial"/>
              <a:cs typeface="Arial"/>
              <a:sym typeface="Arial"/>
            </a:endParaRPr>
          </a:p>
        </p:txBody>
      </p:sp>
      <p:sp>
        <p:nvSpPr>
          <p:cNvPr id="295" name="Google Shape;295;p24"/>
          <p:cNvSpPr txBox="1"/>
          <p:nvPr/>
        </p:nvSpPr>
        <p:spPr>
          <a:xfrm>
            <a:off x="202367" y="1113818"/>
            <a:ext cx="4572000" cy="357020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First-order SQL injection arises where the application takes user input from an HTTP request and, in the course of processing that request, incorporates the input into an SQL query in an unsafe way.</a:t>
            </a:r>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 second-order SQL injection (also known as stored SQL injection), the application takes user input from an HTTP request and stores it for future use.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This is usually done by placing the input into a database, but no vulnerability arises at the point where the data is stored. Later, when handling a different HTTP request, the application retrieves the stored data and incorporates it into an SQL query in an unsafe way.</a:t>
            </a:r>
            <a:endParaRPr/>
          </a:p>
        </p:txBody>
      </p:sp>
      <p:pic>
        <p:nvPicPr>
          <p:cNvPr id="296" name="Google Shape;296;p24" descr="A close up of a logo&#10;&#10;Description automatically generated"/>
          <p:cNvPicPr preferRelativeResize="0"/>
          <p:nvPr/>
        </p:nvPicPr>
        <p:blipFill rotWithShape="1">
          <a:blip r:embed="rId3">
            <a:alphaModFix amt="35000"/>
          </a:blip>
          <a:srcRect/>
          <a:stretch/>
        </p:blipFill>
        <p:spPr>
          <a:xfrm>
            <a:off x="5615952" y="2856205"/>
            <a:ext cx="3711141" cy="2205478"/>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5"/>
          <p:cNvSpPr txBox="1">
            <a:spLocks noGrp="1"/>
          </p:cNvSpPr>
          <p:nvPr>
            <p:ph type="title"/>
          </p:nvPr>
        </p:nvSpPr>
        <p:spPr>
          <a:xfrm>
            <a:off x="143822" y="342740"/>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707"/>
              <a:buFont typeface="Arial"/>
              <a:buNone/>
            </a:pPr>
            <a:r>
              <a:rPr lang="en-US" b="1"/>
              <a:t>Second-order SQL injection</a:t>
            </a:r>
            <a:endParaRPr b="1"/>
          </a:p>
          <a:p>
            <a:pPr marL="0" lvl="0" indent="0" algn="l" rtl="0">
              <a:lnSpc>
                <a:spcPct val="100000"/>
              </a:lnSpc>
              <a:spcBef>
                <a:spcPts val="0"/>
              </a:spcBef>
              <a:spcAft>
                <a:spcPts val="0"/>
              </a:spcAft>
              <a:buSzPts val="1800"/>
              <a:buNone/>
            </a:pPr>
            <a:endParaRPr/>
          </a:p>
        </p:txBody>
      </p:sp>
      <p:pic>
        <p:nvPicPr>
          <p:cNvPr id="302" name="Google Shape;302;p25"/>
          <p:cNvPicPr preferRelativeResize="0"/>
          <p:nvPr/>
        </p:nvPicPr>
        <p:blipFill rotWithShape="1">
          <a:blip r:embed="rId3">
            <a:alphaModFix/>
          </a:blip>
          <a:srcRect/>
          <a:stretch/>
        </p:blipFill>
        <p:spPr>
          <a:xfrm>
            <a:off x="881319" y="870366"/>
            <a:ext cx="7381362" cy="372902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6"/>
          <p:cNvSpPr txBox="1">
            <a:spLocks noGrp="1"/>
          </p:cNvSpPr>
          <p:nvPr>
            <p:ph type="title"/>
          </p:nvPr>
        </p:nvSpPr>
        <p:spPr>
          <a:xfrm>
            <a:off x="146863" y="410195"/>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707"/>
              <a:buFont typeface="Arial"/>
              <a:buNone/>
            </a:pPr>
            <a:r>
              <a:rPr lang="en-US" b="1"/>
              <a:t>Second-order SQL injection</a:t>
            </a:r>
            <a:endParaRPr b="1"/>
          </a:p>
          <a:p>
            <a:pPr marL="0" lvl="0" indent="0" algn="l" rtl="0">
              <a:lnSpc>
                <a:spcPct val="100000"/>
              </a:lnSpc>
              <a:spcBef>
                <a:spcPts val="0"/>
              </a:spcBef>
              <a:spcAft>
                <a:spcPts val="0"/>
              </a:spcAft>
              <a:buClr>
                <a:schemeClr val="dk1"/>
              </a:buClr>
              <a:buSzPts val="707"/>
              <a:buFont typeface="Arial"/>
              <a:buNone/>
            </a:pPr>
            <a:endParaRPr/>
          </a:p>
          <a:p>
            <a:pPr marL="0" lvl="0" indent="0" algn="l" rtl="0">
              <a:lnSpc>
                <a:spcPct val="100000"/>
              </a:lnSpc>
              <a:spcBef>
                <a:spcPts val="0"/>
              </a:spcBef>
              <a:spcAft>
                <a:spcPts val="0"/>
              </a:spcAft>
              <a:buSzPts val="1800"/>
              <a:buNone/>
            </a:pPr>
            <a:endParaRPr/>
          </a:p>
        </p:txBody>
      </p:sp>
      <p:sp>
        <p:nvSpPr>
          <p:cNvPr id="308" name="Google Shape;308;p26"/>
          <p:cNvSpPr txBox="1"/>
          <p:nvPr/>
        </p:nvSpPr>
        <p:spPr>
          <a:xfrm>
            <a:off x="146863" y="1498917"/>
            <a:ext cx="4350186" cy="218521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Second-order SQL injection often arises in situations where developers are aware of SQL injection vulnerabilities, and so safely handle the initial placement of the input into the database.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When the data is later processed, it is deemed to be safe, since it was previously placed into the database safely. At this point, the data is handled in an unsafe way, because the developer wrongly deems it to be trusted.</a:t>
            </a:r>
            <a:endParaRPr/>
          </a:p>
        </p:txBody>
      </p:sp>
      <p:pic>
        <p:nvPicPr>
          <p:cNvPr id="309" name="Google Shape;309;p26"/>
          <p:cNvPicPr preferRelativeResize="0"/>
          <p:nvPr/>
        </p:nvPicPr>
        <p:blipFill rotWithShape="1">
          <a:blip r:embed="rId3">
            <a:alphaModFix/>
          </a:blip>
          <a:srcRect/>
          <a:stretch/>
        </p:blipFill>
        <p:spPr>
          <a:xfrm>
            <a:off x="4497049" y="1513146"/>
            <a:ext cx="4425137" cy="2170985"/>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7"/>
          <p:cNvSpPr txBox="1">
            <a:spLocks noGrp="1"/>
          </p:cNvSpPr>
          <p:nvPr>
            <p:ph type="title"/>
          </p:nvPr>
        </p:nvSpPr>
        <p:spPr>
          <a:xfrm>
            <a:off x="274279" y="542025"/>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US" b="1"/>
              <a:t>Database-specific factors</a:t>
            </a:r>
            <a:endParaRPr b="1"/>
          </a:p>
        </p:txBody>
      </p:sp>
      <p:sp>
        <p:nvSpPr>
          <p:cNvPr id="315" name="Google Shape;315;p27"/>
          <p:cNvSpPr txBox="1"/>
          <p:nvPr/>
        </p:nvSpPr>
        <p:spPr>
          <a:xfrm>
            <a:off x="274279" y="1398825"/>
            <a:ext cx="5008044" cy="240065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Arial"/>
                <a:ea typeface="Arial"/>
                <a:cs typeface="Arial"/>
                <a:sym typeface="Arial"/>
              </a:rPr>
              <a:t>Some core features of the SQL language are implemented in the same way across popular database platforms, and so many ways of detecting and exploiting SQL injection vulnerabilities work identically on different types of database.</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chemeClr val="dk1"/>
              </a:buClr>
              <a:buSzPts val="1100"/>
              <a:buFont typeface="Arial"/>
              <a:buNone/>
            </a:pPr>
            <a:r>
              <a:rPr lang="en-US" sz="1400" b="0" i="0" u="none" strike="noStrike" cap="none">
                <a:solidFill>
                  <a:srgbClr val="000000"/>
                </a:solidFill>
                <a:latin typeface="Arial"/>
                <a:ea typeface="Arial"/>
                <a:cs typeface="Arial"/>
                <a:sym typeface="Arial"/>
              </a:rPr>
              <a:t>However, there are also many differences between common databases. These mean that some techniques for detecting and exploiting SQL injection work differently on different platforms. </a:t>
            </a:r>
            <a:endParaRPr/>
          </a:p>
        </p:txBody>
      </p:sp>
      <p:pic>
        <p:nvPicPr>
          <p:cNvPr id="316" name="Google Shape;316;p27" descr="A close up of a logo&#10;&#10;Description automatically generated"/>
          <p:cNvPicPr preferRelativeResize="0"/>
          <p:nvPr/>
        </p:nvPicPr>
        <p:blipFill rotWithShape="1">
          <a:blip r:embed="rId3">
            <a:alphaModFix amt="35000"/>
          </a:blip>
          <a:srcRect/>
          <a:stretch/>
        </p:blipFill>
        <p:spPr>
          <a:xfrm>
            <a:off x="5615952" y="2856205"/>
            <a:ext cx="3711141" cy="2205478"/>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txBox="1"/>
          <p:nvPr/>
        </p:nvSpPr>
        <p:spPr>
          <a:xfrm>
            <a:off x="274279" y="542025"/>
            <a:ext cx="3587400" cy="8568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800"/>
              <a:buFont typeface="Poppins"/>
              <a:buNone/>
            </a:pPr>
            <a:r>
              <a:rPr lang="en-US" sz="1800" b="1" i="0" u="none" strike="noStrike" cap="none">
                <a:solidFill>
                  <a:schemeClr val="dk1"/>
                </a:solidFill>
                <a:latin typeface="Poppins"/>
                <a:ea typeface="Poppins"/>
                <a:cs typeface="Poppins"/>
                <a:sym typeface="Poppins"/>
              </a:rPr>
              <a:t>Database-specific factors</a:t>
            </a:r>
            <a:endParaRPr sz="1800" b="1" i="0" u="none" strike="noStrike" cap="none">
              <a:solidFill>
                <a:schemeClr val="dk1"/>
              </a:solidFill>
              <a:latin typeface="Poppins"/>
              <a:ea typeface="Poppins"/>
              <a:cs typeface="Poppins"/>
              <a:sym typeface="Poppins"/>
            </a:endParaRPr>
          </a:p>
        </p:txBody>
      </p:sp>
      <p:sp>
        <p:nvSpPr>
          <p:cNvPr id="322" name="Google Shape;322;p28"/>
          <p:cNvSpPr txBox="1"/>
          <p:nvPr/>
        </p:nvSpPr>
        <p:spPr>
          <a:xfrm>
            <a:off x="674557" y="1556087"/>
            <a:ext cx="4572000" cy="2031325"/>
          </a:xfrm>
          <a:prstGeom prst="rect">
            <a:avLst/>
          </a:prstGeom>
          <a:noFill/>
          <a:ln>
            <a:noFill/>
          </a:ln>
        </p:spPr>
        <p:txBody>
          <a:bodyPr spcFirstLastPara="1" wrap="square" lIns="91425" tIns="45700" rIns="91425" bIns="45700" anchor="t" anchorCtr="0">
            <a:sp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400" b="0" i="0" u="none" strike="noStrike" cap="none">
                <a:solidFill>
                  <a:srgbClr val="000000"/>
                </a:solidFill>
                <a:latin typeface="Arial"/>
                <a:ea typeface="Arial"/>
                <a:cs typeface="Arial"/>
                <a:sym typeface="Arial"/>
              </a:rPr>
              <a:t>Syntax for string concatenation.</a:t>
            </a:r>
            <a:endParaRPr sz="14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400" b="0" i="0" u="none" strike="noStrike" cap="none">
                <a:solidFill>
                  <a:srgbClr val="000000"/>
                </a:solidFill>
                <a:latin typeface="Arial"/>
                <a:ea typeface="Arial"/>
                <a:cs typeface="Arial"/>
                <a:sym typeface="Arial"/>
              </a:rPr>
              <a:t>Comments.</a:t>
            </a:r>
            <a:endParaRPr sz="14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400" b="0" i="0" u="none" strike="noStrike" cap="none">
                <a:solidFill>
                  <a:srgbClr val="000000"/>
                </a:solidFill>
                <a:latin typeface="Arial"/>
                <a:ea typeface="Arial"/>
                <a:cs typeface="Arial"/>
                <a:sym typeface="Arial"/>
              </a:rPr>
              <a:t>Batched (or stacked) queries.</a:t>
            </a:r>
            <a:endParaRPr sz="14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400" b="0" i="0" u="none" strike="noStrike" cap="none">
                <a:solidFill>
                  <a:srgbClr val="000000"/>
                </a:solidFill>
                <a:latin typeface="Arial"/>
                <a:ea typeface="Arial"/>
                <a:cs typeface="Arial"/>
                <a:sym typeface="Arial"/>
              </a:rPr>
              <a:t>Platform-specific APIs.</a:t>
            </a:r>
            <a:endParaRPr sz="14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400" b="0" i="0" u="none" strike="noStrike" cap="none">
                <a:solidFill>
                  <a:srgbClr val="000000"/>
                </a:solidFill>
                <a:latin typeface="Arial"/>
                <a:ea typeface="Arial"/>
                <a:cs typeface="Arial"/>
                <a:sym typeface="Arial"/>
              </a:rPr>
              <a:t>Error messages.</a:t>
            </a:r>
            <a:endParaRPr/>
          </a:p>
        </p:txBody>
      </p:sp>
      <p:pic>
        <p:nvPicPr>
          <p:cNvPr id="323" name="Google Shape;323;p28" descr="A close up of a logo&#10;&#10;Description automatically generated"/>
          <p:cNvPicPr preferRelativeResize="0"/>
          <p:nvPr/>
        </p:nvPicPr>
        <p:blipFill rotWithShape="1">
          <a:blip r:embed="rId3">
            <a:alphaModFix amt="35000"/>
          </a:blip>
          <a:srcRect/>
          <a:stretch/>
        </p:blipFill>
        <p:spPr>
          <a:xfrm>
            <a:off x="5615952" y="2856205"/>
            <a:ext cx="3711141" cy="220547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title"/>
          </p:nvPr>
        </p:nvSpPr>
        <p:spPr>
          <a:xfrm>
            <a:off x="154358" y="542025"/>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US" b="1"/>
              <a:t>How to prevent SQL injection</a:t>
            </a:r>
            <a:endParaRPr b="1"/>
          </a:p>
        </p:txBody>
      </p:sp>
      <p:pic>
        <p:nvPicPr>
          <p:cNvPr id="329" name="Google Shape;329;p29"/>
          <p:cNvPicPr preferRelativeResize="0"/>
          <p:nvPr/>
        </p:nvPicPr>
        <p:blipFill rotWithShape="1">
          <a:blip r:embed="rId3">
            <a:alphaModFix/>
          </a:blip>
          <a:srcRect/>
          <a:stretch/>
        </p:blipFill>
        <p:spPr>
          <a:xfrm>
            <a:off x="51663" y="3082109"/>
            <a:ext cx="9040674" cy="1023150"/>
          </a:xfrm>
          <a:prstGeom prst="rect">
            <a:avLst/>
          </a:prstGeom>
          <a:noFill/>
          <a:ln w="9525" cap="flat" cmpd="sng">
            <a:solidFill>
              <a:srgbClr val="C00000"/>
            </a:solidFill>
            <a:prstDash val="solid"/>
            <a:round/>
            <a:headEnd type="none" w="sm" len="sm"/>
            <a:tailEnd type="none" w="sm" len="sm"/>
          </a:ln>
        </p:spPr>
      </p:pic>
      <p:sp>
        <p:nvSpPr>
          <p:cNvPr id="330" name="Google Shape;330;p29"/>
          <p:cNvSpPr txBox="1"/>
          <p:nvPr/>
        </p:nvSpPr>
        <p:spPr>
          <a:xfrm>
            <a:off x="154358" y="1578747"/>
            <a:ext cx="8217649" cy="132343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Arial"/>
                <a:ea typeface="Arial"/>
                <a:cs typeface="Arial"/>
                <a:sym typeface="Arial"/>
              </a:rPr>
              <a:t>Most instances of SQL injection can be prevented by using parameterized queries (also known as prepared statements) instead of string concatenation within the query.</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chemeClr val="dk1"/>
              </a:buClr>
              <a:buSzPts val="1100"/>
              <a:buFont typeface="Arial"/>
              <a:buNone/>
            </a:pPr>
            <a:r>
              <a:rPr lang="en-US" sz="1400" b="0" i="0" u="none" strike="noStrike" cap="none">
                <a:solidFill>
                  <a:srgbClr val="000000"/>
                </a:solidFill>
                <a:latin typeface="Arial"/>
                <a:ea typeface="Arial"/>
                <a:cs typeface="Arial"/>
                <a:sym typeface="Arial"/>
              </a:rPr>
              <a:t>The following code is vulnerable to SQL injection because the user input is concatenated directly into the query: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3" descr="A picture containing application&#10;&#10;Description automatically generated"/>
          <p:cNvPicPr preferRelativeResize="0"/>
          <p:nvPr/>
        </p:nvPicPr>
        <p:blipFill rotWithShape="1">
          <a:blip r:embed="rId3">
            <a:alphaModFix amt="35000"/>
          </a:blip>
          <a:srcRect/>
          <a:stretch/>
        </p:blipFill>
        <p:spPr>
          <a:xfrm>
            <a:off x="4559179" y="994336"/>
            <a:ext cx="4491510" cy="3774081"/>
          </a:xfrm>
          <a:prstGeom prst="rect">
            <a:avLst/>
          </a:prstGeom>
          <a:noFill/>
          <a:ln>
            <a:noFill/>
          </a:ln>
        </p:spPr>
      </p:pic>
      <p:sp>
        <p:nvSpPr>
          <p:cNvPr id="128" name="Google Shape;128;p3"/>
          <p:cNvSpPr txBox="1"/>
          <p:nvPr/>
        </p:nvSpPr>
        <p:spPr>
          <a:xfrm>
            <a:off x="2462721" y="28627"/>
            <a:ext cx="419291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252831"/>
                </a:solidFill>
                <a:latin typeface="Merriweather"/>
                <a:ea typeface="Merriweather"/>
                <a:cs typeface="Merriweather"/>
                <a:sym typeface="Merriweather"/>
              </a:rPr>
              <a:t>Web Penetration Testing </a:t>
            </a:r>
            <a:r>
              <a:rPr lang="en-US" sz="2000" b="1" i="0" u="none" strike="noStrike" cap="none">
                <a:solidFill>
                  <a:srgbClr val="EA4153"/>
                </a:solidFill>
                <a:latin typeface="Merriweather"/>
                <a:ea typeface="Merriweather"/>
                <a:cs typeface="Merriweather"/>
                <a:sym typeface="Merriweather"/>
              </a:rPr>
              <a:t>2</a:t>
            </a:r>
            <a:endParaRPr sz="1100" b="1" i="0" u="none" strike="noStrike" cap="none">
              <a:solidFill>
                <a:srgbClr val="000000"/>
              </a:solidFill>
              <a:latin typeface="Merriweather"/>
              <a:ea typeface="Merriweather"/>
              <a:cs typeface="Merriweather"/>
              <a:sym typeface="Merriweather"/>
            </a:endParaRPr>
          </a:p>
        </p:txBody>
      </p:sp>
      <p:cxnSp>
        <p:nvCxnSpPr>
          <p:cNvPr id="129" name="Google Shape;129;p3"/>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130" name="Google Shape;130;p3"/>
          <p:cNvPicPr preferRelativeResize="0"/>
          <p:nvPr/>
        </p:nvPicPr>
        <p:blipFill rotWithShape="1">
          <a:blip r:embed="rId4">
            <a:alphaModFix/>
          </a:blip>
          <a:srcRect/>
          <a:stretch/>
        </p:blipFill>
        <p:spPr>
          <a:xfrm>
            <a:off x="8588288" y="4801115"/>
            <a:ext cx="556884" cy="307503"/>
          </a:xfrm>
          <a:prstGeom prst="rect">
            <a:avLst/>
          </a:prstGeom>
          <a:noFill/>
          <a:ln>
            <a:noFill/>
          </a:ln>
        </p:spPr>
      </p:pic>
      <p:sp>
        <p:nvSpPr>
          <p:cNvPr id="131" name="Google Shape;131;p3"/>
          <p:cNvSpPr/>
          <p:nvPr/>
        </p:nvSpPr>
        <p:spPr>
          <a:xfrm>
            <a:off x="223860" y="1651846"/>
            <a:ext cx="412428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rgbClr val="C00000"/>
                </a:solidFill>
                <a:latin typeface="Merriweather"/>
                <a:ea typeface="Merriweather"/>
                <a:cs typeface="Merriweather"/>
                <a:sym typeface="Merriweather"/>
              </a:rPr>
              <a:t>For Educational Purposes Only</a:t>
            </a:r>
            <a:endParaRPr/>
          </a:p>
        </p:txBody>
      </p:sp>
      <p:sp>
        <p:nvSpPr>
          <p:cNvPr id="132" name="Google Shape;132;p3"/>
          <p:cNvSpPr/>
          <p:nvPr/>
        </p:nvSpPr>
        <p:spPr>
          <a:xfrm>
            <a:off x="706503" y="2529216"/>
            <a:ext cx="3274653"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Merriweather"/>
                <a:ea typeface="Merriweather"/>
                <a:cs typeface="Merriweather"/>
                <a:sym typeface="Merriweather"/>
              </a:rPr>
              <a:t>In either case, </a:t>
            </a:r>
            <a:endParaRPr/>
          </a:p>
          <a:p>
            <a:pPr marL="0" marR="0" lvl="0" indent="0" algn="ctr" rtl="0">
              <a:lnSpc>
                <a:spcPct val="100000"/>
              </a:lnSpc>
              <a:spcBef>
                <a:spcPts val="0"/>
              </a:spcBef>
              <a:spcAft>
                <a:spcPts val="0"/>
              </a:spcAft>
              <a:buNone/>
            </a:pPr>
            <a:r>
              <a:rPr lang="en-US" sz="1600" b="1" i="0" u="none" strike="noStrike" cap="none">
                <a:solidFill>
                  <a:srgbClr val="C00000"/>
                </a:solidFill>
                <a:latin typeface="Merriweather"/>
                <a:ea typeface="Merriweather"/>
                <a:cs typeface="Merriweather"/>
                <a:sym typeface="Merriweather"/>
              </a:rPr>
              <a:t>hacking without </a:t>
            </a:r>
            <a:r>
              <a:rPr lang="en-US" sz="1600" b="1" i="0" u="none" strike="noStrike" cap="none">
                <a:solidFill>
                  <a:schemeClr val="dk1"/>
                </a:solidFill>
                <a:latin typeface="Merriweather"/>
                <a:ea typeface="Merriweather"/>
                <a:cs typeface="Merriweather"/>
                <a:sym typeface="Merriweather"/>
              </a:rPr>
              <a:t>a customer’s explicit </a:t>
            </a:r>
            <a:r>
              <a:rPr lang="en-US" sz="1600" b="1" i="0" u="none" strike="noStrike" cap="none">
                <a:solidFill>
                  <a:srgbClr val="C00000"/>
                </a:solidFill>
                <a:latin typeface="Merriweather"/>
                <a:ea typeface="Merriweather"/>
                <a:cs typeface="Merriweather"/>
                <a:sym typeface="Merriweather"/>
              </a:rPr>
              <a:t>permission</a:t>
            </a:r>
            <a:r>
              <a:rPr lang="en-US" sz="1600" b="1" i="0" u="none" strike="noStrike" cap="none">
                <a:solidFill>
                  <a:schemeClr val="dk1"/>
                </a:solidFill>
                <a:latin typeface="Merriweather"/>
                <a:ea typeface="Merriweather"/>
                <a:cs typeface="Merriweather"/>
                <a:sym typeface="Merriweather"/>
              </a:rPr>
              <a:t> and direction </a:t>
            </a:r>
            <a:endParaRPr/>
          </a:p>
          <a:p>
            <a:pPr marL="0" marR="0" lvl="0" indent="0" algn="ctr" rtl="0">
              <a:lnSpc>
                <a:spcPct val="100000"/>
              </a:lnSpc>
              <a:spcBef>
                <a:spcPts val="0"/>
              </a:spcBef>
              <a:spcAft>
                <a:spcPts val="0"/>
              </a:spcAft>
              <a:buNone/>
            </a:pPr>
            <a:r>
              <a:rPr lang="en-US" sz="1600" b="1" i="0" u="none" strike="noStrike" cap="none">
                <a:solidFill>
                  <a:srgbClr val="C00000"/>
                </a:solidFill>
                <a:latin typeface="Merriweather"/>
                <a:ea typeface="Merriweather"/>
                <a:cs typeface="Merriweather"/>
                <a:sym typeface="Merriweather"/>
              </a:rPr>
              <a:t>is a crime.</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0"/>
          <p:cNvSpPr txBox="1"/>
          <p:nvPr/>
        </p:nvSpPr>
        <p:spPr>
          <a:xfrm>
            <a:off x="318350" y="2571750"/>
            <a:ext cx="8016181" cy="738900"/>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Arial"/>
                <a:ea typeface="Arial"/>
                <a:cs typeface="Arial"/>
                <a:sym typeface="Arial"/>
              </a:rPr>
              <a:t>PreparedStatement statement = connection.prepareStatement("SELECT * FROM products WHERE category = ?");</a:t>
            </a:r>
            <a:endParaRPr sz="12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Arial"/>
                <a:ea typeface="Arial"/>
                <a:cs typeface="Arial"/>
                <a:sym typeface="Arial"/>
              </a:rPr>
              <a:t>statement.setString(1, input);</a:t>
            </a:r>
            <a:endParaRPr sz="12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Arial"/>
                <a:ea typeface="Arial"/>
                <a:cs typeface="Arial"/>
                <a:sym typeface="Arial"/>
              </a:rPr>
              <a:t>ResultSet resultSet = statement.executeQuery();</a:t>
            </a:r>
            <a:endParaRPr sz="1200" b="0" i="1" u="none" strike="noStrike" cap="none">
              <a:solidFill>
                <a:schemeClr val="dk1"/>
              </a:solidFill>
              <a:latin typeface="Arial"/>
              <a:ea typeface="Arial"/>
              <a:cs typeface="Arial"/>
              <a:sym typeface="Arial"/>
            </a:endParaRPr>
          </a:p>
        </p:txBody>
      </p:sp>
      <p:sp>
        <p:nvSpPr>
          <p:cNvPr id="336" name="Google Shape;336;p30"/>
          <p:cNvSpPr txBox="1"/>
          <p:nvPr/>
        </p:nvSpPr>
        <p:spPr>
          <a:xfrm>
            <a:off x="208150" y="1535334"/>
            <a:ext cx="45720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This code can be easily rewritten in a way that prevents the user input from interfering with the query structure:</a:t>
            </a:r>
            <a:endParaRPr/>
          </a:p>
        </p:txBody>
      </p:sp>
      <p:sp>
        <p:nvSpPr>
          <p:cNvPr id="337" name="Google Shape;337;p30"/>
          <p:cNvSpPr txBox="1"/>
          <p:nvPr/>
        </p:nvSpPr>
        <p:spPr>
          <a:xfrm>
            <a:off x="154358" y="542025"/>
            <a:ext cx="3587400" cy="8568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800"/>
              <a:buFont typeface="Poppins"/>
              <a:buNone/>
            </a:pPr>
            <a:r>
              <a:rPr lang="en-US" sz="1800" b="1" i="0" u="none" strike="noStrike" cap="none">
                <a:solidFill>
                  <a:schemeClr val="dk1"/>
                </a:solidFill>
                <a:latin typeface="Poppins"/>
                <a:ea typeface="Poppins"/>
                <a:cs typeface="Poppins"/>
                <a:sym typeface="Poppins"/>
              </a:rPr>
              <a:t>How to prevent SQL injection</a:t>
            </a:r>
            <a:endParaRPr sz="1800" b="1" i="0" u="none" strike="noStrike" cap="none">
              <a:solidFill>
                <a:schemeClr val="dk1"/>
              </a:solidFill>
              <a:latin typeface="Poppins"/>
              <a:ea typeface="Poppins"/>
              <a:cs typeface="Poppins"/>
              <a:sym typeface="Poppi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1"/>
          <p:cNvSpPr txBox="1"/>
          <p:nvPr/>
        </p:nvSpPr>
        <p:spPr>
          <a:xfrm>
            <a:off x="154358" y="542025"/>
            <a:ext cx="3587400" cy="8568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800"/>
              <a:buFont typeface="Poppins"/>
              <a:buNone/>
            </a:pPr>
            <a:r>
              <a:rPr lang="en-US" sz="1800" b="1" i="0" u="none" strike="noStrike" cap="none">
                <a:solidFill>
                  <a:schemeClr val="dk1"/>
                </a:solidFill>
                <a:latin typeface="Poppins"/>
                <a:ea typeface="Poppins"/>
                <a:cs typeface="Poppins"/>
                <a:sym typeface="Poppins"/>
              </a:rPr>
              <a:t>How to prevent SQL injection</a:t>
            </a:r>
            <a:endParaRPr/>
          </a:p>
        </p:txBody>
      </p:sp>
      <p:sp>
        <p:nvSpPr>
          <p:cNvPr id="343" name="Google Shape;343;p31"/>
          <p:cNvSpPr txBox="1"/>
          <p:nvPr/>
        </p:nvSpPr>
        <p:spPr>
          <a:xfrm>
            <a:off x="154358" y="1301274"/>
            <a:ext cx="4572000" cy="313932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Parameterized queries can be used for any situation where untrusted input appears as data within the query, including the WHERE clause and values in an INSERT or UPDATE statement.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They can't be used to handle untrusted input in other parts of the query, such as table or column names, or the ORDER BY clause.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Application functionality that places untrusted data into those parts of the query will need to take a different approach, such as white-listing permitted input values, or using different logic to deliver the required behavior.</a:t>
            </a:r>
            <a:endParaRPr/>
          </a:p>
        </p:txBody>
      </p:sp>
      <p:pic>
        <p:nvPicPr>
          <p:cNvPr id="344" name="Google Shape;344;p31" descr="A picture containing night sky&#10;&#10;Description automatically generated"/>
          <p:cNvPicPr preferRelativeResize="0"/>
          <p:nvPr/>
        </p:nvPicPr>
        <p:blipFill rotWithShape="1">
          <a:blip r:embed="rId3">
            <a:alphaModFix/>
          </a:blip>
          <a:srcRect/>
          <a:stretch/>
        </p:blipFill>
        <p:spPr>
          <a:xfrm>
            <a:off x="6075775" y="1909446"/>
            <a:ext cx="2253997" cy="225399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2"/>
          <p:cNvSpPr txBox="1"/>
          <p:nvPr/>
        </p:nvSpPr>
        <p:spPr>
          <a:xfrm>
            <a:off x="154358" y="542025"/>
            <a:ext cx="3587400" cy="8568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800"/>
              <a:buFont typeface="Poppins"/>
              <a:buNone/>
            </a:pPr>
            <a:r>
              <a:rPr lang="en-US" sz="1800" b="1" i="0" u="none" strike="noStrike" cap="none">
                <a:solidFill>
                  <a:schemeClr val="dk1"/>
                </a:solidFill>
                <a:latin typeface="Poppins"/>
                <a:ea typeface="Poppins"/>
                <a:cs typeface="Poppins"/>
                <a:sym typeface="Poppins"/>
              </a:rPr>
              <a:t>How to prevent SQL injection</a:t>
            </a:r>
            <a:endParaRPr/>
          </a:p>
        </p:txBody>
      </p:sp>
      <p:sp>
        <p:nvSpPr>
          <p:cNvPr id="350" name="Google Shape;350;p32"/>
          <p:cNvSpPr txBox="1"/>
          <p:nvPr/>
        </p:nvSpPr>
        <p:spPr>
          <a:xfrm>
            <a:off x="154358" y="1448365"/>
            <a:ext cx="4572000" cy="276998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For a parameterized query to be effective in preventing SQL injection, the string that is used in the query must always be a hard-coded constant, and must never contain any variable data from any origin.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Do not be tempted to decide case-by-case whether an item of data is trusted, and continue using string concatenation within the query for cases that are considered safe.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It is all too easy to make mistakes about the possible origin of data, or for changes in other code to violate assumptions about what data is tainted.</a:t>
            </a:r>
            <a:endParaRPr/>
          </a:p>
        </p:txBody>
      </p:sp>
      <p:pic>
        <p:nvPicPr>
          <p:cNvPr id="351" name="Google Shape;351;p32" descr="A picture containing night sky&#10;&#10;Description automatically generated"/>
          <p:cNvPicPr preferRelativeResize="0"/>
          <p:nvPr/>
        </p:nvPicPr>
        <p:blipFill rotWithShape="1">
          <a:blip r:embed="rId3">
            <a:alphaModFix/>
          </a:blip>
          <a:srcRect/>
          <a:stretch/>
        </p:blipFill>
        <p:spPr>
          <a:xfrm>
            <a:off x="6075775" y="1909446"/>
            <a:ext cx="2253997" cy="225399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3"/>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schematics</a:t>
            </a:r>
            <a:endParaRPr/>
          </a:p>
        </p:txBody>
      </p:sp>
      <p:sp>
        <p:nvSpPr>
          <p:cNvPr id="357" name="Google Shape;357;p33"/>
          <p:cNvSpPr txBox="1"/>
          <p:nvPr/>
        </p:nvSpPr>
        <p:spPr>
          <a:xfrm>
            <a:off x="-3413" y="515508"/>
            <a:ext cx="139889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Merriweather"/>
                <a:ea typeface="Merriweather"/>
                <a:cs typeface="Merriweather"/>
                <a:sym typeface="Merriweather"/>
              </a:rPr>
              <a:t>Description:</a:t>
            </a:r>
            <a:endParaRPr/>
          </a:p>
        </p:txBody>
      </p:sp>
      <p:sp>
        <p:nvSpPr>
          <p:cNvPr id="358" name="Google Shape;358;p33"/>
          <p:cNvSpPr txBox="1"/>
          <p:nvPr/>
        </p:nvSpPr>
        <p:spPr>
          <a:xfrm>
            <a:off x="-3413" y="823285"/>
            <a:ext cx="3162925" cy="1384995"/>
          </a:xfrm>
          <a:prstGeom prst="rect">
            <a:avLst/>
          </a:prstGeom>
          <a:solidFill>
            <a:schemeClr val="dk1"/>
          </a:solidFill>
          <a:ln w="9525" cap="flat" cmpd="sng">
            <a:solidFill>
              <a:schemeClr val="dk1"/>
            </a:solidFill>
            <a:prstDash val="lgDash"/>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chemeClr val="lt1"/>
                </a:solidFill>
                <a:latin typeface="Merriweather"/>
                <a:ea typeface="Merriweather"/>
                <a:cs typeface="Merriweather"/>
                <a:sym typeface="Merriweather"/>
              </a:rPr>
              <a:t>Welcome to our technology store.</a:t>
            </a:r>
            <a:endParaRPr sz="1200" b="0" i="0" u="none" strike="noStrike" cap="none"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endParaRPr sz="1200" b="0" i="0" u="none" strike="noStrike" cap="none"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US" sz="1200" b="0" i="0" u="none" strike="noStrike" cap="none" dirty="0">
                <a:solidFill>
                  <a:srgbClr val="92D050"/>
                </a:solidFill>
                <a:latin typeface="Merriweather"/>
                <a:ea typeface="Merriweather"/>
                <a:cs typeface="Merriweather"/>
                <a:sym typeface="Merriweather"/>
              </a:rPr>
              <a:t>Flag format: CTF{sha256}</a:t>
            </a:r>
            <a:endParaRPr dirty="0"/>
          </a:p>
          <a:p>
            <a:pPr marL="0" marR="0" lvl="0" indent="0" algn="l" rtl="0">
              <a:lnSpc>
                <a:spcPct val="100000"/>
              </a:lnSpc>
              <a:spcBef>
                <a:spcPts val="0"/>
              </a:spcBef>
              <a:spcAft>
                <a:spcPts val="0"/>
              </a:spcAft>
              <a:buNone/>
            </a:pPr>
            <a:endParaRPr sz="1200" b="0" i="0" u="none" strike="noStrike" cap="none" dirty="0">
              <a:solidFill>
                <a:srgbClr val="92D050"/>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US" sz="1200" b="0" i="0" u="none" strike="noStrike" cap="none" dirty="0">
                <a:solidFill>
                  <a:schemeClr val="lt1"/>
                </a:solidFill>
                <a:latin typeface="Merriweather"/>
                <a:ea typeface="Merriweather"/>
                <a:cs typeface="Merriweather"/>
                <a:sym typeface="Merriweather"/>
              </a:rPr>
              <a:t>Level</a:t>
            </a:r>
            <a:r>
              <a:rPr lang="en-US" sz="1200" b="0" i="0" u="none" strike="noStrike" cap="none" dirty="0">
                <a:solidFill>
                  <a:srgbClr val="92D050"/>
                </a:solidFill>
                <a:latin typeface="Merriweather"/>
                <a:ea typeface="Merriweather"/>
                <a:cs typeface="Merriweather"/>
                <a:sym typeface="Merriweather"/>
              </a:rPr>
              <a:t>: Easy</a:t>
            </a:r>
            <a:endParaRPr dirty="0"/>
          </a:p>
          <a:p>
            <a:pPr marL="0" marR="0" lvl="0" indent="0" algn="l" rtl="0">
              <a:lnSpc>
                <a:spcPct val="100000"/>
              </a:lnSpc>
              <a:spcBef>
                <a:spcPts val="0"/>
              </a:spcBef>
              <a:spcAft>
                <a:spcPts val="0"/>
              </a:spcAft>
              <a:buNone/>
            </a:pPr>
            <a:endParaRPr sz="1200" b="0" i="0" u="none" strike="noStrike" cap="none" dirty="0">
              <a:solidFill>
                <a:srgbClr val="92D050"/>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US" sz="1200" b="0" i="0" u="none" strike="noStrike" cap="none" dirty="0">
                <a:solidFill>
                  <a:schemeClr val="lt1"/>
                </a:solidFill>
                <a:latin typeface="Merriweather"/>
                <a:ea typeface="Merriweather"/>
                <a:cs typeface="Merriweather"/>
                <a:sym typeface="Merriweather"/>
              </a:rPr>
              <a:t>Server: </a:t>
            </a:r>
            <a:r>
              <a:rPr lang="en-US" sz="1200" b="0" i="0" u="none" strike="noStrike" cap="none" dirty="0">
                <a:solidFill>
                  <a:srgbClr val="FFC000"/>
                </a:solidFill>
                <a:latin typeface="Merriweather"/>
                <a:ea typeface="Merriweather"/>
                <a:cs typeface="Merriweather"/>
                <a:sym typeface="Merriweather"/>
              </a:rPr>
              <a:t>34.107.45.207:30362</a:t>
            </a:r>
            <a:endParaRPr dirty="0"/>
          </a:p>
        </p:txBody>
      </p:sp>
      <p:pic>
        <p:nvPicPr>
          <p:cNvPr id="359" name="Google Shape;359;p33"/>
          <p:cNvPicPr preferRelativeResize="0"/>
          <p:nvPr/>
        </p:nvPicPr>
        <p:blipFill rotWithShape="1">
          <a:blip r:embed="rId3">
            <a:alphaModFix/>
          </a:blip>
          <a:srcRect/>
          <a:stretch/>
        </p:blipFill>
        <p:spPr>
          <a:xfrm>
            <a:off x="3211413" y="1760269"/>
            <a:ext cx="5932587" cy="1839265"/>
          </a:xfrm>
          <a:prstGeom prst="rect">
            <a:avLst/>
          </a:prstGeom>
          <a:noFill/>
          <a:ln w="9525" cap="flat" cmpd="sng">
            <a:solidFill>
              <a:srgbClr val="C00000"/>
            </a:solidFill>
            <a:prstDash val="dash"/>
            <a:round/>
            <a:headEnd type="none" w="sm" len="sm"/>
            <a:tailEnd type="none" w="sm" len="sm"/>
          </a:ln>
        </p:spPr>
      </p:pic>
      <p:cxnSp>
        <p:nvCxnSpPr>
          <p:cNvPr id="360" name="Google Shape;360;p33"/>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361" name="Google Shape;361;p33"/>
          <p:cNvPicPr preferRelativeResize="0"/>
          <p:nvPr/>
        </p:nvPicPr>
        <p:blipFill rotWithShape="1">
          <a:blip r:embed="rId4">
            <a:alphaModFix/>
          </a:blip>
          <a:srcRect/>
          <a:stretch/>
        </p:blipFill>
        <p:spPr>
          <a:xfrm>
            <a:off x="8588288" y="4801115"/>
            <a:ext cx="556884" cy="30750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cxnSp>
        <p:nvCxnSpPr>
          <p:cNvPr id="366" name="Google Shape;366;p34"/>
          <p:cNvCxnSpPr/>
          <p:nvPr/>
        </p:nvCxnSpPr>
        <p:spPr>
          <a:xfrm>
            <a:off x="0" y="4768417"/>
            <a:ext cx="9144000" cy="0"/>
          </a:xfrm>
          <a:prstGeom prst="straightConnector1">
            <a:avLst/>
          </a:prstGeom>
          <a:noFill/>
          <a:ln w="9525" cap="flat" cmpd="sng">
            <a:solidFill>
              <a:srgbClr val="2A94C6"/>
            </a:solidFill>
            <a:prstDash val="solid"/>
            <a:round/>
            <a:headEnd type="none" w="sm" len="sm"/>
            <a:tailEnd type="none" w="sm" len="sm"/>
          </a:ln>
        </p:spPr>
      </p:cxnSp>
      <p:pic>
        <p:nvPicPr>
          <p:cNvPr id="367" name="Google Shape;367;p34"/>
          <p:cNvPicPr preferRelativeResize="0"/>
          <p:nvPr/>
        </p:nvPicPr>
        <p:blipFill rotWithShape="1">
          <a:blip r:embed="rId3">
            <a:alphaModFix/>
          </a:blip>
          <a:srcRect/>
          <a:stretch/>
        </p:blipFill>
        <p:spPr>
          <a:xfrm>
            <a:off x="8588288" y="4801115"/>
            <a:ext cx="556884" cy="307503"/>
          </a:xfrm>
          <a:prstGeom prst="rect">
            <a:avLst/>
          </a:prstGeom>
          <a:noFill/>
          <a:ln>
            <a:noFill/>
          </a:ln>
        </p:spPr>
      </p:pic>
      <p:pic>
        <p:nvPicPr>
          <p:cNvPr id="368" name="Google Shape;368;p34" descr="A picture containing night sky&#10;&#10;Description automatically generated"/>
          <p:cNvPicPr preferRelativeResize="0"/>
          <p:nvPr/>
        </p:nvPicPr>
        <p:blipFill rotWithShape="1">
          <a:blip r:embed="rId4">
            <a:alphaModFix/>
          </a:blip>
          <a:srcRect/>
          <a:stretch/>
        </p:blipFill>
        <p:spPr>
          <a:xfrm>
            <a:off x="3445001" y="1444751"/>
            <a:ext cx="2253997" cy="2253997"/>
          </a:xfrm>
          <a:prstGeom prst="rect">
            <a:avLst/>
          </a:prstGeom>
          <a:noFill/>
          <a:ln>
            <a:noFill/>
          </a:ln>
        </p:spPr>
      </p:pic>
      <p:sp>
        <p:nvSpPr>
          <p:cNvPr id="369" name="Google Shape;369;p34"/>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schematics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4" name="Google Shape;374;p35"/>
          <p:cNvPicPr preferRelativeResize="0"/>
          <p:nvPr/>
        </p:nvPicPr>
        <p:blipFill rotWithShape="1">
          <a:blip r:embed="rId3">
            <a:alphaModFix/>
          </a:blip>
          <a:srcRect/>
          <a:stretch/>
        </p:blipFill>
        <p:spPr>
          <a:xfrm>
            <a:off x="268932" y="1996725"/>
            <a:ext cx="8213426" cy="1150050"/>
          </a:xfrm>
          <a:prstGeom prst="rect">
            <a:avLst/>
          </a:prstGeom>
          <a:noFill/>
          <a:ln>
            <a:noFill/>
          </a:ln>
        </p:spPr>
      </p:pic>
      <p:sp>
        <p:nvSpPr>
          <p:cNvPr id="375" name="Google Shape;375;p35"/>
          <p:cNvSpPr txBox="1"/>
          <p:nvPr/>
        </p:nvSpPr>
        <p:spPr>
          <a:xfrm>
            <a:off x="202366" y="1128728"/>
            <a:ext cx="479685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After a few attempts of web application reconnaissance using </a:t>
            </a:r>
            <a:r>
              <a:rPr lang="en-US" sz="1400" b="1" i="0" u="none" strike="noStrike" cap="none">
                <a:solidFill>
                  <a:srgbClr val="000000"/>
                </a:solidFill>
                <a:latin typeface="Arial"/>
                <a:ea typeface="Arial"/>
                <a:cs typeface="Arial"/>
                <a:sym typeface="Arial"/>
              </a:rPr>
              <a:t>dirsearch</a:t>
            </a:r>
            <a:r>
              <a:rPr lang="en-US" sz="1400" b="0" i="0" u="none" strike="noStrike" cap="none">
                <a:solidFill>
                  <a:srgbClr val="000000"/>
                </a:solidFill>
                <a:latin typeface="Arial"/>
                <a:ea typeface="Arial"/>
                <a:cs typeface="Arial"/>
                <a:sym typeface="Arial"/>
              </a:rPr>
              <a:t>, we obtain a register endpoint.</a:t>
            </a:r>
            <a:endParaRPr/>
          </a:p>
        </p:txBody>
      </p:sp>
      <p:sp>
        <p:nvSpPr>
          <p:cNvPr id="376" name="Google Shape;376;p35"/>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schematics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36"/>
          <p:cNvPicPr preferRelativeResize="0"/>
          <p:nvPr/>
        </p:nvPicPr>
        <p:blipFill rotWithShape="1">
          <a:blip r:embed="rId3">
            <a:alphaModFix/>
          </a:blip>
          <a:srcRect/>
          <a:stretch/>
        </p:blipFill>
        <p:spPr>
          <a:xfrm>
            <a:off x="1722791" y="2106516"/>
            <a:ext cx="5896514" cy="1619250"/>
          </a:xfrm>
          <a:prstGeom prst="rect">
            <a:avLst/>
          </a:prstGeom>
          <a:noFill/>
          <a:ln w="9525" cap="flat" cmpd="sng">
            <a:solidFill>
              <a:srgbClr val="C00000"/>
            </a:solidFill>
            <a:prstDash val="solid"/>
            <a:round/>
            <a:headEnd type="none" w="sm" len="sm"/>
            <a:tailEnd type="none" w="sm" len="sm"/>
          </a:ln>
        </p:spPr>
      </p:pic>
      <p:sp>
        <p:nvSpPr>
          <p:cNvPr id="382" name="Google Shape;382;p36"/>
          <p:cNvSpPr txBox="1"/>
          <p:nvPr/>
        </p:nvSpPr>
        <p:spPr>
          <a:xfrm>
            <a:off x="99048" y="833628"/>
            <a:ext cx="4572000" cy="110799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After accessing the path obtained during the recon process, we need to create an account. </a:t>
            </a:r>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 this example the following credentials were used: admin: mikheil</a:t>
            </a:r>
            <a:endParaRPr sz="1400" b="0" i="0" u="none" strike="noStrike" cap="none">
              <a:solidFill>
                <a:srgbClr val="000000"/>
              </a:solidFill>
              <a:latin typeface="Arial"/>
              <a:ea typeface="Arial"/>
              <a:cs typeface="Arial"/>
              <a:sym typeface="Arial"/>
            </a:endParaRPr>
          </a:p>
        </p:txBody>
      </p:sp>
      <p:sp>
        <p:nvSpPr>
          <p:cNvPr id="383" name="Google Shape;383;p36"/>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schematics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37"/>
          <p:cNvPicPr preferRelativeResize="0"/>
          <p:nvPr/>
        </p:nvPicPr>
        <p:blipFill rotWithShape="1">
          <a:blip r:embed="rId3">
            <a:alphaModFix/>
          </a:blip>
          <a:srcRect/>
          <a:stretch/>
        </p:blipFill>
        <p:spPr>
          <a:xfrm>
            <a:off x="4450235" y="725261"/>
            <a:ext cx="4476408" cy="3262121"/>
          </a:xfrm>
          <a:prstGeom prst="rect">
            <a:avLst/>
          </a:prstGeom>
          <a:noFill/>
          <a:ln>
            <a:noFill/>
          </a:ln>
        </p:spPr>
      </p:pic>
      <p:sp>
        <p:nvSpPr>
          <p:cNvPr id="389" name="Google Shape;389;p37"/>
          <p:cNvSpPr txBox="1"/>
          <p:nvPr/>
        </p:nvSpPr>
        <p:spPr>
          <a:xfrm>
            <a:off x="329783" y="2094711"/>
            <a:ext cx="397239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Once we login using newly created credentials, we can see the page with search field</a:t>
            </a:r>
            <a:endParaRPr/>
          </a:p>
        </p:txBody>
      </p:sp>
      <p:sp>
        <p:nvSpPr>
          <p:cNvPr id="390" name="Google Shape;390;p37"/>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schematics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38"/>
          <p:cNvPicPr preferRelativeResize="0"/>
          <p:nvPr/>
        </p:nvPicPr>
        <p:blipFill rotWithShape="1">
          <a:blip r:embed="rId3">
            <a:alphaModFix/>
          </a:blip>
          <a:srcRect/>
          <a:stretch/>
        </p:blipFill>
        <p:spPr>
          <a:xfrm>
            <a:off x="4159770" y="1304924"/>
            <a:ext cx="4762557" cy="3214609"/>
          </a:xfrm>
          <a:prstGeom prst="rect">
            <a:avLst/>
          </a:prstGeom>
          <a:noFill/>
          <a:ln>
            <a:noFill/>
          </a:ln>
        </p:spPr>
      </p:pic>
      <p:sp>
        <p:nvSpPr>
          <p:cNvPr id="396" name="Google Shape;396;p38"/>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schematics</a:t>
            </a:r>
            <a:endParaRPr/>
          </a:p>
        </p:txBody>
      </p:sp>
      <p:sp>
        <p:nvSpPr>
          <p:cNvPr id="397" name="Google Shape;397;p38"/>
          <p:cNvSpPr txBox="1"/>
          <p:nvPr/>
        </p:nvSpPr>
        <p:spPr>
          <a:xfrm>
            <a:off x="153743" y="2571750"/>
            <a:ext cx="37736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When we put “%” into the field, the list of all the products is showed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39"/>
          <p:cNvPicPr preferRelativeResize="0"/>
          <p:nvPr/>
        </p:nvPicPr>
        <p:blipFill rotWithShape="1">
          <a:blip r:embed="rId3">
            <a:alphaModFix/>
          </a:blip>
          <a:srcRect/>
          <a:stretch/>
        </p:blipFill>
        <p:spPr>
          <a:xfrm>
            <a:off x="1477518" y="1925253"/>
            <a:ext cx="6188959" cy="1957889"/>
          </a:xfrm>
          <a:prstGeom prst="rect">
            <a:avLst/>
          </a:prstGeom>
          <a:noFill/>
          <a:ln>
            <a:noFill/>
          </a:ln>
        </p:spPr>
      </p:pic>
      <p:sp>
        <p:nvSpPr>
          <p:cNvPr id="403" name="Google Shape;403;p39"/>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schematics</a:t>
            </a:r>
            <a:endParaRPr/>
          </a:p>
        </p:txBody>
      </p:sp>
      <p:sp>
        <p:nvSpPr>
          <p:cNvPr id="404" name="Google Shape;404;p39"/>
          <p:cNvSpPr txBox="1"/>
          <p:nvPr/>
        </p:nvSpPr>
        <p:spPr>
          <a:xfrm>
            <a:off x="194872" y="983530"/>
            <a:ext cx="4572000" cy="73866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At this moment, we can conclude that the page with search functionalities implemented is vulnerable to SQLi injection.</a:t>
            </a:r>
            <a:endParaRPr/>
          </a:p>
        </p:txBody>
      </p:sp>
      <p:sp>
        <p:nvSpPr>
          <p:cNvPr id="405" name="Google Shape;405;p39"/>
          <p:cNvSpPr txBox="1"/>
          <p:nvPr/>
        </p:nvSpPr>
        <p:spPr>
          <a:xfrm>
            <a:off x="1821303" y="4086201"/>
            <a:ext cx="550139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To proceed further with the attack, </a:t>
            </a:r>
            <a:r>
              <a:rPr lang="en-US" sz="1400" b="1" i="0" u="none" strike="noStrike" cap="none">
                <a:solidFill>
                  <a:srgbClr val="000000"/>
                </a:solidFill>
                <a:latin typeface="Arial"/>
                <a:ea typeface="Arial"/>
                <a:cs typeface="Arial"/>
                <a:sym typeface="Arial"/>
              </a:rPr>
              <a:t>copy the cookie </a:t>
            </a:r>
            <a:r>
              <a:rPr lang="en-US" sz="1400" b="0" i="0" u="none" strike="noStrike" cap="none">
                <a:solidFill>
                  <a:srgbClr val="000000"/>
                </a:solidFill>
                <a:latin typeface="Arial"/>
                <a:ea typeface="Arial"/>
                <a:cs typeface="Arial"/>
                <a:sym typeface="Arial"/>
              </a:rPr>
              <a:t>from the POST request obtained with Burp and use SQLmap on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0" y="242451"/>
            <a:ext cx="3587400" cy="437359"/>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b="1"/>
              <a:t>What is SQL injection ?</a:t>
            </a:r>
            <a:endParaRPr b="1"/>
          </a:p>
        </p:txBody>
      </p:sp>
      <p:sp>
        <p:nvSpPr>
          <p:cNvPr id="138" name="Google Shape;138;p4"/>
          <p:cNvSpPr txBox="1">
            <a:spLocks noGrp="1"/>
          </p:cNvSpPr>
          <p:nvPr>
            <p:ph type="body" idx="1"/>
          </p:nvPr>
        </p:nvSpPr>
        <p:spPr>
          <a:xfrm>
            <a:off x="150130" y="1422944"/>
            <a:ext cx="3167895" cy="3077100"/>
          </a:xfrm>
          <a:prstGeom prst="rect">
            <a:avLst/>
          </a:prstGeom>
          <a:noFill/>
          <a:ln>
            <a:noFill/>
          </a:ln>
        </p:spPr>
        <p:txBody>
          <a:bodyPr spcFirstLastPara="1" wrap="square" lIns="91425" tIns="91425" rIns="91425" bIns="91425" anchor="t" anchorCtr="0">
            <a:normAutofit/>
          </a:bodyPr>
          <a:lstStyle/>
          <a:p>
            <a:pPr marL="0" lvl="0" indent="0" algn="just" rtl="0">
              <a:lnSpc>
                <a:spcPct val="120000"/>
              </a:lnSpc>
              <a:spcBef>
                <a:spcPts val="0"/>
              </a:spcBef>
              <a:spcAft>
                <a:spcPts val="1200"/>
              </a:spcAft>
              <a:buSzPts val="2000"/>
              <a:buNone/>
            </a:pPr>
            <a:r>
              <a:rPr lang="en-US" sz="1800">
                <a:latin typeface="Merriweather"/>
                <a:ea typeface="Merriweather"/>
                <a:cs typeface="Merriweather"/>
                <a:sym typeface="Merriweather"/>
              </a:rPr>
              <a:t>Let’s see what SQL injection is, and describe some common examples, explain how to find and exploit various kinds of SQL injection vulnerabilities</a:t>
            </a:r>
            <a:endParaRPr sz="1800">
              <a:latin typeface="Merriweather"/>
              <a:ea typeface="Merriweather"/>
              <a:cs typeface="Merriweather"/>
              <a:sym typeface="Merriweather"/>
            </a:endParaRPr>
          </a:p>
        </p:txBody>
      </p:sp>
      <p:pic>
        <p:nvPicPr>
          <p:cNvPr id="139" name="Google Shape;139;p4"/>
          <p:cNvPicPr preferRelativeResize="0"/>
          <p:nvPr/>
        </p:nvPicPr>
        <p:blipFill rotWithShape="1">
          <a:blip r:embed="rId3">
            <a:alphaModFix/>
          </a:blip>
          <a:srcRect/>
          <a:stretch/>
        </p:blipFill>
        <p:spPr>
          <a:xfrm>
            <a:off x="3395637" y="1033200"/>
            <a:ext cx="5598233" cy="3077100"/>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1"/>
          <p:cNvSpPr txBox="1"/>
          <p:nvPr/>
        </p:nvSpPr>
        <p:spPr>
          <a:xfrm>
            <a:off x="2804161" y="1685925"/>
            <a:ext cx="428213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33B81"/>
                </a:solidFill>
                <a:latin typeface="Arial"/>
                <a:ea typeface="Arial"/>
                <a:cs typeface="Arial"/>
                <a:sym typeface="Arial"/>
              </a:rPr>
              <a:t>Thank you for Attention!</a:t>
            </a:r>
            <a:endParaRPr/>
          </a:p>
        </p:txBody>
      </p:sp>
      <p:sp>
        <p:nvSpPr>
          <p:cNvPr id="419" name="Google Shape;419;p41"/>
          <p:cNvSpPr/>
          <p:nvPr/>
        </p:nvSpPr>
        <p:spPr>
          <a:xfrm>
            <a:off x="6105288" y="1596811"/>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A513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cxnSp>
        <p:nvCxnSpPr>
          <p:cNvPr id="420" name="Google Shape;420;p41"/>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421" name="Google Shape;421;p41"/>
          <p:cNvPicPr preferRelativeResize="0"/>
          <p:nvPr/>
        </p:nvPicPr>
        <p:blipFill rotWithShape="1">
          <a:blip r:embed="rId3">
            <a:alphaModFix/>
          </a:blip>
          <a:srcRect/>
          <a:stretch/>
        </p:blipFill>
        <p:spPr>
          <a:xfrm>
            <a:off x="8588288" y="4801115"/>
            <a:ext cx="556884" cy="3075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143"/>
        <p:cNvGrpSpPr/>
        <p:nvPr/>
      </p:nvGrpSpPr>
      <p:grpSpPr>
        <a:xfrm>
          <a:off x="0" y="0"/>
          <a:ext cx="0" cy="0"/>
          <a:chOff x="0" y="0"/>
          <a:chExt cx="0" cy="0"/>
        </a:xfrm>
      </p:grpSpPr>
      <p:sp>
        <p:nvSpPr>
          <p:cNvPr id="144" name="Google Shape;144;p5"/>
          <p:cNvSpPr txBox="1">
            <a:spLocks noGrp="1"/>
          </p:cNvSpPr>
          <p:nvPr>
            <p:ph type="body" idx="1"/>
          </p:nvPr>
        </p:nvSpPr>
        <p:spPr>
          <a:xfrm>
            <a:off x="79406" y="1149947"/>
            <a:ext cx="4170305" cy="3077100"/>
          </a:xfrm>
          <a:prstGeom prst="rect">
            <a:avLst/>
          </a:prstGeom>
          <a:noFill/>
          <a:ln>
            <a:noFill/>
          </a:ln>
        </p:spPr>
        <p:txBody>
          <a:bodyPr spcFirstLastPara="1" wrap="square" lIns="91425" tIns="91425" rIns="91425" bIns="91425" anchor="t" anchorCtr="0">
            <a:normAutofit fontScale="77500" lnSpcReduction="20000"/>
          </a:bodyPr>
          <a:lstStyle/>
          <a:p>
            <a:pPr marL="0" lvl="0" indent="0" algn="just" rtl="0">
              <a:lnSpc>
                <a:spcPct val="120000"/>
              </a:lnSpc>
              <a:spcBef>
                <a:spcPts val="0"/>
              </a:spcBef>
              <a:spcAft>
                <a:spcPts val="0"/>
              </a:spcAft>
              <a:buSzPct val="147058"/>
              <a:buNone/>
            </a:pPr>
            <a:r>
              <a:rPr lang="en-US" sz="1600">
                <a:latin typeface="Merriweather"/>
                <a:ea typeface="Merriweather"/>
                <a:cs typeface="Merriweather"/>
                <a:sym typeface="Merriweather"/>
              </a:rPr>
              <a:t>SQL injection (SQLi) is a web security vulnerability that allows an attacker to interfere with the queries that an application makes to its database. It generally allows an attacker to view data that they are not normally able to retrieve.</a:t>
            </a:r>
            <a:endParaRPr/>
          </a:p>
          <a:p>
            <a:pPr marL="0" lvl="0" indent="0" algn="just" rtl="0">
              <a:lnSpc>
                <a:spcPct val="120000"/>
              </a:lnSpc>
              <a:spcBef>
                <a:spcPts val="1200"/>
              </a:spcBef>
              <a:spcAft>
                <a:spcPts val="0"/>
              </a:spcAft>
              <a:buSzPct val="147058"/>
              <a:buNone/>
            </a:pPr>
            <a:endParaRPr sz="1600">
              <a:latin typeface="Merriweather"/>
              <a:ea typeface="Merriweather"/>
              <a:cs typeface="Merriweather"/>
              <a:sym typeface="Merriweather"/>
            </a:endParaRPr>
          </a:p>
          <a:p>
            <a:pPr marL="0" lvl="0" indent="0" algn="just" rtl="0">
              <a:lnSpc>
                <a:spcPct val="120000"/>
              </a:lnSpc>
              <a:spcBef>
                <a:spcPts val="1200"/>
              </a:spcBef>
              <a:spcAft>
                <a:spcPts val="1200"/>
              </a:spcAft>
              <a:buSzPct val="147058"/>
              <a:buNone/>
            </a:pPr>
            <a:r>
              <a:rPr lang="en-US" sz="1600">
                <a:latin typeface="Merriweather"/>
                <a:ea typeface="Merriweather"/>
                <a:cs typeface="Merriweather"/>
                <a:sym typeface="Merriweather"/>
              </a:rPr>
              <a:t> This might include data belonging to other users, or any other data that the application itself is able to access. In many cases, an attacker can modify or delete this data, causing persistent changes to the application's content or behavior.</a:t>
            </a:r>
            <a:endParaRPr sz="1600">
              <a:latin typeface="Merriweather"/>
              <a:ea typeface="Merriweather"/>
              <a:cs typeface="Merriweather"/>
              <a:sym typeface="Merriweather"/>
            </a:endParaRPr>
          </a:p>
        </p:txBody>
      </p:sp>
      <p:pic>
        <p:nvPicPr>
          <p:cNvPr id="145" name="Google Shape;145;p5"/>
          <p:cNvPicPr preferRelativeResize="0"/>
          <p:nvPr/>
        </p:nvPicPr>
        <p:blipFill rotWithShape="1">
          <a:blip r:embed="rId3">
            <a:alphaModFix/>
          </a:blip>
          <a:srcRect/>
          <a:stretch/>
        </p:blipFill>
        <p:spPr>
          <a:xfrm>
            <a:off x="4320435" y="1149947"/>
            <a:ext cx="4744159" cy="2960353"/>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title"/>
          </p:nvPr>
        </p:nvSpPr>
        <p:spPr>
          <a:xfrm>
            <a:off x="2778300" y="0"/>
            <a:ext cx="3587400" cy="8568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1800"/>
              <a:buNone/>
            </a:pPr>
            <a:r>
              <a:rPr lang="en-US" sz="1400" b="1"/>
              <a:t>The impact of a successful SQL injection attack</a:t>
            </a:r>
            <a:endParaRPr sz="1400" b="1"/>
          </a:p>
        </p:txBody>
      </p:sp>
      <p:sp>
        <p:nvSpPr>
          <p:cNvPr id="151" name="Google Shape;151;p6"/>
          <p:cNvSpPr txBox="1">
            <a:spLocks noGrp="1"/>
          </p:cNvSpPr>
          <p:nvPr>
            <p:ph type="body" idx="1"/>
          </p:nvPr>
        </p:nvSpPr>
        <p:spPr>
          <a:xfrm>
            <a:off x="154357" y="1441929"/>
            <a:ext cx="4590029" cy="3077100"/>
          </a:xfrm>
          <a:prstGeom prst="rect">
            <a:avLst/>
          </a:prstGeom>
          <a:noFill/>
          <a:ln>
            <a:noFill/>
          </a:ln>
        </p:spPr>
        <p:txBody>
          <a:bodyPr spcFirstLastPara="1" wrap="square" lIns="91425" tIns="91425" rIns="91425" bIns="91425" anchor="t" anchorCtr="0">
            <a:normAutofit fontScale="55000" lnSpcReduction="20000"/>
          </a:bodyPr>
          <a:lstStyle/>
          <a:p>
            <a:pPr marL="0" lvl="0" indent="0" algn="just" rtl="0">
              <a:lnSpc>
                <a:spcPct val="120000"/>
              </a:lnSpc>
              <a:spcBef>
                <a:spcPts val="0"/>
              </a:spcBef>
              <a:spcAft>
                <a:spcPts val="0"/>
              </a:spcAft>
              <a:buSzPct val="181818"/>
              <a:buNone/>
            </a:pPr>
            <a:r>
              <a:rPr lang="en-US">
                <a:latin typeface="Merriweather"/>
                <a:ea typeface="Merriweather"/>
                <a:cs typeface="Merriweather"/>
                <a:sym typeface="Merriweather"/>
              </a:rPr>
              <a:t>A successful SQL injection attack can result in unauthorized access to sensitive data, such as passwords, credit card details, or personal user information. </a:t>
            </a:r>
            <a:endParaRPr>
              <a:latin typeface="Merriweather"/>
              <a:ea typeface="Merriweather"/>
              <a:cs typeface="Merriweather"/>
              <a:sym typeface="Merriweather"/>
            </a:endParaRPr>
          </a:p>
          <a:p>
            <a:pPr marL="0" lvl="0" indent="0" algn="just" rtl="0">
              <a:lnSpc>
                <a:spcPct val="120000"/>
              </a:lnSpc>
              <a:spcBef>
                <a:spcPts val="1200"/>
              </a:spcBef>
              <a:spcAft>
                <a:spcPts val="0"/>
              </a:spcAft>
              <a:buSzPct val="181818"/>
              <a:buNone/>
            </a:pPr>
            <a:endParaRPr>
              <a:latin typeface="Merriweather"/>
              <a:ea typeface="Merriweather"/>
              <a:cs typeface="Merriweather"/>
              <a:sym typeface="Merriweather"/>
            </a:endParaRPr>
          </a:p>
          <a:p>
            <a:pPr marL="0" lvl="0" indent="0" algn="just" rtl="0">
              <a:lnSpc>
                <a:spcPct val="120000"/>
              </a:lnSpc>
              <a:spcBef>
                <a:spcPts val="1200"/>
              </a:spcBef>
              <a:spcAft>
                <a:spcPts val="0"/>
              </a:spcAft>
              <a:buSzPct val="181818"/>
              <a:buNone/>
            </a:pPr>
            <a:r>
              <a:rPr lang="en-US">
                <a:latin typeface="Merriweather"/>
                <a:ea typeface="Merriweather"/>
                <a:cs typeface="Merriweather"/>
                <a:sym typeface="Merriweather"/>
              </a:rPr>
              <a:t>Many high-profile data breaches in recent years have been the result of SQL injection attacks, leading to reputational damage and regulatory fines. </a:t>
            </a:r>
            <a:endParaRPr>
              <a:latin typeface="Merriweather"/>
              <a:ea typeface="Merriweather"/>
              <a:cs typeface="Merriweather"/>
              <a:sym typeface="Merriweather"/>
            </a:endParaRPr>
          </a:p>
          <a:p>
            <a:pPr marL="0" lvl="0" indent="0" algn="just" rtl="0">
              <a:lnSpc>
                <a:spcPct val="120000"/>
              </a:lnSpc>
              <a:spcBef>
                <a:spcPts val="1200"/>
              </a:spcBef>
              <a:spcAft>
                <a:spcPts val="0"/>
              </a:spcAft>
              <a:buSzPct val="181818"/>
              <a:buNone/>
            </a:pPr>
            <a:endParaRPr>
              <a:latin typeface="Merriweather"/>
              <a:ea typeface="Merriweather"/>
              <a:cs typeface="Merriweather"/>
              <a:sym typeface="Merriweather"/>
            </a:endParaRPr>
          </a:p>
          <a:p>
            <a:pPr marL="0" lvl="0" indent="0" algn="just" rtl="0">
              <a:lnSpc>
                <a:spcPct val="120000"/>
              </a:lnSpc>
              <a:spcBef>
                <a:spcPts val="1200"/>
              </a:spcBef>
              <a:spcAft>
                <a:spcPts val="1200"/>
              </a:spcAft>
              <a:buSzPct val="181818"/>
              <a:buNone/>
            </a:pPr>
            <a:r>
              <a:rPr lang="en-US">
                <a:latin typeface="Merriweather"/>
                <a:ea typeface="Merriweather"/>
                <a:cs typeface="Merriweather"/>
                <a:sym typeface="Merriweather"/>
              </a:rPr>
              <a:t>In some cases, an attacker can obtain a persistent backdoor into an organization's systems, leading to a long-term compromise that can go unnoticed for an extended period.</a:t>
            </a:r>
            <a:endParaRPr>
              <a:latin typeface="Merriweather"/>
              <a:ea typeface="Merriweather"/>
              <a:cs typeface="Merriweather"/>
              <a:sym typeface="Merriweather"/>
            </a:endParaRPr>
          </a:p>
        </p:txBody>
      </p:sp>
      <p:pic>
        <p:nvPicPr>
          <p:cNvPr id="152" name="Google Shape;152;p6"/>
          <p:cNvPicPr preferRelativeResize="0"/>
          <p:nvPr/>
        </p:nvPicPr>
        <p:blipFill rotWithShape="1">
          <a:blip r:embed="rId3">
            <a:alphaModFix/>
          </a:blip>
          <a:srcRect/>
          <a:stretch/>
        </p:blipFill>
        <p:spPr>
          <a:xfrm>
            <a:off x="4908331" y="1436157"/>
            <a:ext cx="4410344" cy="3332260"/>
          </a:xfrm>
          <a:prstGeom prst="rect">
            <a:avLst/>
          </a:prstGeom>
          <a:noFill/>
          <a:ln>
            <a:noFill/>
          </a:ln>
          <a:effectLst>
            <a:outerShdw blurRad="292100" dist="139700" dir="2700000" algn="tl" rotWithShape="0">
              <a:srgbClr val="333333">
                <a:alpha val="64705"/>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txBox="1">
            <a:spLocks noGrp="1"/>
          </p:cNvSpPr>
          <p:nvPr>
            <p:ph type="title"/>
          </p:nvPr>
        </p:nvSpPr>
        <p:spPr>
          <a:xfrm>
            <a:off x="3116435" y="0"/>
            <a:ext cx="2911130" cy="399274"/>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US" b="1"/>
              <a:t>SQL injection examples</a:t>
            </a:r>
            <a:endParaRPr b="1"/>
          </a:p>
        </p:txBody>
      </p:sp>
      <p:sp>
        <p:nvSpPr>
          <p:cNvPr id="158" name="Google Shape;158;p7"/>
          <p:cNvSpPr txBox="1">
            <a:spLocks noGrp="1"/>
          </p:cNvSpPr>
          <p:nvPr>
            <p:ph type="body" idx="1"/>
          </p:nvPr>
        </p:nvSpPr>
        <p:spPr>
          <a:xfrm>
            <a:off x="229308" y="954749"/>
            <a:ext cx="5984115" cy="3646726"/>
          </a:xfrm>
          <a:prstGeom prst="rect">
            <a:avLst/>
          </a:prstGeom>
          <a:noFill/>
          <a:ln>
            <a:noFill/>
          </a:ln>
        </p:spPr>
        <p:txBody>
          <a:bodyPr spcFirstLastPara="1" wrap="square" lIns="91425" tIns="91425" rIns="91425" bIns="91425" anchor="t" anchorCtr="0">
            <a:normAutofit fontScale="55000" lnSpcReduction="20000"/>
          </a:bodyPr>
          <a:lstStyle/>
          <a:p>
            <a:pPr marL="0" lvl="0" indent="0" algn="just" rtl="0">
              <a:lnSpc>
                <a:spcPct val="120000"/>
              </a:lnSpc>
              <a:spcBef>
                <a:spcPts val="0"/>
              </a:spcBef>
              <a:spcAft>
                <a:spcPts val="0"/>
              </a:spcAft>
              <a:buSzPct val="160000"/>
              <a:buNone/>
            </a:pPr>
            <a:r>
              <a:rPr lang="en-US">
                <a:latin typeface="Merriweather"/>
                <a:ea typeface="Merriweather"/>
                <a:cs typeface="Merriweather"/>
                <a:sym typeface="Merriweather"/>
              </a:rPr>
              <a:t>There are a wide variety of SQL injection vulnerabilities, attacks, and techniques, which arise in different situations. Some common SQL injection examples include:</a:t>
            </a:r>
            <a:endParaRPr>
              <a:latin typeface="Merriweather"/>
              <a:ea typeface="Merriweather"/>
              <a:cs typeface="Merriweather"/>
              <a:sym typeface="Merriweather"/>
            </a:endParaRPr>
          </a:p>
          <a:p>
            <a:pPr marL="457200" lvl="0" indent="-342900" algn="just" rtl="0">
              <a:lnSpc>
                <a:spcPct val="120000"/>
              </a:lnSpc>
              <a:spcBef>
                <a:spcPts val="1200"/>
              </a:spcBef>
              <a:spcAft>
                <a:spcPts val="0"/>
              </a:spcAft>
              <a:buSzPct val="144000"/>
              <a:buChar char="●"/>
            </a:pPr>
            <a:r>
              <a:rPr lang="en-US" b="1">
                <a:solidFill>
                  <a:srgbClr val="C00000"/>
                </a:solidFill>
                <a:latin typeface="Merriweather"/>
                <a:ea typeface="Merriweather"/>
                <a:cs typeface="Merriweather"/>
                <a:sym typeface="Merriweather"/>
              </a:rPr>
              <a:t>Retrieving hidden data</a:t>
            </a:r>
            <a:r>
              <a:rPr lang="en-US">
                <a:solidFill>
                  <a:srgbClr val="C00000"/>
                </a:solidFill>
                <a:latin typeface="Merriweather"/>
                <a:ea typeface="Merriweather"/>
                <a:cs typeface="Merriweather"/>
                <a:sym typeface="Merriweather"/>
              </a:rPr>
              <a:t>, </a:t>
            </a:r>
            <a:r>
              <a:rPr lang="en-US">
                <a:latin typeface="Merriweather"/>
                <a:ea typeface="Merriweather"/>
                <a:cs typeface="Merriweather"/>
                <a:sym typeface="Merriweather"/>
              </a:rPr>
              <a:t>where you can modify an SQL query to return additional results.</a:t>
            </a:r>
            <a:endParaRPr/>
          </a:p>
          <a:p>
            <a:pPr marL="457200" lvl="0" indent="-228600" algn="just" rtl="0">
              <a:lnSpc>
                <a:spcPct val="120000"/>
              </a:lnSpc>
              <a:spcBef>
                <a:spcPts val="0"/>
              </a:spcBef>
              <a:spcAft>
                <a:spcPts val="0"/>
              </a:spcAft>
              <a:buSzPct val="144000"/>
              <a:buNone/>
            </a:pPr>
            <a:endParaRPr b="1">
              <a:latin typeface="Merriweather"/>
              <a:ea typeface="Merriweather"/>
              <a:cs typeface="Merriweather"/>
              <a:sym typeface="Merriweather"/>
            </a:endParaRPr>
          </a:p>
          <a:p>
            <a:pPr marL="457200" lvl="0" indent="-342900" algn="just" rtl="0">
              <a:lnSpc>
                <a:spcPct val="120000"/>
              </a:lnSpc>
              <a:spcBef>
                <a:spcPts val="0"/>
              </a:spcBef>
              <a:spcAft>
                <a:spcPts val="0"/>
              </a:spcAft>
              <a:buSzPct val="144000"/>
              <a:buChar char="●"/>
            </a:pPr>
            <a:r>
              <a:rPr lang="en-US" b="1">
                <a:solidFill>
                  <a:srgbClr val="C00000"/>
                </a:solidFill>
                <a:latin typeface="Merriweather"/>
                <a:ea typeface="Merriweather"/>
                <a:cs typeface="Merriweather"/>
                <a:sym typeface="Merriweather"/>
              </a:rPr>
              <a:t>Subverting application logic</a:t>
            </a:r>
            <a:r>
              <a:rPr lang="en-US">
                <a:solidFill>
                  <a:srgbClr val="C00000"/>
                </a:solidFill>
                <a:latin typeface="Merriweather"/>
                <a:ea typeface="Merriweather"/>
                <a:cs typeface="Merriweather"/>
                <a:sym typeface="Merriweather"/>
              </a:rPr>
              <a:t>, </a:t>
            </a:r>
            <a:r>
              <a:rPr lang="en-US">
                <a:latin typeface="Merriweather"/>
                <a:ea typeface="Merriweather"/>
                <a:cs typeface="Merriweather"/>
                <a:sym typeface="Merriweather"/>
              </a:rPr>
              <a:t>where you can change a query to interfere with the application's logic.</a:t>
            </a:r>
            <a:endParaRPr/>
          </a:p>
          <a:p>
            <a:pPr marL="457200" lvl="0" indent="-228600" algn="just" rtl="0">
              <a:lnSpc>
                <a:spcPct val="120000"/>
              </a:lnSpc>
              <a:spcBef>
                <a:spcPts val="0"/>
              </a:spcBef>
              <a:spcAft>
                <a:spcPts val="0"/>
              </a:spcAft>
              <a:buSzPct val="144000"/>
              <a:buNone/>
            </a:pPr>
            <a:endParaRPr>
              <a:latin typeface="Merriweather"/>
              <a:ea typeface="Merriweather"/>
              <a:cs typeface="Merriweather"/>
              <a:sym typeface="Merriweather"/>
            </a:endParaRPr>
          </a:p>
          <a:p>
            <a:pPr marL="457200" lvl="0" indent="-342900" algn="just" rtl="0">
              <a:lnSpc>
                <a:spcPct val="120000"/>
              </a:lnSpc>
              <a:spcBef>
                <a:spcPts val="0"/>
              </a:spcBef>
              <a:spcAft>
                <a:spcPts val="0"/>
              </a:spcAft>
              <a:buSzPct val="144000"/>
              <a:buChar char="●"/>
            </a:pPr>
            <a:r>
              <a:rPr lang="en-US" b="1">
                <a:solidFill>
                  <a:srgbClr val="C00000"/>
                </a:solidFill>
                <a:latin typeface="Merriweather"/>
                <a:ea typeface="Merriweather"/>
                <a:cs typeface="Merriweather"/>
                <a:sym typeface="Merriweather"/>
              </a:rPr>
              <a:t>UNION attacks</a:t>
            </a:r>
            <a:r>
              <a:rPr lang="en-US">
                <a:solidFill>
                  <a:srgbClr val="C00000"/>
                </a:solidFill>
                <a:latin typeface="Merriweather"/>
                <a:ea typeface="Merriweather"/>
                <a:cs typeface="Merriweather"/>
                <a:sym typeface="Merriweather"/>
              </a:rPr>
              <a:t>, </a:t>
            </a:r>
            <a:r>
              <a:rPr lang="en-US">
                <a:latin typeface="Merriweather"/>
                <a:ea typeface="Merriweather"/>
                <a:cs typeface="Merriweather"/>
                <a:sym typeface="Merriweather"/>
              </a:rPr>
              <a:t>where you can retrieve data from different database tables.</a:t>
            </a:r>
            <a:endParaRPr/>
          </a:p>
          <a:p>
            <a:pPr marL="457200" lvl="0" indent="-228600" algn="just" rtl="0">
              <a:lnSpc>
                <a:spcPct val="120000"/>
              </a:lnSpc>
              <a:spcBef>
                <a:spcPts val="0"/>
              </a:spcBef>
              <a:spcAft>
                <a:spcPts val="0"/>
              </a:spcAft>
              <a:buSzPct val="144000"/>
              <a:buNone/>
            </a:pPr>
            <a:endParaRPr>
              <a:latin typeface="Merriweather"/>
              <a:ea typeface="Merriweather"/>
              <a:cs typeface="Merriweather"/>
              <a:sym typeface="Merriweather"/>
            </a:endParaRPr>
          </a:p>
          <a:p>
            <a:pPr marL="457200" lvl="0" indent="-342900" algn="just" rtl="0">
              <a:lnSpc>
                <a:spcPct val="120000"/>
              </a:lnSpc>
              <a:spcBef>
                <a:spcPts val="0"/>
              </a:spcBef>
              <a:spcAft>
                <a:spcPts val="0"/>
              </a:spcAft>
              <a:buSzPct val="144000"/>
              <a:buChar char="●"/>
            </a:pPr>
            <a:r>
              <a:rPr lang="en-US" b="1">
                <a:solidFill>
                  <a:srgbClr val="C00000"/>
                </a:solidFill>
                <a:latin typeface="Merriweather"/>
                <a:ea typeface="Merriweather"/>
                <a:cs typeface="Merriweather"/>
                <a:sym typeface="Merriweather"/>
              </a:rPr>
              <a:t>Examining the database</a:t>
            </a:r>
            <a:r>
              <a:rPr lang="en-US">
                <a:latin typeface="Merriweather"/>
                <a:ea typeface="Merriweather"/>
                <a:cs typeface="Merriweather"/>
                <a:sym typeface="Merriweather"/>
              </a:rPr>
              <a:t>, where you can extract information about the version and structure of the database.</a:t>
            </a:r>
            <a:endParaRPr/>
          </a:p>
          <a:p>
            <a:pPr marL="457200" lvl="0" indent="-228600" algn="just" rtl="0">
              <a:lnSpc>
                <a:spcPct val="120000"/>
              </a:lnSpc>
              <a:spcBef>
                <a:spcPts val="0"/>
              </a:spcBef>
              <a:spcAft>
                <a:spcPts val="0"/>
              </a:spcAft>
              <a:buSzPct val="144000"/>
              <a:buNone/>
            </a:pPr>
            <a:endParaRPr>
              <a:latin typeface="Merriweather"/>
              <a:ea typeface="Merriweather"/>
              <a:cs typeface="Merriweather"/>
              <a:sym typeface="Merriweather"/>
            </a:endParaRPr>
          </a:p>
          <a:p>
            <a:pPr marL="457200" lvl="0" indent="-342900" algn="just" rtl="0">
              <a:lnSpc>
                <a:spcPct val="120000"/>
              </a:lnSpc>
              <a:spcBef>
                <a:spcPts val="0"/>
              </a:spcBef>
              <a:spcAft>
                <a:spcPts val="0"/>
              </a:spcAft>
              <a:buSzPct val="144000"/>
              <a:buChar char="●"/>
            </a:pPr>
            <a:r>
              <a:rPr lang="en-US" b="1">
                <a:solidFill>
                  <a:srgbClr val="C00000"/>
                </a:solidFill>
                <a:latin typeface="Merriweather"/>
                <a:ea typeface="Merriweather"/>
                <a:cs typeface="Merriweather"/>
                <a:sym typeface="Merriweather"/>
              </a:rPr>
              <a:t>Blind SQL injection</a:t>
            </a:r>
            <a:r>
              <a:rPr lang="en-US">
                <a:latin typeface="Merriweather"/>
                <a:ea typeface="Merriweather"/>
                <a:cs typeface="Merriweather"/>
                <a:sym typeface="Merriweather"/>
              </a:rPr>
              <a:t>, where the results of a query you control are not return</a:t>
            </a:r>
            <a:endParaRPr>
              <a:latin typeface="Merriweather"/>
              <a:ea typeface="Merriweather"/>
              <a:cs typeface="Merriweather"/>
              <a:sym typeface="Merriweather"/>
            </a:endParaRPr>
          </a:p>
        </p:txBody>
      </p:sp>
      <p:pic>
        <p:nvPicPr>
          <p:cNvPr id="159" name="Google Shape;159;p7" descr="A close up of a logo&#10;&#10;Description automatically generated"/>
          <p:cNvPicPr preferRelativeResize="0"/>
          <p:nvPr/>
        </p:nvPicPr>
        <p:blipFill rotWithShape="1">
          <a:blip r:embed="rId3">
            <a:alphaModFix amt="35000"/>
          </a:blip>
          <a:srcRect/>
          <a:stretch/>
        </p:blipFill>
        <p:spPr>
          <a:xfrm>
            <a:off x="5615952" y="2856205"/>
            <a:ext cx="3711141" cy="2205478"/>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776450" y="402700"/>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US" b="1"/>
              <a:t>Retrieving hidden data</a:t>
            </a:r>
            <a:endParaRPr b="1"/>
          </a:p>
        </p:txBody>
      </p:sp>
      <p:pic>
        <p:nvPicPr>
          <p:cNvPr id="165" name="Google Shape;165;p8"/>
          <p:cNvPicPr preferRelativeResize="0"/>
          <p:nvPr/>
        </p:nvPicPr>
        <p:blipFill rotWithShape="1">
          <a:blip r:embed="rId3">
            <a:alphaModFix/>
          </a:blip>
          <a:srcRect/>
          <a:stretch/>
        </p:blipFill>
        <p:spPr>
          <a:xfrm>
            <a:off x="399675" y="2074425"/>
            <a:ext cx="8155649" cy="428440"/>
          </a:xfrm>
          <a:prstGeom prst="rect">
            <a:avLst/>
          </a:prstGeom>
          <a:noFill/>
          <a:ln w="9525" cap="flat" cmpd="sng">
            <a:solidFill>
              <a:srgbClr val="C00000"/>
            </a:solidFill>
            <a:prstDash val="solid"/>
            <a:round/>
            <a:headEnd type="none" w="sm" len="sm"/>
            <a:tailEnd type="none" w="sm" len="sm"/>
          </a:ln>
        </p:spPr>
      </p:pic>
      <p:pic>
        <p:nvPicPr>
          <p:cNvPr id="166" name="Google Shape;166;p8"/>
          <p:cNvPicPr preferRelativeResize="0"/>
          <p:nvPr/>
        </p:nvPicPr>
        <p:blipFill rotWithShape="1">
          <a:blip r:embed="rId4">
            <a:alphaModFix/>
          </a:blip>
          <a:srcRect/>
          <a:stretch/>
        </p:blipFill>
        <p:spPr>
          <a:xfrm>
            <a:off x="449150" y="3692575"/>
            <a:ext cx="8106174" cy="428440"/>
          </a:xfrm>
          <a:prstGeom prst="rect">
            <a:avLst/>
          </a:prstGeom>
          <a:noFill/>
          <a:ln w="9525" cap="flat" cmpd="sng">
            <a:solidFill>
              <a:srgbClr val="00B050"/>
            </a:solidFill>
            <a:prstDash val="solid"/>
            <a:round/>
            <a:headEnd type="none" w="sm" len="sm"/>
            <a:tailEnd type="none" w="sm" len="sm"/>
          </a:ln>
        </p:spPr>
      </p:pic>
      <p:sp>
        <p:nvSpPr>
          <p:cNvPr id="167" name="Google Shape;167;p8"/>
          <p:cNvSpPr txBox="1"/>
          <p:nvPr/>
        </p:nvSpPr>
        <p:spPr>
          <a:xfrm>
            <a:off x="399673" y="3079406"/>
            <a:ext cx="8009651"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This causes the application to make an SQL query to retrieve details of the relevant products from the database: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 name="Google Shape;168;p8"/>
          <p:cNvSpPr txBox="1"/>
          <p:nvPr/>
        </p:nvSpPr>
        <p:spPr>
          <a:xfrm>
            <a:off x="399673" y="1443772"/>
            <a:ext cx="825714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Consider a shopping application that displays products in different categories. When the user clicks on the Gifts category, their browser requests the URL:</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a:spLocks noGrp="1"/>
          </p:cNvSpPr>
          <p:nvPr>
            <p:ph type="title"/>
          </p:nvPr>
        </p:nvSpPr>
        <p:spPr>
          <a:xfrm>
            <a:off x="776450" y="402700"/>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707"/>
              <a:buFont typeface="Arial"/>
              <a:buNone/>
            </a:pPr>
            <a:r>
              <a:rPr lang="en-US" b="1"/>
              <a:t>Retrieving hidden data</a:t>
            </a:r>
            <a:endParaRPr b="1"/>
          </a:p>
          <a:p>
            <a:pPr marL="0" lvl="0" indent="0" algn="l" rtl="0">
              <a:lnSpc>
                <a:spcPct val="100000"/>
              </a:lnSpc>
              <a:spcBef>
                <a:spcPts val="0"/>
              </a:spcBef>
              <a:spcAft>
                <a:spcPts val="0"/>
              </a:spcAft>
              <a:buSzPts val="1800"/>
              <a:buNone/>
            </a:pPr>
            <a:endParaRPr/>
          </a:p>
        </p:txBody>
      </p:sp>
      <p:sp>
        <p:nvSpPr>
          <p:cNvPr id="174" name="Google Shape;174;p9"/>
          <p:cNvSpPr txBox="1">
            <a:spLocks noGrp="1"/>
          </p:cNvSpPr>
          <p:nvPr>
            <p:ph type="body" idx="1"/>
          </p:nvPr>
        </p:nvSpPr>
        <p:spPr>
          <a:xfrm>
            <a:off x="43644" y="1418512"/>
            <a:ext cx="4320206" cy="3077100"/>
          </a:xfrm>
          <a:prstGeom prst="rect">
            <a:avLst/>
          </a:prstGeom>
          <a:noFill/>
          <a:ln>
            <a:noFill/>
          </a:ln>
        </p:spPr>
        <p:txBody>
          <a:bodyPr spcFirstLastPara="1" wrap="square" lIns="91425" tIns="91425" rIns="91425" bIns="91425" anchor="t" anchorCtr="0">
            <a:normAutofit fontScale="70000" lnSpcReduction="20000"/>
          </a:bodyPr>
          <a:lstStyle/>
          <a:p>
            <a:pPr marL="0" lvl="0" indent="0" algn="just" rtl="0">
              <a:lnSpc>
                <a:spcPct val="120000"/>
              </a:lnSpc>
              <a:spcBef>
                <a:spcPts val="0"/>
              </a:spcBef>
              <a:spcAft>
                <a:spcPts val="0"/>
              </a:spcAft>
              <a:buClr>
                <a:schemeClr val="dk1"/>
              </a:buClr>
              <a:buSzPct val="78571"/>
              <a:buFont typeface="Arial"/>
              <a:buNone/>
            </a:pPr>
            <a:r>
              <a:rPr lang="en-US">
                <a:latin typeface="Merriweather"/>
                <a:ea typeface="Merriweather"/>
                <a:cs typeface="Merriweather"/>
                <a:sym typeface="Merriweather"/>
              </a:rPr>
              <a:t>This SQL query asks the database to return:</a:t>
            </a:r>
            <a:endParaRPr>
              <a:latin typeface="Merriweather"/>
              <a:ea typeface="Merriweather"/>
              <a:cs typeface="Merriweather"/>
              <a:sym typeface="Merriweather"/>
            </a:endParaRPr>
          </a:p>
          <a:p>
            <a:pPr marL="457200" lvl="0" indent="-342900" algn="just" rtl="0">
              <a:lnSpc>
                <a:spcPct val="120000"/>
              </a:lnSpc>
              <a:spcBef>
                <a:spcPts val="1200"/>
              </a:spcBef>
              <a:spcAft>
                <a:spcPts val="0"/>
              </a:spcAft>
              <a:buSzPct val="128571"/>
              <a:buChar char="●"/>
            </a:pPr>
            <a:r>
              <a:rPr lang="en-US">
                <a:latin typeface="Merriweather"/>
                <a:ea typeface="Merriweather"/>
                <a:cs typeface="Merriweather"/>
                <a:sym typeface="Merriweather"/>
              </a:rPr>
              <a:t>all details (*)</a:t>
            </a:r>
            <a:endParaRPr>
              <a:latin typeface="Merriweather"/>
              <a:ea typeface="Merriweather"/>
              <a:cs typeface="Merriweather"/>
              <a:sym typeface="Merriweather"/>
            </a:endParaRPr>
          </a:p>
          <a:p>
            <a:pPr marL="457200" lvl="0" indent="-342900" algn="just" rtl="0">
              <a:lnSpc>
                <a:spcPct val="120000"/>
              </a:lnSpc>
              <a:spcBef>
                <a:spcPts val="0"/>
              </a:spcBef>
              <a:spcAft>
                <a:spcPts val="0"/>
              </a:spcAft>
              <a:buSzPct val="128571"/>
              <a:buChar char="●"/>
            </a:pPr>
            <a:r>
              <a:rPr lang="en-US">
                <a:latin typeface="Merriweather"/>
                <a:ea typeface="Merriweather"/>
                <a:cs typeface="Merriweather"/>
                <a:sym typeface="Merriweather"/>
              </a:rPr>
              <a:t>from the products table</a:t>
            </a:r>
            <a:endParaRPr>
              <a:latin typeface="Merriweather"/>
              <a:ea typeface="Merriweather"/>
              <a:cs typeface="Merriweather"/>
              <a:sym typeface="Merriweather"/>
            </a:endParaRPr>
          </a:p>
          <a:p>
            <a:pPr marL="457200" lvl="0" indent="-342900" algn="just" rtl="0">
              <a:lnSpc>
                <a:spcPct val="120000"/>
              </a:lnSpc>
              <a:spcBef>
                <a:spcPts val="0"/>
              </a:spcBef>
              <a:spcAft>
                <a:spcPts val="0"/>
              </a:spcAft>
              <a:buSzPct val="128571"/>
              <a:buChar char="●"/>
            </a:pPr>
            <a:r>
              <a:rPr lang="en-US">
                <a:latin typeface="Merriweather"/>
                <a:ea typeface="Merriweather"/>
                <a:cs typeface="Merriweather"/>
                <a:sym typeface="Merriweather"/>
              </a:rPr>
              <a:t>where the category is Gifts</a:t>
            </a:r>
            <a:endParaRPr>
              <a:latin typeface="Merriweather"/>
              <a:ea typeface="Merriweather"/>
              <a:cs typeface="Merriweather"/>
              <a:sym typeface="Merriweather"/>
            </a:endParaRPr>
          </a:p>
          <a:p>
            <a:pPr marL="457200" lvl="0" indent="-342900" algn="just" rtl="0">
              <a:lnSpc>
                <a:spcPct val="120000"/>
              </a:lnSpc>
              <a:spcBef>
                <a:spcPts val="0"/>
              </a:spcBef>
              <a:spcAft>
                <a:spcPts val="0"/>
              </a:spcAft>
              <a:buSzPct val="128571"/>
              <a:buChar char="●"/>
            </a:pPr>
            <a:r>
              <a:rPr lang="en-US">
                <a:latin typeface="Merriweather"/>
                <a:ea typeface="Merriweather"/>
                <a:cs typeface="Merriweather"/>
                <a:sym typeface="Merriweather"/>
              </a:rPr>
              <a:t>and released is 1.</a:t>
            </a:r>
            <a:endParaRPr>
              <a:latin typeface="Merriweather"/>
              <a:ea typeface="Merriweather"/>
              <a:cs typeface="Merriweather"/>
              <a:sym typeface="Merriweather"/>
            </a:endParaRPr>
          </a:p>
          <a:p>
            <a:pPr marL="0" lvl="0" indent="0" algn="just" rtl="0">
              <a:lnSpc>
                <a:spcPct val="120000"/>
              </a:lnSpc>
              <a:spcBef>
                <a:spcPts val="1200"/>
              </a:spcBef>
              <a:spcAft>
                <a:spcPts val="0"/>
              </a:spcAft>
              <a:buClr>
                <a:schemeClr val="dk1"/>
              </a:buClr>
              <a:buSzPct val="78571"/>
              <a:buFont typeface="Arial"/>
              <a:buNone/>
            </a:pPr>
            <a:r>
              <a:rPr lang="en-US">
                <a:latin typeface="Merriweather"/>
                <a:ea typeface="Merriweather"/>
                <a:cs typeface="Merriweather"/>
                <a:sym typeface="Merriweather"/>
              </a:rPr>
              <a:t>The restriction </a:t>
            </a:r>
            <a:r>
              <a:rPr lang="en-US" i="1">
                <a:latin typeface="Merriweather"/>
                <a:ea typeface="Merriweather"/>
                <a:cs typeface="Merriweather"/>
                <a:sym typeface="Merriweather"/>
              </a:rPr>
              <a:t>released = 1</a:t>
            </a:r>
            <a:r>
              <a:rPr lang="en-US">
                <a:latin typeface="Merriweather"/>
                <a:ea typeface="Merriweather"/>
                <a:cs typeface="Merriweather"/>
                <a:sym typeface="Merriweather"/>
              </a:rPr>
              <a:t> is being used to hide products that are not released. For unreleased products, presumably </a:t>
            </a:r>
            <a:r>
              <a:rPr lang="en-US" i="1">
                <a:latin typeface="Merriweather"/>
                <a:ea typeface="Merriweather"/>
                <a:cs typeface="Merriweather"/>
                <a:sym typeface="Merriweather"/>
              </a:rPr>
              <a:t>released = 0</a:t>
            </a:r>
            <a:r>
              <a:rPr lang="en-US">
                <a:latin typeface="Merriweather"/>
                <a:ea typeface="Merriweather"/>
                <a:cs typeface="Merriweather"/>
                <a:sym typeface="Merriweather"/>
              </a:rPr>
              <a:t>.</a:t>
            </a:r>
            <a:endParaRPr>
              <a:latin typeface="Merriweather"/>
              <a:ea typeface="Merriweather"/>
              <a:cs typeface="Merriweather"/>
              <a:sym typeface="Merriweather"/>
            </a:endParaRPr>
          </a:p>
          <a:p>
            <a:pPr marL="0" lvl="0" indent="0" algn="just" rtl="0">
              <a:lnSpc>
                <a:spcPct val="120000"/>
              </a:lnSpc>
              <a:spcBef>
                <a:spcPts val="1200"/>
              </a:spcBef>
              <a:spcAft>
                <a:spcPts val="0"/>
              </a:spcAft>
              <a:buClr>
                <a:schemeClr val="dk1"/>
              </a:buClr>
              <a:buSzPct val="78571"/>
              <a:buFont typeface="Arial"/>
              <a:buNone/>
            </a:pPr>
            <a:r>
              <a:rPr lang="en-US">
                <a:latin typeface="Merriweather"/>
                <a:ea typeface="Merriweather"/>
                <a:cs typeface="Merriweather"/>
                <a:sym typeface="Merriweather"/>
              </a:rPr>
              <a:t>The application doesn't implement any defenses against SQL injection attacks, so an attacker can construct an attack like:</a:t>
            </a:r>
            <a:endParaRPr>
              <a:latin typeface="Merriweather"/>
              <a:ea typeface="Merriweather"/>
              <a:cs typeface="Merriweather"/>
              <a:sym typeface="Merriweather"/>
            </a:endParaRPr>
          </a:p>
          <a:p>
            <a:pPr marL="0" lvl="0" indent="0" algn="just" rtl="0">
              <a:lnSpc>
                <a:spcPct val="120000"/>
              </a:lnSpc>
              <a:spcBef>
                <a:spcPts val="1200"/>
              </a:spcBef>
              <a:spcAft>
                <a:spcPts val="1200"/>
              </a:spcAft>
              <a:buSzPct val="142857"/>
              <a:buNone/>
            </a:pPr>
            <a:endParaRPr>
              <a:latin typeface="Merriweather"/>
              <a:ea typeface="Merriweather"/>
              <a:cs typeface="Merriweather"/>
              <a:sym typeface="Merriweather"/>
            </a:endParaRPr>
          </a:p>
        </p:txBody>
      </p:sp>
      <p:pic>
        <p:nvPicPr>
          <p:cNvPr id="175" name="Google Shape;175;p9"/>
          <p:cNvPicPr preferRelativeResize="0"/>
          <p:nvPr/>
        </p:nvPicPr>
        <p:blipFill rotWithShape="1">
          <a:blip r:embed="rId3">
            <a:alphaModFix/>
          </a:blip>
          <a:srcRect t="-9345" r="28422"/>
          <a:stretch/>
        </p:blipFill>
        <p:spPr>
          <a:xfrm>
            <a:off x="3265482" y="2166079"/>
            <a:ext cx="5878518" cy="508319"/>
          </a:xfrm>
          <a:prstGeom prst="rect">
            <a:avLst/>
          </a:prstGeom>
          <a:noFill/>
          <a:ln w="9525" cap="flat" cmpd="sng">
            <a:solidFill>
              <a:srgbClr val="C00000"/>
            </a:solidFill>
            <a:prstDash val="solid"/>
            <a:round/>
            <a:headEnd type="none" w="sm" len="sm"/>
            <a:tailEnd type="none" w="sm" len="sm"/>
          </a:ln>
        </p:spPr>
      </p:pic>
      <p:pic>
        <p:nvPicPr>
          <p:cNvPr id="176" name="Google Shape;176;p9" descr="A close up of a logo&#10;&#10;Description automatically generated"/>
          <p:cNvPicPr preferRelativeResize="0"/>
          <p:nvPr/>
        </p:nvPicPr>
        <p:blipFill rotWithShape="1">
          <a:blip r:embed="rId4">
            <a:alphaModFix amt="35000"/>
          </a:blip>
          <a:srcRect/>
          <a:stretch/>
        </p:blipFill>
        <p:spPr>
          <a:xfrm>
            <a:off x="5615952" y="2856205"/>
            <a:ext cx="3711141" cy="2205478"/>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2363</Words>
  <Application>Microsoft Office PowerPoint</Application>
  <PresentationFormat>On-screen Show (16:9)</PresentationFormat>
  <Paragraphs>178</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Poppins</vt:lpstr>
      <vt:lpstr>Montserrat Light</vt:lpstr>
      <vt:lpstr>Merriweather</vt:lpstr>
      <vt:lpstr>Arial</vt:lpstr>
      <vt:lpstr>Volsce template</vt:lpstr>
      <vt:lpstr>PowerPoint Presentation</vt:lpstr>
      <vt:lpstr>PowerPoint Presentation</vt:lpstr>
      <vt:lpstr>PowerPoint Presentation</vt:lpstr>
      <vt:lpstr>What is SQL injection ?</vt:lpstr>
      <vt:lpstr>PowerPoint Presentation</vt:lpstr>
      <vt:lpstr>The impact of a successful SQL injection attack</vt:lpstr>
      <vt:lpstr>SQL injection examples</vt:lpstr>
      <vt:lpstr>Retrieving hidden data</vt:lpstr>
      <vt:lpstr>Retrieving hidden data </vt:lpstr>
      <vt:lpstr>Retrieving hidden data  </vt:lpstr>
      <vt:lpstr>Retrieving hidden data   </vt:lpstr>
      <vt:lpstr>Subverting application logic</vt:lpstr>
      <vt:lpstr>Subverting application logic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Second-order SQL injection </vt:lpstr>
      <vt:lpstr>Second-order SQL injection  </vt:lpstr>
      <vt:lpstr>Database-specific factors</vt:lpstr>
      <vt:lpstr>PowerPoint Presentation</vt:lpstr>
      <vt:lpstr>How to prevent SQL injection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HP-USER</dc:creator>
  <cp:lastModifiedBy>George</cp:lastModifiedBy>
  <cp:revision>3</cp:revision>
  <dcterms:modified xsi:type="dcterms:W3CDTF">2022-11-10T17:45:07Z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0x010100CB420F600323F34EA568CBDFED2C7519</vt:lpwstr>
  </property>
</Properties>
</file>