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4" r:id="rId13"/>
    <p:sldId id="276" r:id="rId14"/>
    <p:sldId id="275" r:id="rId15"/>
    <p:sldId id="277" r:id="rId16"/>
    <p:sldId id="278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8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2/23/2025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jss.2023.111872" TargetMode="External"/><Relationship Id="rId2" Type="http://schemas.openxmlformats.org/officeDocument/2006/relationships/hyperlink" Target="https://www.ijnrd.org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6514" y="957943"/>
            <a:ext cx="11266713" cy="1860151"/>
          </a:xfrm>
        </p:spPr>
        <p:txBody>
          <a:bodyPr/>
          <a:lstStyle/>
          <a:p>
            <a:r>
              <a:rPr lang="en-GB" sz="5400" dirty="0"/>
              <a:t>Library Management System 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seeding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4758871" cy="4093243"/>
          </a:xfrm>
        </p:spPr>
        <p:txBody>
          <a:bodyPr/>
          <a:lstStyle/>
          <a:p>
            <a:r>
              <a:rPr lang="en-GB" dirty="0"/>
              <a:t>We </a:t>
            </a:r>
            <a:r>
              <a:rPr lang="en-GB" b="1" dirty="0"/>
              <a:t>seeded initial data</a:t>
            </a:r>
            <a:r>
              <a:rPr lang="en-GB" dirty="0"/>
              <a:t> to test the system effectively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458" y="1625385"/>
            <a:ext cx="6875688" cy="454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4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Stored Procedures &amp;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195786" cy="4231129"/>
          </a:xfrm>
        </p:spPr>
        <p:txBody>
          <a:bodyPr/>
          <a:lstStyle/>
          <a:p>
            <a:r>
              <a:rPr lang="en-US" dirty="0"/>
              <a:t>Create the Fine Calculation </a:t>
            </a:r>
            <a:r>
              <a:rPr lang="en-US" dirty="0" smtClean="0"/>
              <a:t>Function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·  </a:t>
            </a: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Fine Calculation Added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"We created </a:t>
            </a:r>
            <a:r>
              <a:rPr lang="en-GB" sz="1100" dirty="0" err="1">
                <a:latin typeface="Arial Unicode MS" panose="020B0604020202020204" pitchFamily="34" charset="-128"/>
                <a:ea typeface="Calibri" panose="020F0502020204030204" pitchFamily="34" charset="0"/>
                <a:cs typeface="Courier New" panose="02070309020205020404" pitchFamily="49" charset="0"/>
              </a:rPr>
              <a:t>CalculateFine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apply $1 per day for late returns."</a:t>
            </a:r>
            <a:endParaRPr lang="en-GB" sz="1000" dirty="0"/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·  </a:t>
            </a:r>
            <a:r>
              <a:rPr lang="en-GB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Checks Overdue Days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"It finds the difference between return and due dates to calculate fines."</a:t>
            </a:r>
            <a:endParaRPr lang="en-GB" sz="1000" dirty="0"/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·  </a:t>
            </a: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 in Book Return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"When a book is returned, the system checks and applies fines if late."</a:t>
            </a:r>
            <a:endParaRPr lang="en-GB" sz="1000" dirty="0"/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·  </a:t>
            </a: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Consistent &amp; Reliable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"The function always gives the same result for the same input, ensuring fairness."</a:t>
            </a:r>
            <a:endParaRPr lang="en-GB" sz="3200" dirty="0">
              <a:latin typeface="Arial" panose="020B0604020202020204" pitchFamily="34" charset="0"/>
            </a:endParaRPr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85" y="2004677"/>
            <a:ext cx="5255330" cy="347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72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Stored Procedures &amp;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Create the </a:t>
            </a:r>
            <a:r>
              <a:rPr lang="en-GB" b="1" dirty="0" err="1"/>
              <a:t>BorrowBook</a:t>
            </a:r>
            <a:r>
              <a:rPr lang="en-GB" b="1" dirty="0"/>
              <a:t> </a:t>
            </a:r>
            <a:r>
              <a:rPr lang="en-GB" b="1" dirty="0" smtClean="0"/>
              <a:t>Procedure</a:t>
            </a:r>
          </a:p>
          <a:p>
            <a:pPr lvl="1"/>
            <a:r>
              <a:rPr lang="en-US" dirty="0"/>
              <a:t>We created the </a:t>
            </a:r>
            <a:r>
              <a:rPr lang="en-US" dirty="0" err="1"/>
              <a:t>BorrowBook</a:t>
            </a:r>
            <a:r>
              <a:rPr lang="en-US" dirty="0"/>
              <a:t> procedure to handle book borrowing.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first checks if the book exists and ensures it is not already issued.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available, it sets the due date to 30 days from today. </a:t>
            </a:r>
            <a:endParaRPr lang="en-US" dirty="0" smtClean="0"/>
          </a:p>
          <a:p>
            <a:pPr lvl="1"/>
            <a:r>
              <a:rPr lang="en-US" dirty="0" smtClean="0"/>
              <a:t>Finally</a:t>
            </a:r>
            <a:r>
              <a:rPr lang="en-US" dirty="0"/>
              <a:t>, it records the borrowing details in the Issue and </a:t>
            </a:r>
            <a:r>
              <a:rPr lang="en-US" dirty="0" err="1"/>
              <a:t>IssueDetail</a:t>
            </a:r>
            <a:r>
              <a:rPr lang="en-US" dirty="0"/>
              <a:t> tables. This ensures a proper tracking system for book loans</a:t>
            </a:r>
            <a:endParaRPr lang="en-GB" dirty="0" smtClean="0"/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748205"/>
            <a:ext cx="4770722" cy="29348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4118882"/>
            <a:ext cx="3385457" cy="246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7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Stored Procedures &amp;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4769757" cy="4093243"/>
          </a:xfrm>
        </p:spPr>
        <p:txBody>
          <a:bodyPr/>
          <a:lstStyle/>
          <a:p>
            <a:r>
              <a:rPr lang="en-GB" dirty="0"/>
              <a:t>Create the </a:t>
            </a:r>
            <a:r>
              <a:rPr lang="en-GB" dirty="0" err="1"/>
              <a:t>ReturnBook</a:t>
            </a:r>
            <a:r>
              <a:rPr lang="en-GB" dirty="0"/>
              <a:t> </a:t>
            </a:r>
            <a:r>
              <a:rPr lang="en-GB" dirty="0" smtClean="0"/>
              <a:t>Procedure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We created the </a:t>
            </a:r>
            <a:r>
              <a:rPr lang="en-US" dirty="0" err="1"/>
              <a:t>ReturnBook</a:t>
            </a:r>
            <a:r>
              <a:rPr lang="en-US" dirty="0"/>
              <a:t> procedure to handle book returns.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It </a:t>
            </a:r>
            <a:r>
              <a:rPr lang="en-US" dirty="0"/>
              <a:t>first checks if the book is issued and retrieves its due date.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Then</a:t>
            </a:r>
            <a:r>
              <a:rPr lang="en-US" dirty="0"/>
              <a:t>, it calculates any applicable fine using the </a:t>
            </a:r>
            <a:r>
              <a:rPr lang="en-US" dirty="0" err="1"/>
              <a:t>CalculateFine</a:t>
            </a:r>
            <a:r>
              <a:rPr lang="en-US" dirty="0"/>
              <a:t> function.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return date and fine are updated in the </a:t>
            </a:r>
            <a:r>
              <a:rPr lang="en-US" dirty="0" err="1"/>
              <a:t>IssueDetail</a:t>
            </a:r>
            <a:r>
              <a:rPr lang="en-US" dirty="0"/>
              <a:t> table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If a fine is due, it is recorded in the Fine table with a pending status.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538" y="1657468"/>
            <a:ext cx="6110026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20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GB" dirty="0"/>
              <a:t>Test Cases Implemented</a:t>
            </a:r>
            <a:br>
              <a:rPr lang="en-GB" dirty="0"/>
            </a:b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We executed </a:t>
            </a:r>
            <a:r>
              <a:rPr lang="en-GB" b="1" dirty="0"/>
              <a:t>positive and negative test cases</a:t>
            </a:r>
            <a:r>
              <a:rPr lang="en-GB" dirty="0"/>
              <a:t> to validate our system:</a:t>
            </a:r>
          </a:p>
          <a:p>
            <a:pPr lvl="0"/>
            <a:r>
              <a:rPr lang="en-GB" b="1" dirty="0"/>
              <a:t>Successful book borrowing and returning.</a:t>
            </a:r>
            <a:endParaRPr lang="en-GB" dirty="0"/>
          </a:p>
          <a:p>
            <a:pPr lvl="0"/>
            <a:r>
              <a:rPr lang="en-GB" b="1" dirty="0"/>
              <a:t>Handling non-existing book borrow attempts.</a:t>
            </a:r>
            <a:endParaRPr lang="en-GB" dirty="0"/>
          </a:p>
          <a:p>
            <a:pPr lvl="0"/>
            <a:r>
              <a:rPr lang="en-GB" b="1" dirty="0"/>
              <a:t>Restricting already borrowed book requests.</a:t>
            </a:r>
            <a:endParaRPr lang="en-GB" dirty="0"/>
          </a:p>
          <a:p>
            <a:pPr lvl="0"/>
            <a:r>
              <a:rPr lang="en-GB" b="1" dirty="0"/>
              <a:t>Fine application for overdue books.</a:t>
            </a:r>
            <a:endParaRPr lang="en-GB" dirty="0"/>
          </a:p>
          <a:p>
            <a:pPr lvl="0"/>
            <a:r>
              <a:rPr lang="en-GB" b="1" dirty="0"/>
              <a:t>Ensuring proper database updates.</a:t>
            </a:r>
            <a:r>
              <a:rPr lang="en-GB" dirty="0"/>
              <a:t> These tests confirmed the system’s reliability and robustness.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676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Cases Execution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Positive Test Cases</a:t>
            </a:r>
            <a:endParaRPr lang="en-US" b="1" dirty="0" smtClean="0"/>
          </a:p>
          <a:p>
            <a:pPr lvl="1"/>
            <a:r>
              <a:rPr lang="en-US" dirty="0" smtClean="0"/>
              <a:t>We </a:t>
            </a:r>
            <a:r>
              <a:rPr lang="en-US" dirty="0"/>
              <a:t>tested borrowing a book where Member 1 successfully borrows Book 1 with Librarian 1.</a:t>
            </a:r>
          </a:p>
          <a:p>
            <a:pPr lvl="1"/>
            <a:r>
              <a:rPr lang="en-US" dirty="0"/>
              <a:t>Then, we tested returning the book within the due date to check if no fine is applied.</a:t>
            </a:r>
          </a:p>
          <a:p>
            <a:pPr lvl="1"/>
            <a:r>
              <a:rPr lang="en-US" dirty="0"/>
              <a:t>This is a positive test case because the book exists, is available, and is returned on time.</a:t>
            </a:r>
          </a:p>
          <a:p>
            <a:pPr lvl="1"/>
            <a:r>
              <a:rPr lang="en-US" dirty="0"/>
              <a:t>We observed that the return was successful, and no fine was recorded in the system.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743" y="1233364"/>
            <a:ext cx="3385457" cy="24634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85" y="4243694"/>
            <a:ext cx="7635921" cy="246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Cases Execution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4323443" cy="4093243"/>
          </a:xfrm>
        </p:spPr>
        <p:txBody>
          <a:bodyPr/>
          <a:lstStyle/>
          <a:p>
            <a:r>
              <a:rPr lang="en-GB" b="1" dirty="0"/>
              <a:t>Negative Test </a:t>
            </a:r>
            <a:r>
              <a:rPr lang="en-GB" b="1" dirty="0" smtClean="0"/>
              <a:t>Cases</a:t>
            </a:r>
          </a:p>
          <a:p>
            <a:pPr lvl="1"/>
            <a:r>
              <a:rPr lang="en-US" dirty="0"/>
              <a:t>We tested borrowing a non-existing book (Book ID 999). The system correctly rejected the request, confirming that only valid books can be borrowed.</a:t>
            </a:r>
          </a:p>
          <a:p>
            <a:pPr lvl="1"/>
            <a:r>
              <a:rPr lang="en-US" dirty="0"/>
              <a:t>We tested borrowing a book that was already issued. The system blocked the request, ensuring a book cannot be borrowed twice before being returned.</a:t>
            </a:r>
          </a:p>
          <a:p>
            <a:pPr lvl="1"/>
            <a:r>
              <a:rPr lang="en-US" dirty="0"/>
              <a:t>We tested returning a book that was never borrowed. The system prevented the operation, verifying that only issued books can be returned.</a:t>
            </a:r>
          </a:p>
          <a:p>
            <a:pPr lvl="1"/>
            <a:r>
              <a:rPr lang="en-US" dirty="0"/>
              <a:t>We tested returning a book after the due date. The system applied a fine, confirming that overdue books incur penalties as expected.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71" y="957944"/>
            <a:ext cx="5540829" cy="7511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171" y="2472341"/>
            <a:ext cx="5393871" cy="5225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0543" y="1800227"/>
            <a:ext cx="5671457" cy="647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0980" y="3102428"/>
            <a:ext cx="7141020" cy="349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8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script to call stored procedure </a:t>
            </a:r>
            <a:r>
              <a:rPr lang="en-US" dirty="0" smtClean="0"/>
              <a:t>(barrowing </a:t>
            </a:r>
            <a:r>
              <a:rPr lang="en-US" dirty="0"/>
              <a:t>a book 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5281386" cy="4093243"/>
          </a:xfrm>
        </p:spPr>
        <p:txBody>
          <a:bodyPr/>
          <a:lstStyle/>
          <a:p>
            <a:r>
              <a:rPr lang="en-US" dirty="0" smtClean="0"/>
              <a:t>We executed and ran the python script </a:t>
            </a:r>
            <a:r>
              <a:rPr lang="en-US" dirty="0"/>
              <a:t>to test borrowing a book.</a:t>
            </a:r>
          </a:p>
          <a:p>
            <a:r>
              <a:rPr lang="en-US" dirty="0"/>
              <a:t>The script asked for Member ID, Book ID, and Librarian ID. We entered (2, 2, 2).</a:t>
            </a:r>
          </a:p>
          <a:p>
            <a:r>
              <a:rPr lang="en-US" dirty="0"/>
              <a:t>It connected to the LibraryManagement1 database and executed the </a:t>
            </a:r>
            <a:r>
              <a:rPr lang="en-US" dirty="0" err="1"/>
              <a:t>BorrowBook</a:t>
            </a:r>
            <a:r>
              <a:rPr lang="en-US" dirty="0"/>
              <a:t>(2, 2, 2) procedure.</a:t>
            </a:r>
          </a:p>
          <a:p>
            <a:r>
              <a:rPr lang="en-US" dirty="0"/>
              <a:t>The procedure checked if the book exists, is available, and if the member can borrow it.</a:t>
            </a:r>
          </a:p>
          <a:p>
            <a:r>
              <a:rPr lang="en-US" dirty="0"/>
              <a:t>After validation, the Issue and </a:t>
            </a:r>
            <a:r>
              <a:rPr lang="en-US" dirty="0" err="1"/>
              <a:t>IssueDetail</a:t>
            </a:r>
            <a:r>
              <a:rPr lang="en-US" dirty="0"/>
              <a:t> tables were updated with the borrowing details.</a:t>
            </a:r>
          </a:p>
          <a:p>
            <a:r>
              <a:rPr lang="en-US" dirty="0"/>
              <a:t>The script displayed "Success: Book 2 borrowed by Member 2", confirming the transaction.</a:t>
            </a:r>
          </a:p>
          <a:p>
            <a:r>
              <a:rPr lang="en-US" dirty="0"/>
              <a:t>The database connection was closed, and the script completed successfully.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986" y="1894794"/>
            <a:ext cx="5715000" cy="282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041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script to call stored procedure </a:t>
            </a:r>
            <a:r>
              <a:rPr lang="en-US" dirty="0" smtClean="0"/>
              <a:t>(returning </a:t>
            </a:r>
            <a:r>
              <a:rPr lang="en-US" dirty="0"/>
              <a:t>a book 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5172529" cy="40932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We executed the return_book.py script to test the book return process.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script asked for a Book ID, and we entered 1 first.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database checked if the book was issued and found that Book 1 was not issued or already returned, triggering an error message.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We then entered Book ID 2, and the </a:t>
            </a:r>
            <a:r>
              <a:rPr lang="en-US" dirty="0" err="1"/>
              <a:t>ReturnBook</a:t>
            </a:r>
            <a:r>
              <a:rPr lang="en-US" dirty="0"/>
              <a:t> procedure processed the return.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script updated the </a:t>
            </a:r>
            <a:r>
              <a:rPr lang="en-US" dirty="0" err="1"/>
              <a:t>IssueDetail</a:t>
            </a:r>
            <a:r>
              <a:rPr lang="en-US" dirty="0"/>
              <a:t> table with the return date and checked for fines.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Since no overdue fine was applied, the script confirmed "Success: Book 2 returned."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test validated that only issued books can be returned, ensuring system accuracy.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29" y="3292929"/>
            <a:ext cx="61150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1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script to call or run test cases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5847443" cy="4093243"/>
          </a:xfrm>
        </p:spPr>
        <p:txBody>
          <a:bodyPr/>
          <a:lstStyle/>
          <a:p>
            <a:r>
              <a:rPr lang="en-US" dirty="0"/>
              <a:t>The script tested borrowing and returning books.</a:t>
            </a:r>
          </a:p>
          <a:p>
            <a:r>
              <a:rPr lang="en-US" dirty="0"/>
              <a:t>Book 1 was borrowed by Member 1 successfully.</a:t>
            </a:r>
          </a:p>
          <a:p>
            <a:r>
              <a:rPr lang="en-US" dirty="0"/>
              <a:t>Book 1 was returned on time without a fine.</a:t>
            </a:r>
          </a:p>
          <a:p>
            <a:r>
              <a:rPr lang="en-US" dirty="0"/>
              <a:t>Borrowing a non-existing book (ID 999) failed as expected.</a:t>
            </a:r>
          </a:p>
          <a:p>
            <a:r>
              <a:rPr lang="en-US" dirty="0"/>
              <a:t>Book 1 was borrowed again by Member 2 after being returned.</a:t>
            </a:r>
          </a:p>
          <a:p>
            <a:r>
              <a:rPr lang="en-US" dirty="0"/>
              <a:t>Returning a book that was never issued (ID 999) resulted in an error.</a:t>
            </a:r>
          </a:p>
          <a:p>
            <a:r>
              <a:rPr lang="en-US" dirty="0"/>
              <a:t>The due date was modified to simulate a late return, and a fine was applied.</a:t>
            </a:r>
          </a:p>
          <a:p>
            <a:r>
              <a:rPr lang="en-US" dirty="0"/>
              <a:t>The tests confirmed that borrowing, returning, and fine calculations work correctly.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305" y="1948544"/>
            <a:ext cx="5160637" cy="279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1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GB" dirty="0" smtClean="0"/>
              <a:t>Project Overview 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5417916" cy="4689690"/>
          </a:xfrm>
        </p:spPr>
        <p:txBody>
          <a:bodyPr/>
          <a:lstStyle/>
          <a:p>
            <a:r>
              <a:rPr lang="en-US" dirty="0" smtClean="0"/>
              <a:t>In this project, we </a:t>
            </a:r>
            <a:r>
              <a:rPr lang="en-GB" dirty="0"/>
              <a:t>developed a </a:t>
            </a:r>
            <a:r>
              <a:rPr lang="en-GB" b="1" dirty="0"/>
              <a:t>Library Management System</a:t>
            </a:r>
            <a:r>
              <a:rPr lang="en-GB" dirty="0"/>
              <a:t> to streamline book borrowing, returning, and reservation processes. </a:t>
            </a:r>
            <a:endParaRPr lang="en-GB" dirty="0" smtClean="0"/>
          </a:p>
          <a:p>
            <a:r>
              <a:rPr lang="en-GB" dirty="0" smtClean="0"/>
              <a:t>Our </a:t>
            </a:r>
            <a:r>
              <a:rPr lang="en-GB" dirty="0"/>
              <a:t>system ensures efficient handling of overdue fines, optimizes resource availability, and enhances user experience through structured database </a:t>
            </a:r>
            <a:r>
              <a:rPr lang="en-GB" dirty="0" smtClean="0"/>
              <a:t>management</a:t>
            </a:r>
          </a:p>
          <a:p>
            <a:pPr lvl="1"/>
            <a:r>
              <a:rPr lang="en-US" dirty="0" smtClean="0"/>
              <a:t>Undoubtedly traditional library management procedures like manual procedures brings difficulties to handle the books and also bookings </a:t>
            </a:r>
            <a:endParaRPr lang="en-US" dirty="0"/>
          </a:p>
          <a:p>
            <a:pPr lvl="1"/>
            <a:r>
              <a:rPr lang="en-US" dirty="0" smtClean="0"/>
              <a:t>It is essential to integrate information system approaches to streamline the library management activities </a:t>
            </a:r>
          </a:p>
          <a:p>
            <a:pPr lvl="1"/>
            <a:r>
              <a:rPr lang="en-GB" dirty="0"/>
              <a:t>The </a:t>
            </a:r>
            <a:r>
              <a:rPr lang="en-GB" b="1" dirty="0"/>
              <a:t>main goal</a:t>
            </a:r>
            <a:r>
              <a:rPr lang="en-GB" dirty="0"/>
              <a:t> of this project is to provide a robust and well-integrated system that manages library operations seamlessly. </a:t>
            </a:r>
            <a:endParaRPr lang="en-GB" dirty="0" smtClean="0"/>
          </a:p>
          <a:p>
            <a:pPr lvl="1"/>
            <a:r>
              <a:rPr lang="en-GB" dirty="0" smtClean="0"/>
              <a:t>We </a:t>
            </a:r>
            <a:r>
              <a:rPr lang="en-GB" dirty="0"/>
              <a:t>focused on two major use cases: </a:t>
            </a:r>
            <a:r>
              <a:rPr lang="en-GB" b="1" dirty="0"/>
              <a:t>borrowing books</a:t>
            </a:r>
            <a:r>
              <a:rPr lang="en-GB" dirty="0"/>
              <a:t> and </a:t>
            </a:r>
            <a:r>
              <a:rPr lang="en-GB" b="1" dirty="0"/>
              <a:t>returning books with fine calculation for overdue items</a:t>
            </a:r>
            <a:r>
              <a:rPr lang="en-GB" dirty="0"/>
              <a:t>. </a:t>
            </a:r>
            <a:endParaRPr lang="en-GB" dirty="0" smtClean="0"/>
          </a:p>
          <a:p>
            <a:pPr lvl="1"/>
            <a:r>
              <a:rPr lang="en-GB" dirty="0" smtClean="0"/>
              <a:t>The </a:t>
            </a:r>
            <a:r>
              <a:rPr lang="en-GB" dirty="0"/>
              <a:t>system ensures data integrity, enhances user accessibility, and automates manual operations.</a:t>
            </a:r>
          </a:p>
          <a:p>
            <a:pPr lvl="1"/>
            <a:endParaRPr lang="en-US" dirty="0" smtClean="0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624" y="2131596"/>
            <a:ext cx="347662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0288814" cy="42746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created a Library Management System to handle book borrowing, returns, and fines efficiently.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Our team designed and implemented a relational database using MySQL to ensure structured data storage.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We developed stored procedures to automate borrowing, returning, and fine calculations, reducing manual errors.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Extensive testing was conducted, including positive and negative test cases, to validate system functionality.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Challenges like handling concurrent transactions and ensuring data integrity were encountered and resolved.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Team collaboration played a key role in debugging issues, optimizing queries, and refining stored procedures.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The Database Management System (DBMS) proved essential in maintaining data consistency and improving performance.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This project highlighted the importance of efficient database design in real-world applications like library management.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7739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0408557" cy="4689690"/>
          </a:xfrm>
        </p:spPr>
        <p:txBody>
          <a:bodyPr/>
          <a:lstStyle/>
          <a:p>
            <a:r>
              <a:rPr lang="en-US" dirty="0" err="1"/>
              <a:t>Rathour</a:t>
            </a:r>
            <a:r>
              <a:rPr lang="en-US" dirty="0"/>
              <a:t>, S. S., &amp; </a:t>
            </a:r>
            <a:r>
              <a:rPr lang="en-US" dirty="0" err="1"/>
              <a:t>Dewangan</a:t>
            </a:r>
            <a:r>
              <a:rPr lang="en-US" dirty="0"/>
              <a:t>, O. (2024). Library management system. </a:t>
            </a:r>
            <a:r>
              <a:rPr lang="en-US" i="1" dirty="0"/>
              <a:t>International Journal of Novel Research and Development, 9</a:t>
            </a:r>
            <a:r>
              <a:rPr lang="en-US" dirty="0"/>
              <a:t>(5), e588-c588.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www.ijnrd.org</a:t>
            </a:r>
            <a:endParaRPr lang="en-US" dirty="0" smtClean="0"/>
          </a:p>
          <a:p>
            <a:r>
              <a:rPr lang="en-US" dirty="0" err="1"/>
              <a:t>Taipalus</a:t>
            </a:r>
            <a:r>
              <a:rPr lang="en-US" dirty="0"/>
              <a:t>, T. (2024). Database management system performance comparisons: A systematic literature review. </a:t>
            </a:r>
            <a:r>
              <a:rPr lang="en-US" i="1" dirty="0"/>
              <a:t>Journal of Systems and Software, 208</a:t>
            </a:r>
            <a:r>
              <a:rPr lang="en-US" dirty="0"/>
              <a:t>, 111872.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doi.org/10.1016/j.jss.2023.111872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754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GB" dirty="0"/>
              <a:t>ERD Diagram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3384016" cy="4093243"/>
          </a:xfrm>
        </p:spPr>
        <p:txBody>
          <a:bodyPr/>
          <a:lstStyle/>
          <a:p>
            <a:r>
              <a:rPr lang="en-GB" dirty="0"/>
              <a:t>We designed an </a:t>
            </a:r>
            <a:r>
              <a:rPr lang="en-GB" b="1" dirty="0"/>
              <a:t>Entity-Relationship Diagram (ERD)</a:t>
            </a:r>
            <a:r>
              <a:rPr lang="en-GB" dirty="0"/>
              <a:t> to structure our database effectively.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defines the relationships between core entities such as </a:t>
            </a:r>
            <a:r>
              <a:rPr lang="en-GB" b="1" dirty="0"/>
              <a:t>Books, Members, Issues, Reservations, and Fines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ERD serves as the foundation for our database schema and ensures smooth implementation.</a:t>
            </a:r>
          </a:p>
          <a:p>
            <a:endParaRPr lang="en-GB" dirty="0"/>
          </a:p>
        </p:txBody>
      </p:sp>
      <p:pic>
        <p:nvPicPr>
          <p:cNvPr id="5" name="Picture 4" descr="C:\Users\hello\Desktop\library management syste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290" y="1467621"/>
            <a:ext cx="5731510" cy="3632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60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GB" dirty="0" smtClean="0"/>
              <a:t>ERD- </a:t>
            </a:r>
            <a:r>
              <a:rPr lang="en-GB" dirty="0"/>
              <a:t>Key Relationships</a:t>
            </a:r>
            <a:br>
              <a:rPr lang="en-GB" dirty="0"/>
            </a:b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 smtClean="0"/>
              <a:t>We </a:t>
            </a:r>
            <a:r>
              <a:rPr lang="en-GB" dirty="0"/>
              <a:t>implemented </a:t>
            </a:r>
            <a:r>
              <a:rPr lang="en-GB" b="1" dirty="0"/>
              <a:t>well-defined relationships</a:t>
            </a:r>
            <a:r>
              <a:rPr lang="en-GB" dirty="0"/>
              <a:t> between entities to maintain data consistency. Some key relationships include:</a:t>
            </a:r>
          </a:p>
          <a:p>
            <a:pPr lvl="1"/>
            <a:r>
              <a:rPr lang="en-GB" b="1" dirty="0"/>
              <a:t>One-to-Many</a:t>
            </a:r>
            <a:r>
              <a:rPr lang="en-GB" dirty="0"/>
              <a:t>: A Library has multiple Librarians.</a:t>
            </a:r>
          </a:p>
          <a:p>
            <a:pPr lvl="1"/>
            <a:r>
              <a:rPr lang="en-GB" b="1" dirty="0"/>
              <a:t>Many-to-Many</a:t>
            </a:r>
            <a:r>
              <a:rPr lang="en-GB" dirty="0"/>
              <a:t>: Books can have multiple Authors and Categories.</a:t>
            </a:r>
          </a:p>
          <a:p>
            <a:pPr lvl="1"/>
            <a:r>
              <a:rPr lang="en-GB" b="1" dirty="0"/>
              <a:t>One-to-One</a:t>
            </a:r>
            <a:r>
              <a:rPr lang="en-GB" dirty="0"/>
              <a:t>: Each Fine is associated with a specific </a:t>
            </a:r>
            <a:r>
              <a:rPr lang="en-GB" dirty="0" err="1"/>
              <a:t>IssueDetail</a:t>
            </a:r>
            <a:r>
              <a:rPr lang="en-GB" dirty="0"/>
              <a:t>. This structured approach ensures efficient data retrieval and integrity.</a:t>
            </a:r>
          </a:p>
          <a:p>
            <a:pPr lvl="0"/>
            <a:r>
              <a:rPr lang="en-GB" b="1" dirty="0"/>
              <a:t>Library - Librarian</a:t>
            </a:r>
            <a:r>
              <a:rPr lang="en-GB" dirty="0"/>
              <a:t>:</a:t>
            </a:r>
            <a:endParaRPr lang="en-GB" sz="1400" dirty="0"/>
          </a:p>
          <a:p>
            <a:pPr lvl="1"/>
            <a:r>
              <a:rPr lang="en-GB" dirty="0"/>
              <a:t>One Library has many Librarians.</a:t>
            </a:r>
            <a:endParaRPr lang="en-GB" sz="1200" dirty="0"/>
          </a:p>
          <a:p>
            <a:pPr lvl="1"/>
            <a:r>
              <a:rPr lang="en-GB" dirty="0" err="1"/>
              <a:t>LibraryID</a:t>
            </a:r>
            <a:r>
              <a:rPr lang="en-GB" dirty="0"/>
              <a:t> (PK in Library, FK in Librarian).</a:t>
            </a:r>
            <a:endParaRPr lang="en-GB" sz="1200" dirty="0"/>
          </a:p>
          <a:p>
            <a:pPr lvl="0"/>
            <a:r>
              <a:rPr lang="en-GB" b="1" dirty="0" err="1"/>
              <a:t>LibraryBranch</a:t>
            </a:r>
            <a:r>
              <a:rPr lang="en-GB" b="1" dirty="0"/>
              <a:t> - Event</a:t>
            </a:r>
            <a:r>
              <a:rPr lang="en-GB" dirty="0"/>
              <a:t>:</a:t>
            </a:r>
            <a:endParaRPr lang="en-GB" sz="1400" dirty="0"/>
          </a:p>
          <a:p>
            <a:pPr lvl="1"/>
            <a:r>
              <a:rPr lang="en-GB" dirty="0"/>
              <a:t>One Branch organizes many Events.</a:t>
            </a:r>
            <a:endParaRPr lang="en-GB" sz="1200" dirty="0"/>
          </a:p>
          <a:p>
            <a:pPr lvl="1"/>
            <a:r>
              <a:rPr lang="en-GB" dirty="0" err="1"/>
              <a:t>BranchID</a:t>
            </a:r>
            <a:r>
              <a:rPr lang="en-GB" dirty="0"/>
              <a:t> (PK in </a:t>
            </a:r>
            <a:r>
              <a:rPr lang="en-GB" dirty="0" err="1"/>
              <a:t>LibraryBranch</a:t>
            </a:r>
            <a:r>
              <a:rPr lang="en-GB" dirty="0"/>
              <a:t>, FK in Event).</a:t>
            </a:r>
            <a:endParaRPr lang="en-GB" sz="1200" dirty="0"/>
          </a:p>
          <a:p>
            <a:pPr lvl="0"/>
            <a:r>
              <a:rPr lang="en-GB" b="1" dirty="0" err="1"/>
              <a:t>LibraryBranch</a:t>
            </a:r>
            <a:r>
              <a:rPr lang="en-GB" b="1" dirty="0"/>
              <a:t> - Library</a:t>
            </a:r>
            <a:r>
              <a:rPr lang="en-GB" dirty="0"/>
              <a:t>:</a:t>
            </a:r>
            <a:endParaRPr lang="en-GB" sz="1400" dirty="0"/>
          </a:p>
          <a:p>
            <a:pPr lvl="1"/>
            <a:r>
              <a:rPr lang="en-GB" dirty="0"/>
              <a:t>One Library can have many Branches.</a:t>
            </a:r>
            <a:endParaRPr lang="en-GB" sz="1200" dirty="0"/>
          </a:p>
          <a:p>
            <a:pPr lvl="1"/>
            <a:r>
              <a:rPr lang="en-GB" dirty="0" err="1"/>
              <a:t>LibraryID</a:t>
            </a:r>
            <a:r>
              <a:rPr lang="en-GB" dirty="0"/>
              <a:t> (PK in Library, FK in </a:t>
            </a:r>
            <a:r>
              <a:rPr lang="en-GB" dirty="0" err="1"/>
              <a:t>LibraryBranch</a:t>
            </a:r>
            <a:r>
              <a:rPr lang="en-GB" dirty="0" smtClean="0"/>
              <a:t>).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80033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GB" dirty="0"/>
              <a:t>ERD- Key Relationships</a:t>
            </a:r>
            <a:br>
              <a:rPr lang="en-GB" dirty="0"/>
            </a:b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GB" sz="1200" b="1" dirty="0"/>
              <a:t>Book - Author</a:t>
            </a:r>
            <a:r>
              <a:rPr lang="en-GB" sz="1200" dirty="0"/>
              <a:t>:</a:t>
            </a:r>
            <a:endParaRPr lang="en-GB" sz="1100" dirty="0"/>
          </a:p>
          <a:p>
            <a:pPr lvl="1"/>
            <a:r>
              <a:rPr lang="en-GB" sz="1100" dirty="0"/>
              <a:t>A Book can have multiple Authors (many-to-many).</a:t>
            </a:r>
            <a:endParaRPr lang="en-GB" sz="1050" dirty="0"/>
          </a:p>
          <a:p>
            <a:pPr lvl="1"/>
            <a:r>
              <a:rPr lang="en-GB" sz="1100" dirty="0"/>
              <a:t>Use a join table </a:t>
            </a:r>
            <a:r>
              <a:rPr lang="en-GB" sz="1100" b="1" dirty="0" err="1"/>
              <a:t>BookAuthor</a:t>
            </a:r>
            <a:r>
              <a:rPr lang="en-GB" sz="1100" dirty="0"/>
              <a:t> with </a:t>
            </a:r>
            <a:r>
              <a:rPr lang="en-GB" sz="1100" dirty="0" err="1"/>
              <a:t>BookAuthorID</a:t>
            </a:r>
            <a:r>
              <a:rPr lang="en-GB" sz="1100" dirty="0"/>
              <a:t> (PK), </a:t>
            </a:r>
            <a:r>
              <a:rPr lang="en-GB" sz="1100" dirty="0" err="1"/>
              <a:t>BookID</a:t>
            </a:r>
            <a:r>
              <a:rPr lang="en-GB" sz="1100" dirty="0"/>
              <a:t> (FK), </a:t>
            </a:r>
            <a:r>
              <a:rPr lang="en-GB" sz="1100" dirty="0" err="1"/>
              <a:t>AuthorID</a:t>
            </a:r>
            <a:r>
              <a:rPr lang="en-GB" sz="1100" dirty="0"/>
              <a:t> (FK).</a:t>
            </a:r>
            <a:endParaRPr lang="en-GB" sz="1050" dirty="0"/>
          </a:p>
          <a:p>
            <a:pPr lvl="0"/>
            <a:r>
              <a:rPr lang="en-GB" sz="1200" b="1" dirty="0"/>
              <a:t>Book - Publisher</a:t>
            </a:r>
            <a:r>
              <a:rPr lang="en-GB" sz="1200" dirty="0"/>
              <a:t>:</a:t>
            </a:r>
            <a:endParaRPr lang="en-GB" sz="1100" dirty="0"/>
          </a:p>
          <a:p>
            <a:pPr lvl="1"/>
            <a:r>
              <a:rPr lang="en-GB" sz="1100" dirty="0"/>
              <a:t>A Publisher can publish many Books.</a:t>
            </a:r>
            <a:endParaRPr lang="en-GB" sz="1050" dirty="0"/>
          </a:p>
          <a:p>
            <a:pPr lvl="1"/>
            <a:r>
              <a:rPr lang="en-GB" sz="1100" dirty="0" err="1"/>
              <a:t>PublisherID</a:t>
            </a:r>
            <a:r>
              <a:rPr lang="en-GB" sz="1100" dirty="0"/>
              <a:t> (PK in Publisher, FK in Book).</a:t>
            </a:r>
            <a:endParaRPr lang="en-GB" sz="1050" dirty="0"/>
          </a:p>
          <a:p>
            <a:pPr lvl="0"/>
            <a:r>
              <a:rPr lang="en-GB" sz="1200" b="1" dirty="0"/>
              <a:t>Book - Category</a:t>
            </a:r>
            <a:r>
              <a:rPr lang="en-GB" sz="1200" dirty="0"/>
              <a:t>:</a:t>
            </a:r>
            <a:endParaRPr lang="en-GB" sz="1100" dirty="0"/>
          </a:p>
          <a:p>
            <a:pPr lvl="1"/>
            <a:r>
              <a:rPr lang="en-GB" sz="1100" dirty="0"/>
              <a:t>A Book can belong to multiple Categories (many-to-many).</a:t>
            </a:r>
            <a:endParaRPr lang="en-GB" sz="1050" dirty="0"/>
          </a:p>
          <a:p>
            <a:pPr lvl="1"/>
            <a:r>
              <a:rPr lang="en-GB" sz="1100" dirty="0"/>
              <a:t>Use a join table </a:t>
            </a:r>
            <a:r>
              <a:rPr lang="en-GB" sz="1100" b="1" dirty="0" err="1"/>
              <a:t>BookCategory</a:t>
            </a:r>
            <a:r>
              <a:rPr lang="en-GB" sz="1100" dirty="0"/>
              <a:t> with </a:t>
            </a:r>
            <a:r>
              <a:rPr lang="en-GB" sz="1100" dirty="0" err="1"/>
              <a:t>BookCategoryID</a:t>
            </a:r>
            <a:r>
              <a:rPr lang="en-GB" sz="1100" dirty="0"/>
              <a:t> (PK), </a:t>
            </a:r>
            <a:r>
              <a:rPr lang="en-GB" sz="1100" dirty="0" err="1"/>
              <a:t>BookID</a:t>
            </a:r>
            <a:r>
              <a:rPr lang="en-GB" sz="1100" dirty="0"/>
              <a:t> (FK), </a:t>
            </a:r>
            <a:r>
              <a:rPr lang="en-GB" sz="1100" dirty="0" err="1"/>
              <a:t>CategoryID</a:t>
            </a:r>
            <a:r>
              <a:rPr lang="en-GB" sz="1100" dirty="0"/>
              <a:t> (FK).</a:t>
            </a:r>
            <a:endParaRPr lang="en-GB" sz="1000" dirty="0"/>
          </a:p>
          <a:p>
            <a:pPr lvl="0"/>
            <a:r>
              <a:rPr lang="en-GB" sz="1200" b="1" dirty="0"/>
              <a:t>Member - </a:t>
            </a:r>
            <a:r>
              <a:rPr lang="en-GB" sz="1200" b="1" dirty="0" err="1"/>
              <a:t>MembershipType</a:t>
            </a:r>
            <a:r>
              <a:rPr lang="en-GB" sz="1200" dirty="0"/>
              <a:t>:</a:t>
            </a:r>
            <a:endParaRPr lang="en-GB" sz="1100" dirty="0"/>
          </a:p>
          <a:p>
            <a:pPr lvl="1"/>
            <a:r>
              <a:rPr lang="en-GB" sz="1100" dirty="0"/>
              <a:t>Each Member has one </a:t>
            </a:r>
            <a:r>
              <a:rPr lang="en-GB" sz="1100" dirty="0" err="1"/>
              <a:t>MembershipType</a:t>
            </a:r>
            <a:r>
              <a:rPr lang="en-GB" sz="1100" dirty="0"/>
              <a:t>.</a:t>
            </a:r>
            <a:endParaRPr lang="en-GB" sz="1050" dirty="0"/>
          </a:p>
          <a:p>
            <a:pPr lvl="1"/>
            <a:r>
              <a:rPr lang="en-GB" sz="1100" dirty="0" err="1"/>
              <a:t>MembershipTypeID</a:t>
            </a:r>
            <a:r>
              <a:rPr lang="en-GB" sz="1100" dirty="0"/>
              <a:t> (PK in </a:t>
            </a:r>
            <a:r>
              <a:rPr lang="en-GB" sz="1100" dirty="0" err="1"/>
              <a:t>MembershipType</a:t>
            </a:r>
            <a:r>
              <a:rPr lang="en-GB" sz="1100" dirty="0"/>
              <a:t>, FK in Member).</a:t>
            </a:r>
            <a:endParaRPr lang="en-GB" sz="1050" dirty="0"/>
          </a:p>
          <a:p>
            <a:pPr lvl="0"/>
            <a:r>
              <a:rPr lang="en-GB" sz="1200" b="1" dirty="0"/>
              <a:t>Member - Issue</a:t>
            </a:r>
            <a:r>
              <a:rPr lang="en-GB" sz="1200" dirty="0"/>
              <a:t>:</a:t>
            </a:r>
            <a:endParaRPr lang="en-GB" sz="1100" dirty="0"/>
          </a:p>
          <a:p>
            <a:pPr lvl="1"/>
            <a:r>
              <a:rPr lang="en-GB" sz="1100" dirty="0"/>
              <a:t>A Member can have multiple Issues.</a:t>
            </a:r>
            <a:endParaRPr lang="en-GB" sz="1050" dirty="0"/>
          </a:p>
          <a:p>
            <a:pPr lvl="1"/>
            <a:r>
              <a:rPr lang="en-GB" sz="1100" dirty="0" err="1"/>
              <a:t>MemberID</a:t>
            </a:r>
            <a:r>
              <a:rPr lang="en-GB" sz="1100" dirty="0"/>
              <a:t> (PK in Member, FK in Issue).</a:t>
            </a:r>
            <a:endParaRPr lang="en-GB" sz="105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160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GB" dirty="0"/>
              <a:t>ERD- Key Relationships</a:t>
            </a:r>
            <a:br>
              <a:rPr lang="en-GB" dirty="0"/>
            </a:b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GB" sz="1000" b="1" dirty="0"/>
              <a:t>Issue - </a:t>
            </a:r>
            <a:r>
              <a:rPr lang="en-GB" sz="1000" b="1" dirty="0" err="1"/>
              <a:t>IssueDetail</a:t>
            </a:r>
            <a:r>
              <a:rPr lang="en-GB" sz="1000" dirty="0"/>
              <a:t>:</a:t>
            </a:r>
            <a:endParaRPr lang="en-GB" sz="900" dirty="0"/>
          </a:p>
          <a:p>
            <a:pPr lvl="1"/>
            <a:r>
              <a:rPr lang="en-GB" sz="900" dirty="0"/>
              <a:t>One Issue can have multiple </a:t>
            </a:r>
            <a:r>
              <a:rPr lang="en-GB" sz="900" dirty="0" err="1"/>
              <a:t>IssueDetails</a:t>
            </a:r>
            <a:r>
              <a:rPr lang="en-GB" sz="900" dirty="0"/>
              <a:t> (books issued).</a:t>
            </a:r>
            <a:endParaRPr lang="en-GB" sz="800" dirty="0"/>
          </a:p>
          <a:p>
            <a:pPr lvl="1"/>
            <a:r>
              <a:rPr lang="en-GB" sz="900" dirty="0" err="1"/>
              <a:t>IssueID</a:t>
            </a:r>
            <a:r>
              <a:rPr lang="en-GB" sz="900" dirty="0"/>
              <a:t> (PK in Issue, FK in </a:t>
            </a:r>
            <a:r>
              <a:rPr lang="en-GB" sz="900" dirty="0" err="1"/>
              <a:t>IssueDetail</a:t>
            </a:r>
            <a:r>
              <a:rPr lang="en-GB" sz="900" dirty="0"/>
              <a:t>).</a:t>
            </a:r>
            <a:endParaRPr lang="en-GB" sz="800" dirty="0"/>
          </a:p>
          <a:p>
            <a:pPr lvl="0"/>
            <a:r>
              <a:rPr lang="en-GB" sz="1000" b="1" dirty="0" err="1"/>
              <a:t>IssueDetail</a:t>
            </a:r>
            <a:r>
              <a:rPr lang="en-GB" sz="1000" b="1" dirty="0"/>
              <a:t> - Fine</a:t>
            </a:r>
            <a:r>
              <a:rPr lang="en-GB" sz="1000" dirty="0"/>
              <a:t>:</a:t>
            </a:r>
            <a:endParaRPr lang="en-GB" sz="900" dirty="0"/>
          </a:p>
          <a:p>
            <a:pPr lvl="0"/>
            <a:r>
              <a:rPr lang="en-GB" sz="1000" dirty="0"/>
              <a:t>One </a:t>
            </a:r>
            <a:r>
              <a:rPr lang="en-GB" sz="1000" dirty="0" err="1"/>
              <a:t>IssueDetail</a:t>
            </a:r>
            <a:r>
              <a:rPr lang="en-GB" sz="1000" dirty="0"/>
              <a:t> can generate a Fine.</a:t>
            </a:r>
            <a:endParaRPr lang="en-GB" sz="900" dirty="0"/>
          </a:p>
          <a:p>
            <a:pPr lvl="0"/>
            <a:r>
              <a:rPr lang="en-GB" sz="1000" dirty="0" err="1"/>
              <a:t>IssueDetailID</a:t>
            </a:r>
            <a:r>
              <a:rPr lang="en-GB" sz="1000" dirty="0"/>
              <a:t> (PK in </a:t>
            </a:r>
            <a:r>
              <a:rPr lang="en-GB" sz="1000" dirty="0" err="1"/>
              <a:t>IssueDetail</a:t>
            </a:r>
            <a:r>
              <a:rPr lang="en-GB" sz="1000" dirty="0"/>
              <a:t>, FK in Fine).</a:t>
            </a:r>
            <a:endParaRPr lang="en-GB" sz="900" dirty="0"/>
          </a:p>
          <a:p>
            <a:pPr lvl="0"/>
            <a:r>
              <a:rPr lang="en-GB" sz="1000" b="1" dirty="0"/>
              <a:t>Reservation - Member</a:t>
            </a:r>
            <a:r>
              <a:rPr lang="en-GB" sz="1000" dirty="0"/>
              <a:t>:</a:t>
            </a:r>
            <a:endParaRPr lang="en-GB" sz="900" dirty="0"/>
          </a:p>
          <a:p>
            <a:pPr lvl="0"/>
            <a:r>
              <a:rPr lang="en-GB" sz="1000" dirty="0"/>
              <a:t>A Member can reserve multiple Books.</a:t>
            </a:r>
            <a:endParaRPr lang="en-GB" sz="900" dirty="0"/>
          </a:p>
          <a:p>
            <a:pPr lvl="0"/>
            <a:r>
              <a:rPr lang="en-GB" sz="1000" dirty="0" err="1"/>
              <a:t>MemberID</a:t>
            </a:r>
            <a:r>
              <a:rPr lang="en-GB" sz="1000" dirty="0"/>
              <a:t> (PK in Member, FK in Reservation).</a:t>
            </a:r>
            <a:endParaRPr lang="en-GB" sz="900" dirty="0"/>
          </a:p>
          <a:p>
            <a:pPr lvl="0"/>
            <a:r>
              <a:rPr lang="en-GB" sz="1000" b="1" dirty="0"/>
              <a:t>Reservation - Book</a:t>
            </a:r>
            <a:r>
              <a:rPr lang="en-GB" sz="1000" dirty="0"/>
              <a:t>:</a:t>
            </a:r>
            <a:endParaRPr lang="en-GB" sz="900" dirty="0"/>
          </a:p>
          <a:p>
            <a:pPr lvl="0"/>
            <a:r>
              <a:rPr lang="en-GB" sz="1000" dirty="0"/>
              <a:t>A Book can be reserved multiple times.</a:t>
            </a:r>
            <a:endParaRPr lang="en-GB" sz="900" dirty="0"/>
          </a:p>
          <a:p>
            <a:pPr lvl="0"/>
            <a:r>
              <a:rPr lang="en-GB" sz="1000" dirty="0" err="1"/>
              <a:t>BookID</a:t>
            </a:r>
            <a:r>
              <a:rPr lang="en-GB" sz="1000" dirty="0"/>
              <a:t> (PK in Book, FK in Reservation).</a:t>
            </a:r>
            <a:endParaRPr lang="en-GB" sz="900" dirty="0"/>
          </a:p>
          <a:p>
            <a:pPr lvl="0"/>
            <a:r>
              <a:rPr lang="en-GB" sz="1000" b="1" dirty="0"/>
              <a:t>Feedback - Member</a:t>
            </a:r>
            <a:r>
              <a:rPr lang="en-GB" sz="1000" dirty="0"/>
              <a:t>:</a:t>
            </a:r>
            <a:endParaRPr lang="en-GB" sz="900" dirty="0"/>
          </a:p>
          <a:p>
            <a:pPr lvl="0"/>
            <a:r>
              <a:rPr lang="en-GB" sz="1000" dirty="0"/>
              <a:t>A Member can give multiple Feedback entries.</a:t>
            </a:r>
            <a:endParaRPr lang="en-GB" sz="900" dirty="0"/>
          </a:p>
          <a:p>
            <a:pPr lvl="0"/>
            <a:r>
              <a:rPr lang="en-GB" sz="1000" dirty="0" err="1"/>
              <a:t>MemberID</a:t>
            </a:r>
            <a:r>
              <a:rPr lang="en-GB" sz="1000" dirty="0"/>
              <a:t> (PK in Member, FK in Feedback).</a:t>
            </a:r>
            <a:endParaRPr lang="en-GB" sz="900" dirty="0"/>
          </a:p>
          <a:p>
            <a:pPr lvl="0"/>
            <a:r>
              <a:rPr lang="en-GB" sz="1000" b="1" dirty="0"/>
              <a:t>Feedback - Book</a:t>
            </a:r>
            <a:r>
              <a:rPr lang="en-GB" sz="1000" dirty="0"/>
              <a:t>:</a:t>
            </a:r>
            <a:endParaRPr lang="en-GB" sz="900" dirty="0"/>
          </a:p>
          <a:p>
            <a:pPr lvl="0"/>
            <a:r>
              <a:rPr lang="en-GB" sz="1000" dirty="0"/>
              <a:t>A Book can have multiple Feedback entries.</a:t>
            </a:r>
            <a:endParaRPr lang="en-GB" sz="900" dirty="0"/>
          </a:p>
          <a:p>
            <a:pPr lvl="0"/>
            <a:r>
              <a:rPr lang="en-GB" sz="1000" dirty="0" err="1"/>
              <a:t>BookID</a:t>
            </a:r>
            <a:r>
              <a:rPr lang="en-GB" sz="1000" dirty="0"/>
              <a:t> (PK in Book, FK in Feedback).</a:t>
            </a:r>
            <a:endParaRPr lang="en-GB" sz="9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48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GB" dirty="0"/>
              <a:t>Use Case - Borrowing a Book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We developed a </a:t>
            </a:r>
            <a:r>
              <a:rPr lang="en-GB" b="1" dirty="0"/>
              <a:t>book borrowing workflow</a:t>
            </a:r>
            <a:r>
              <a:rPr lang="en-GB" dirty="0"/>
              <a:t> where:</a:t>
            </a:r>
          </a:p>
          <a:p>
            <a:pPr lvl="0"/>
            <a:r>
              <a:rPr lang="en-GB" dirty="0"/>
              <a:t>A </a:t>
            </a:r>
            <a:r>
              <a:rPr lang="en-GB" b="1" dirty="0"/>
              <a:t>Member requests</a:t>
            </a:r>
            <a:r>
              <a:rPr lang="en-GB" dirty="0"/>
              <a:t> to borrow a book.</a:t>
            </a:r>
          </a:p>
          <a:p>
            <a:pPr lvl="0"/>
            <a:r>
              <a:rPr lang="en-GB" dirty="0"/>
              <a:t>The </a:t>
            </a:r>
            <a:r>
              <a:rPr lang="en-GB" b="1" dirty="0"/>
              <a:t>Librarian issues</a:t>
            </a:r>
            <a:r>
              <a:rPr lang="en-GB" dirty="0"/>
              <a:t> the book if available.</a:t>
            </a:r>
          </a:p>
          <a:p>
            <a:pPr lvl="0"/>
            <a:r>
              <a:rPr lang="en-GB" dirty="0"/>
              <a:t>The system </a:t>
            </a:r>
            <a:r>
              <a:rPr lang="en-GB" b="1" dirty="0"/>
              <a:t>updates the status</a:t>
            </a:r>
            <a:r>
              <a:rPr lang="en-GB" dirty="0"/>
              <a:t> and stores transaction details.</a:t>
            </a:r>
          </a:p>
          <a:p>
            <a:pPr lvl="0"/>
            <a:r>
              <a:rPr lang="en-GB" b="1" dirty="0"/>
              <a:t>Validation checks</a:t>
            </a:r>
            <a:r>
              <a:rPr lang="en-GB" dirty="0"/>
              <a:t> prevent duplicate or invalid transactions. This ensures an organized borrowing process.</a:t>
            </a:r>
          </a:p>
        </p:txBody>
      </p:sp>
    </p:spTree>
    <p:extLst>
      <p:ext uri="{BB962C8B-B14F-4D97-AF65-F5344CB8AC3E}">
        <p14:creationId xmlns:p14="http://schemas.microsoft.com/office/powerpoint/2010/main" val="210271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GB" dirty="0"/>
              <a:t>Use Case - Returning a Book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Returning books follows a structured process:</a:t>
            </a:r>
          </a:p>
          <a:p>
            <a:pPr lvl="0"/>
            <a:r>
              <a:rPr lang="en-GB" dirty="0"/>
              <a:t>A </a:t>
            </a:r>
            <a:r>
              <a:rPr lang="en-GB" b="1" dirty="0"/>
              <a:t>Member returns</a:t>
            </a:r>
            <a:r>
              <a:rPr lang="en-GB" dirty="0"/>
              <a:t> a borrowed book.</a:t>
            </a:r>
          </a:p>
          <a:p>
            <a:pPr lvl="0"/>
            <a:r>
              <a:rPr lang="en-GB" dirty="0"/>
              <a:t>The </a:t>
            </a:r>
            <a:r>
              <a:rPr lang="en-GB" b="1" dirty="0"/>
              <a:t>system calculates fines</a:t>
            </a:r>
            <a:r>
              <a:rPr lang="en-GB" dirty="0"/>
              <a:t> for overdue books.</a:t>
            </a:r>
          </a:p>
          <a:p>
            <a:pPr lvl="0"/>
            <a:r>
              <a:rPr lang="en-GB" dirty="0"/>
              <a:t>The </a:t>
            </a:r>
            <a:r>
              <a:rPr lang="en-GB" b="1" dirty="0"/>
              <a:t>Librarian updates</a:t>
            </a:r>
            <a:r>
              <a:rPr lang="en-GB" dirty="0"/>
              <a:t> the return status.</a:t>
            </a:r>
          </a:p>
          <a:p>
            <a:pPr lvl="0"/>
            <a:r>
              <a:rPr lang="en-GB" dirty="0"/>
              <a:t>A </a:t>
            </a:r>
            <a:r>
              <a:rPr lang="en-GB" b="1" dirty="0"/>
              <a:t>payment system</a:t>
            </a:r>
            <a:r>
              <a:rPr lang="en-GB" dirty="0"/>
              <a:t> handles fine transactions. This automated process enhances efficiency and minimizes errors.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802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r>
              <a:rPr lang="en-GB" dirty="0"/>
              <a:t>SQL Schema Implementation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 b="1" dirty="0"/>
              <a:t>created structured SQL tables</a:t>
            </a:r>
            <a:r>
              <a:rPr lang="en-US" dirty="0"/>
              <a:t> covering all necessary entities such as:</a:t>
            </a:r>
          </a:p>
          <a:p>
            <a:r>
              <a:rPr lang="en-US" b="1" dirty="0"/>
              <a:t>Library, Books, Members, Issues, Reservations, Fines, and </a:t>
            </a:r>
            <a:r>
              <a:rPr lang="en-US" b="1" dirty="0" smtClean="0"/>
              <a:t>Librarians are considered as main tables and some child tables are also there in the database design. </a:t>
            </a:r>
          </a:p>
          <a:p>
            <a:r>
              <a:rPr lang="en-US" dirty="0" smtClean="0"/>
              <a:t>Each </a:t>
            </a:r>
            <a:r>
              <a:rPr lang="en-US" dirty="0"/>
              <a:t>table was designed with appropriate </a:t>
            </a:r>
            <a:r>
              <a:rPr lang="en-US" b="1" dirty="0"/>
              <a:t>primary and foreign keys</a:t>
            </a:r>
            <a:r>
              <a:rPr lang="en-US" dirty="0"/>
              <a:t> to enforce data integrity and ensure optimized queries.</a:t>
            </a:r>
          </a:p>
          <a:p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695" y="2993571"/>
            <a:ext cx="5223305" cy="34181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332" y="540550"/>
            <a:ext cx="2014613" cy="35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8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1724</Words>
  <Application>Microsoft Office PowerPoint</Application>
  <PresentationFormat>Widescreen</PresentationFormat>
  <Paragraphs>176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 Unicode MS</vt:lpstr>
      <vt:lpstr>Arial</vt:lpstr>
      <vt:lpstr>Calibri</vt:lpstr>
      <vt:lpstr>Courier New</vt:lpstr>
      <vt:lpstr>Tahoma</vt:lpstr>
      <vt:lpstr>Times New Roman</vt:lpstr>
      <vt:lpstr>Trade Gothic LT Pro</vt:lpstr>
      <vt:lpstr>Trebuchet MS</vt:lpstr>
      <vt:lpstr>Wingdings</vt:lpstr>
      <vt:lpstr>Office Theme</vt:lpstr>
      <vt:lpstr>Library Management System </vt:lpstr>
      <vt:lpstr>Project Overview </vt:lpstr>
      <vt:lpstr>ERD Diagram</vt:lpstr>
      <vt:lpstr>ERD- Key Relationships </vt:lpstr>
      <vt:lpstr>ERD- Key Relationships </vt:lpstr>
      <vt:lpstr>ERD- Key Relationships </vt:lpstr>
      <vt:lpstr>Use Case - Borrowing a Book</vt:lpstr>
      <vt:lpstr>Use Case - Returning a Book</vt:lpstr>
      <vt:lpstr>SQL Schema Implementation </vt:lpstr>
      <vt:lpstr>Data seeding </vt:lpstr>
      <vt:lpstr>Stored Procedures &amp; Functions</vt:lpstr>
      <vt:lpstr>Stored Procedures &amp; Functions</vt:lpstr>
      <vt:lpstr>Stored Procedures &amp; Functions</vt:lpstr>
      <vt:lpstr>Test Cases Implemented </vt:lpstr>
      <vt:lpstr>Test Cases Execution </vt:lpstr>
      <vt:lpstr>Test Cases Execution </vt:lpstr>
      <vt:lpstr>Python script to call stored procedure (barrowing a book )</vt:lpstr>
      <vt:lpstr>Python script to call stored procedure (returning a book )</vt:lpstr>
      <vt:lpstr>Python script to call or run test cases </vt:lpstr>
      <vt:lpstr>Conclusion </vt:lpstr>
      <vt:lpstr>References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2025-02-12T00:06:12Z</dcterms:created>
  <dcterms:modified xsi:type="dcterms:W3CDTF">2025-02-23T15:30:04Z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