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  <p:sldMasterId id="2147483661" r:id="rId2"/>
    <p:sldMasterId id="2147483674" r:id="rId3"/>
  </p:sldMasterIdLst>
  <p:notesMasterIdLst>
    <p:notesMasterId r:id="rId11"/>
  </p:notesMasterIdLst>
  <p:handoutMasterIdLst>
    <p:handoutMasterId r:id="rId12"/>
  </p:handoutMasterIdLst>
  <p:sldIdLst>
    <p:sldId id="258" r:id="rId4"/>
    <p:sldId id="262" r:id="rId5"/>
    <p:sldId id="257" r:id="rId6"/>
    <p:sldId id="261" r:id="rId7"/>
    <p:sldId id="259" r:id="rId8"/>
    <p:sldId id="260" r:id="rId9"/>
    <p:sldId id="263" r:id="rId10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800" kern="1200">
        <a:solidFill>
          <a:schemeClr val="accent2"/>
        </a:solidFill>
        <a:latin typeface="Arial" panose="020B0604020202020204" pitchFamily="34" charset="0"/>
        <a:ea typeface="华文行楷" panose="02010800040101010101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800" kern="1200">
        <a:solidFill>
          <a:schemeClr val="accent2"/>
        </a:solidFill>
        <a:latin typeface="Arial" panose="020B0604020202020204" pitchFamily="34" charset="0"/>
        <a:ea typeface="华文行楷" panose="02010800040101010101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800" kern="1200">
        <a:solidFill>
          <a:schemeClr val="accent2"/>
        </a:solidFill>
        <a:latin typeface="Arial" panose="020B0604020202020204" pitchFamily="34" charset="0"/>
        <a:ea typeface="华文行楷" panose="02010800040101010101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800" kern="1200">
        <a:solidFill>
          <a:schemeClr val="accent2"/>
        </a:solidFill>
        <a:latin typeface="Arial" panose="020B0604020202020204" pitchFamily="34" charset="0"/>
        <a:ea typeface="华文行楷" panose="02010800040101010101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800" kern="1200">
        <a:solidFill>
          <a:schemeClr val="accent2"/>
        </a:solidFill>
        <a:latin typeface="Arial" panose="020B0604020202020204" pitchFamily="34" charset="0"/>
        <a:ea typeface="华文行楷" panose="02010800040101010101" pitchFamily="2" charset="-122"/>
        <a:cs typeface="+mn-cs"/>
      </a:defRPr>
    </a:lvl5pPr>
    <a:lvl6pPr marL="2286000" algn="l" defTabSz="914400" rtl="0" eaLnBrk="1" latinLnBrk="0" hangingPunct="1">
      <a:defRPr sz="2800" kern="1200">
        <a:solidFill>
          <a:schemeClr val="accent2"/>
        </a:solidFill>
        <a:latin typeface="Arial" panose="020B0604020202020204" pitchFamily="34" charset="0"/>
        <a:ea typeface="华文行楷" panose="02010800040101010101" pitchFamily="2" charset="-122"/>
        <a:cs typeface="+mn-cs"/>
      </a:defRPr>
    </a:lvl6pPr>
    <a:lvl7pPr marL="2743200" algn="l" defTabSz="914400" rtl="0" eaLnBrk="1" latinLnBrk="0" hangingPunct="1">
      <a:defRPr sz="2800" kern="1200">
        <a:solidFill>
          <a:schemeClr val="accent2"/>
        </a:solidFill>
        <a:latin typeface="Arial" panose="020B0604020202020204" pitchFamily="34" charset="0"/>
        <a:ea typeface="华文行楷" panose="02010800040101010101" pitchFamily="2" charset="-122"/>
        <a:cs typeface="+mn-cs"/>
      </a:defRPr>
    </a:lvl7pPr>
    <a:lvl8pPr marL="3200400" algn="l" defTabSz="914400" rtl="0" eaLnBrk="1" latinLnBrk="0" hangingPunct="1">
      <a:defRPr sz="2800" kern="1200">
        <a:solidFill>
          <a:schemeClr val="accent2"/>
        </a:solidFill>
        <a:latin typeface="Arial" panose="020B0604020202020204" pitchFamily="34" charset="0"/>
        <a:ea typeface="华文行楷" panose="02010800040101010101" pitchFamily="2" charset="-122"/>
        <a:cs typeface="+mn-cs"/>
      </a:defRPr>
    </a:lvl8pPr>
    <a:lvl9pPr marL="3657600" algn="l" defTabSz="914400" rtl="0" eaLnBrk="1" latinLnBrk="0" hangingPunct="1">
      <a:defRPr sz="2800" kern="1200">
        <a:solidFill>
          <a:schemeClr val="accent2"/>
        </a:solidFill>
        <a:latin typeface="Arial" panose="020B0604020202020204" pitchFamily="34" charset="0"/>
        <a:ea typeface="华文行楷" panose="0201080004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54">
          <p15:clr>
            <a:srgbClr val="A4A3A4"/>
          </p15:clr>
        </p15:guide>
        <p15:guide id="2" pos="287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34B97"/>
    <a:srgbClr val="D5FFFF"/>
    <a:srgbClr val="B9FFFF"/>
    <a:srgbClr val="97FFFF"/>
    <a:srgbClr val="66FFFF"/>
    <a:srgbClr val="A3A3FF"/>
    <a:srgbClr val="009900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1" autoAdjust="0"/>
    <p:restoredTop sz="94599" autoAdjust="0"/>
  </p:normalViewPr>
  <p:slideViewPr>
    <p:cSldViewPr snapToGrid="0" snapToObjects="1">
      <p:cViewPr varScale="1">
        <p:scale>
          <a:sx n="108" d="100"/>
          <a:sy n="108" d="100"/>
        </p:scale>
        <p:origin x="1120" y="72"/>
      </p:cViewPr>
      <p:guideLst>
        <p:guide orient="horz" pos="2154"/>
        <p:guide pos="2880"/>
      </p:guideLst>
    </p:cSldViewPr>
  </p:slideViewPr>
  <p:outlineViewPr>
    <p:cViewPr>
      <p:scale>
        <a:sx n="33" d="100"/>
        <a:sy n="33" d="100"/>
      </p:scale>
      <p:origin x="0" y="1115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0" d="100"/>
          <a:sy n="70" d="100"/>
        </p:scale>
        <p:origin x="-2814" y="-90"/>
      </p:cViewPr>
      <p:guideLst>
        <p:guide orient="horz" pos="2154"/>
        <p:guide pos="2874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50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50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DE89898-12BE-4621-AE11-85EC012306F9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9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273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273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73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82E8F5A-6A74-4A74-A52E-E20E3E3F495B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zh-CN"/>
              <a:t>操作系统与编译程序</a:t>
            </a:r>
          </a:p>
        </p:txBody>
      </p:sp>
    </p:spTree>
    <p:extLst>
      <p:ext uri="{BB962C8B-B14F-4D97-AF65-F5344CB8AC3E}">
        <p14:creationId xmlns:p14="http://schemas.microsoft.com/office/powerpoint/2010/main" val="793865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zh-CN"/>
              <a:t>操作系统与编译程序</a:t>
            </a:r>
          </a:p>
        </p:txBody>
      </p:sp>
    </p:spTree>
    <p:extLst>
      <p:ext uri="{BB962C8B-B14F-4D97-AF65-F5344CB8AC3E}">
        <p14:creationId xmlns:p14="http://schemas.microsoft.com/office/powerpoint/2010/main" val="6418898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zh-CN"/>
              <a:t>操作系统与编译程序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zh-CN"/>
              <a:t>操作系统与编译程序</a:t>
            </a:r>
          </a:p>
        </p:txBody>
      </p:sp>
    </p:spTree>
    <p:extLst>
      <p:ext uri="{BB962C8B-B14F-4D97-AF65-F5344CB8AC3E}">
        <p14:creationId xmlns:p14="http://schemas.microsoft.com/office/powerpoint/2010/main" val="8992391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zh-CN"/>
              <a:t>操作系统与编译程序</a:t>
            </a:r>
          </a:p>
        </p:txBody>
      </p:sp>
    </p:spTree>
    <p:extLst>
      <p:ext uri="{BB962C8B-B14F-4D97-AF65-F5344CB8AC3E}">
        <p14:creationId xmlns:p14="http://schemas.microsoft.com/office/powerpoint/2010/main" val="6465499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zh-CN"/>
              <a:t>操作系统与编译程序</a:t>
            </a:r>
          </a:p>
        </p:txBody>
      </p:sp>
    </p:spTree>
    <p:extLst>
      <p:ext uri="{BB962C8B-B14F-4D97-AF65-F5344CB8AC3E}">
        <p14:creationId xmlns:p14="http://schemas.microsoft.com/office/powerpoint/2010/main" val="37472228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zh-CN"/>
              <a:t>操作系统与编译程序</a:t>
            </a:r>
          </a:p>
        </p:txBody>
      </p:sp>
    </p:spTree>
    <p:extLst>
      <p:ext uri="{BB962C8B-B14F-4D97-AF65-F5344CB8AC3E}">
        <p14:creationId xmlns:p14="http://schemas.microsoft.com/office/powerpoint/2010/main" val="564897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7EFCB9-2BFE-4D0E-BAC9-828476B53711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1F8334-63D5-408E-9C1D-FE2934788D2D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97638" y="725488"/>
            <a:ext cx="1960562" cy="53705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12775" y="725488"/>
            <a:ext cx="5732463" cy="53705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994284-F385-4124-B3FE-CDEE45029FB3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12775" y="725488"/>
            <a:ext cx="7845425" cy="53705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D8E014-C455-4008-9E16-EE1629D3E4A8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0770A3-5311-4EBB-ABC9-C17016130C5E}" type="slidenum">
              <a:rPr lang="zh-CN" altLang="en-US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72B112-FAEC-4F7A-820E-8BE405583855}" type="slidenum">
              <a:rPr lang="zh-CN" altLang="en-US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7238AB-CEE2-4769-A665-E66A5FD2B964}" type="slidenum">
              <a:rPr lang="zh-CN" altLang="en-US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2E838B-2A5C-46A9-8BF2-1C467EFED769}" type="slidenum">
              <a:rPr lang="zh-CN" altLang="en-US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EE2B21-DB25-452C-896A-E06447CED74C}" type="slidenum">
              <a:rPr lang="zh-CN" altLang="en-US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CCB08A-BB94-4605-B3E7-AC106EC00F2A}" type="slidenum">
              <a:rPr lang="zh-CN" altLang="en-US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FB96E5-62A4-41D4-9426-4B22262689EC}" type="slidenum">
              <a:rPr lang="zh-CN" altLang="en-US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8029F1-B5D8-4D52-8EF2-EDC6A4F588A2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C73214-8A82-4260-8841-964345B4B657}" type="slidenum">
              <a:rPr lang="zh-CN" altLang="en-US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2EAEBF-6E55-4002-89E9-8F8B82EABC1E}" type="slidenum">
              <a:rPr lang="zh-CN" altLang="en-US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C0ADE1-34D6-4B13-866E-28BE467A7352}" type="slidenum">
              <a:rPr lang="zh-CN" altLang="en-US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97638" y="725488"/>
            <a:ext cx="1960562" cy="53705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12775" y="725488"/>
            <a:ext cx="5732463" cy="53705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5F8871-120B-4F53-A42E-3FC71A27F45E}" type="slidenum">
              <a:rPr lang="zh-CN" altLang="en-US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12775" y="725488"/>
            <a:ext cx="7845425" cy="53705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250DAB-5E1B-45B4-9847-58A60A3F8CF6}" type="slidenum">
              <a:rPr lang="zh-CN" altLang="en-US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SWSETP</a:t>
            </a:r>
            <a:r>
              <a:rPr lang="zh-CN" altLang="en-US">
                <a:solidFill>
                  <a:srgbClr val="000000"/>
                </a:solidFill>
              </a:rPr>
              <a:t>中执行环境模拟与执行时间模拟方法的研究与实现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9C8D8B-A7ED-4A26-BDDA-E916878E7207}" type="slidenum">
              <a:rPr lang="en-US" altLang="zh-CN">
                <a:solidFill>
                  <a:srgbClr val="000000"/>
                </a:solidFill>
              </a:rPr>
              <a:t>‹#›</a:t>
            </a:fld>
            <a:r>
              <a:rPr lang="en-US" altLang="zh-CN">
                <a:solidFill>
                  <a:srgbClr val="000000"/>
                </a:solidFill>
              </a:rPr>
              <a:t>/62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SWSETP</a:t>
            </a:r>
            <a:r>
              <a:rPr lang="zh-CN" altLang="en-US">
                <a:solidFill>
                  <a:srgbClr val="000000"/>
                </a:solidFill>
              </a:rPr>
              <a:t>中执行环境模拟与执行时间模拟方法的研究与实现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FD59D3-6B6A-43DC-8F4A-B58457364729}" type="slidenum">
              <a:rPr lang="en-US" altLang="zh-CN">
                <a:solidFill>
                  <a:srgbClr val="000000"/>
                </a:solidFill>
              </a:rPr>
              <a:t>‹#›</a:t>
            </a:fld>
            <a:r>
              <a:rPr lang="en-US" altLang="zh-CN">
                <a:solidFill>
                  <a:srgbClr val="000000"/>
                </a:solidFill>
              </a:rPr>
              <a:t>/62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74638" y="1376363"/>
            <a:ext cx="4248150" cy="47196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5188" y="1376363"/>
            <a:ext cx="4248150" cy="47196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SWSETP</a:t>
            </a:r>
            <a:r>
              <a:rPr lang="zh-CN" altLang="en-US">
                <a:solidFill>
                  <a:srgbClr val="000000"/>
                </a:solidFill>
              </a:rPr>
              <a:t>中执行环境模拟与执行时间模拟方法的研究与实现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6B736F-DA70-47A9-AB19-D4DD4A79BF93}" type="slidenum">
              <a:rPr lang="en-US" altLang="zh-CN">
                <a:solidFill>
                  <a:srgbClr val="000000"/>
                </a:solidFill>
              </a:rPr>
              <a:t>‹#›</a:t>
            </a:fld>
            <a:r>
              <a:rPr lang="en-US" altLang="zh-CN">
                <a:solidFill>
                  <a:srgbClr val="000000"/>
                </a:solidFill>
              </a:rPr>
              <a:t>/62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SWSETP</a:t>
            </a:r>
            <a:r>
              <a:rPr lang="zh-CN" altLang="en-US">
                <a:solidFill>
                  <a:srgbClr val="000000"/>
                </a:solidFill>
              </a:rPr>
              <a:t>中执行环境模拟与执行时间模拟方法的研究与实现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A3B870-BE8E-4F61-ADB2-B520C60D5CFE}" type="slidenum">
              <a:rPr lang="en-US" altLang="zh-CN">
                <a:solidFill>
                  <a:srgbClr val="000000"/>
                </a:solidFill>
              </a:rPr>
              <a:t>‹#›</a:t>
            </a:fld>
            <a:r>
              <a:rPr lang="en-US" altLang="zh-CN">
                <a:solidFill>
                  <a:srgbClr val="000000"/>
                </a:solidFill>
              </a:rPr>
              <a:t>/62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SWSETP</a:t>
            </a:r>
            <a:r>
              <a:rPr lang="zh-CN" altLang="en-US">
                <a:solidFill>
                  <a:srgbClr val="000000"/>
                </a:solidFill>
              </a:rPr>
              <a:t>中执行环境模拟与执行时间模拟方法的研究与实现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EC395B-CBB1-4432-B5BD-400D590B997B}" type="slidenum">
              <a:rPr lang="en-US" altLang="zh-CN">
                <a:solidFill>
                  <a:srgbClr val="000000"/>
                </a:solidFill>
              </a:rPr>
              <a:t>‹#›</a:t>
            </a:fld>
            <a:r>
              <a:rPr lang="en-US" altLang="zh-CN">
                <a:solidFill>
                  <a:srgbClr val="000000"/>
                </a:solidFill>
              </a:rPr>
              <a:t>/62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03B147-200A-438C-9CF5-A60D0E47705A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SWSETP</a:t>
            </a:r>
            <a:r>
              <a:rPr lang="zh-CN" altLang="en-US">
                <a:solidFill>
                  <a:srgbClr val="000000"/>
                </a:solidFill>
              </a:rPr>
              <a:t>中执行环境模拟与执行时间模拟方法的研究与实现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969DE8-C5BD-4EE0-8DC2-2FE3DEDDFF6E}" type="slidenum">
              <a:rPr lang="en-US" altLang="zh-CN">
                <a:solidFill>
                  <a:srgbClr val="000000"/>
                </a:solidFill>
              </a:rPr>
              <a:t>‹#›</a:t>
            </a:fld>
            <a:r>
              <a:rPr lang="en-US" altLang="zh-CN">
                <a:solidFill>
                  <a:srgbClr val="000000"/>
                </a:solidFill>
              </a:rPr>
              <a:t>/62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SWSETP</a:t>
            </a:r>
            <a:r>
              <a:rPr lang="zh-CN" altLang="en-US">
                <a:solidFill>
                  <a:srgbClr val="000000"/>
                </a:solidFill>
              </a:rPr>
              <a:t>中执行环境模拟与执行时间模拟方法的研究与实现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5CECB3-C836-469A-95D0-EB8C37ACE978}" type="slidenum">
              <a:rPr lang="en-US" altLang="zh-CN">
                <a:solidFill>
                  <a:srgbClr val="000000"/>
                </a:solidFill>
              </a:rPr>
              <a:t>‹#›</a:t>
            </a:fld>
            <a:r>
              <a:rPr lang="en-US" altLang="zh-CN">
                <a:solidFill>
                  <a:srgbClr val="000000"/>
                </a:solidFill>
              </a:rPr>
              <a:t>/62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SWSETP</a:t>
            </a:r>
            <a:r>
              <a:rPr lang="zh-CN" altLang="en-US">
                <a:solidFill>
                  <a:srgbClr val="000000"/>
                </a:solidFill>
              </a:rPr>
              <a:t>中执行环境模拟与执行时间模拟方法的研究与实现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D3813D-46CE-432B-93D5-DCDE45CE0B03}" type="slidenum">
              <a:rPr lang="en-US" altLang="zh-CN">
                <a:solidFill>
                  <a:srgbClr val="000000"/>
                </a:solidFill>
              </a:rPr>
              <a:t>‹#›</a:t>
            </a:fld>
            <a:r>
              <a:rPr lang="en-US" altLang="zh-CN">
                <a:solidFill>
                  <a:srgbClr val="000000"/>
                </a:solidFill>
              </a:rPr>
              <a:t>/62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SWSETP</a:t>
            </a:r>
            <a:r>
              <a:rPr lang="zh-CN" altLang="en-US">
                <a:solidFill>
                  <a:srgbClr val="000000"/>
                </a:solidFill>
              </a:rPr>
              <a:t>中执行环境模拟与执行时间模拟方法的研究与实现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48E0C9-9EBA-472A-9789-37478699295A}" type="slidenum">
              <a:rPr lang="en-US" altLang="zh-CN">
                <a:solidFill>
                  <a:srgbClr val="000000"/>
                </a:solidFill>
              </a:rPr>
              <a:t>‹#›</a:t>
            </a:fld>
            <a:r>
              <a:rPr lang="en-US" altLang="zh-CN">
                <a:solidFill>
                  <a:srgbClr val="000000"/>
                </a:solidFill>
              </a:rPr>
              <a:t>/62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13550" y="68263"/>
            <a:ext cx="2179638" cy="60277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74638" y="68263"/>
            <a:ext cx="6386512" cy="60277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SWSETP</a:t>
            </a:r>
            <a:r>
              <a:rPr lang="zh-CN" altLang="en-US">
                <a:solidFill>
                  <a:srgbClr val="000000"/>
                </a:solidFill>
              </a:rPr>
              <a:t>中执行环境模拟与执行时间模拟方法的研究与实现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32739A-0BA8-4143-AF0C-E7A8F68289BF}" type="slidenum">
              <a:rPr lang="en-US" altLang="zh-CN">
                <a:solidFill>
                  <a:srgbClr val="000000"/>
                </a:solidFill>
              </a:rPr>
              <a:t>‹#›</a:t>
            </a:fld>
            <a:r>
              <a:rPr lang="en-US" altLang="zh-CN">
                <a:solidFill>
                  <a:srgbClr val="000000"/>
                </a:solidFill>
              </a:rPr>
              <a:t>/62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2514600" y="6477000"/>
            <a:ext cx="480060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SWSETP</a:t>
            </a:r>
            <a:r>
              <a:rPr lang="zh-CN" altLang="en-US">
                <a:solidFill>
                  <a:srgbClr val="000000"/>
                </a:solidFill>
              </a:rPr>
              <a:t>中执行环境模拟与执行时间模拟方法的研究与实现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7239000" y="6597650"/>
            <a:ext cx="1905000" cy="2603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941D5F-9D45-4101-8396-E7C2F9AA4CAD}" type="slidenum">
              <a:rPr lang="en-US" altLang="zh-CN">
                <a:solidFill>
                  <a:srgbClr val="000000"/>
                </a:solidFill>
              </a:rPr>
              <a:t>‹#›</a:t>
            </a:fld>
            <a:r>
              <a:rPr lang="en-US" altLang="zh-CN">
                <a:solidFill>
                  <a:srgbClr val="000000"/>
                </a:solidFill>
              </a:rPr>
              <a:t>/62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7A6198-8FE5-41A8-8490-C5B24FBAC07D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9B88CF-F507-403B-80F2-7FBB9634E442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964E3E-828C-42DF-AC60-57226FAAA3CA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879B05-9804-4020-8244-44B2CC8C3424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FF1E18-959B-42A9-AA7E-DC8FF37F3CC3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3669DF-4C22-4B5A-A3D1-39008FE59C1D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hlink"/>
            </a:gs>
            <a:gs pos="100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12775" y="725488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D2696F1-DBBA-4563-AE59-95A94443564F}" type="slidenum">
              <a:rPr lang="zh-CN" altLang="en-US"/>
              <a:t>‹#›</a:t>
            </a:fld>
            <a:endParaRPr lang="en-US" altLang="zh-CN"/>
          </a:p>
        </p:txBody>
      </p:sp>
      <p:pic>
        <p:nvPicPr>
          <p:cNvPr id="1029" name="Picture 6" descr="未标题-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1600" y="0"/>
            <a:ext cx="1371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/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6633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hlink"/>
            </a:gs>
            <a:gs pos="100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12775" y="725488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857CBBC-16F9-40F4-92A7-50EBB91D297B}" type="slidenum">
              <a:rPr lang="zh-CN" altLang="en-US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1029" name="Picture 6" descr="未标题-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1600" y="0"/>
            <a:ext cx="1371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ransition/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6633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1450" y="68263"/>
            <a:ext cx="7551738" cy="827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6" tIns="45718" rIns="91436" bIns="45718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4638" y="1376363"/>
            <a:ext cx="8648700" cy="4719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6" tIns="45718" rIns="91436" bIns="45718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79236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14600" y="6477000"/>
            <a:ext cx="48006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36" tIns="45718" rIns="91436" bIns="45718" numCol="1" anchor="t" anchorCtr="0" compatLnSpc="1"/>
          <a:lstStyle>
            <a:lvl1pPr algn="ctr">
              <a:defRPr kumimoji="0" sz="1300" smtClean="0">
                <a:latin typeface="+mn-lt"/>
              </a:defRPr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SWSETP</a:t>
            </a:r>
            <a:r>
              <a:rPr lang="zh-CN" altLang="en-US">
                <a:solidFill>
                  <a:srgbClr val="000000"/>
                </a:solidFill>
                <a:ea typeface="宋体" panose="02010600030101010101" pitchFamily="2" charset="-122"/>
              </a:rPr>
              <a:t>中执行环境模拟与执行时间模拟方法的研究与实现</a:t>
            </a:r>
          </a:p>
        </p:txBody>
      </p:sp>
      <p:sp>
        <p:nvSpPr>
          <p:cNvPr id="47923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597650"/>
            <a:ext cx="1905000" cy="260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36" tIns="45718" rIns="91436" bIns="45718" numCol="1" anchor="t" anchorCtr="0" compatLnSpc="1"/>
          <a:lstStyle>
            <a:lvl1pPr algn="r">
              <a:defRPr kumimoji="0" sz="1300" smtClean="0">
                <a:latin typeface="+mn-lt"/>
              </a:defRPr>
            </a:lvl1pPr>
          </a:lstStyle>
          <a:p>
            <a:pPr>
              <a:defRPr/>
            </a:pPr>
            <a:fld id="{2C690619-4F60-4A24-B267-F9D89E277C3C}" type="slidenum"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‹#›</a:t>
            </a:fld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/62</a:t>
            </a:r>
          </a:p>
        </p:txBody>
      </p:sp>
      <p:pic>
        <p:nvPicPr>
          <p:cNvPr id="7174" name="Picture 6" descr="未标题-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32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8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hlink"/>
            </a:gs>
            <a:gs pos="100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椭圆 12">
            <a:extLst>
              <a:ext uri="{FF2B5EF4-FFF2-40B4-BE49-F238E27FC236}">
                <a16:creationId xmlns:a16="http://schemas.microsoft.com/office/drawing/2014/main" id="{B21BEB60-9656-9C95-9A0A-E80159493293}"/>
              </a:ext>
            </a:extLst>
          </p:cNvPr>
          <p:cNvSpPr/>
          <p:nvPr/>
        </p:nvSpPr>
        <p:spPr>
          <a:xfrm>
            <a:off x="918274" y="190889"/>
            <a:ext cx="6476218" cy="6476218"/>
          </a:xfrm>
          <a:prstGeom prst="ellipse">
            <a:avLst/>
          </a:prstGeom>
          <a:blipFill dpi="0" rotWithShape="1">
            <a:blip r:embed="rId3">
              <a:alphaModFix amt="6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12D228D4-5F67-9CAE-614A-C3749065986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12339" y="1889338"/>
            <a:ext cx="1189348" cy="118934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19EF117B-6090-49A2-B1C6-807F191A987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14339" y="1752488"/>
            <a:ext cx="2438405" cy="1463043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A3F97E5B-C763-1F91-E42A-7B1899859D86}"/>
              </a:ext>
            </a:extLst>
          </p:cNvPr>
          <p:cNvSpPr txBox="1"/>
          <p:nvPr/>
        </p:nvSpPr>
        <p:spPr>
          <a:xfrm>
            <a:off x="520780" y="3233546"/>
            <a:ext cx="72963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Data Structures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Smart Classroom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18B5B92E-1B87-3913-E9B8-488C428918B9}"/>
              </a:ext>
            </a:extLst>
          </p:cNvPr>
          <p:cNvCxnSpPr/>
          <p:nvPr/>
        </p:nvCxnSpPr>
        <p:spPr>
          <a:xfrm>
            <a:off x="1082459" y="3124249"/>
            <a:ext cx="6147849" cy="0"/>
          </a:xfrm>
          <a:prstGeom prst="line">
            <a:avLst/>
          </a:prstGeom>
          <a:ln w="19050">
            <a:solidFill>
              <a:srgbClr val="034B9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E195F528-A925-DE29-3F6B-E822B568BD30}"/>
              </a:ext>
            </a:extLst>
          </p:cNvPr>
          <p:cNvSpPr txBox="1"/>
          <p:nvPr/>
        </p:nvSpPr>
        <p:spPr>
          <a:xfrm>
            <a:off x="7557259" y="6027003"/>
            <a:ext cx="30346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计算机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2204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班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kern="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第四组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2023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年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10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月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19" name="副标题 60420">
            <a:extLst>
              <a:ext uri="{FF2B5EF4-FFF2-40B4-BE49-F238E27FC236}">
                <a16:creationId xmlns:a16="http://schemas.microsoft.com/office/drawing/2014/main" id="{5B3F65AF-5EE1-AFE6-B334-AEA94401983D}"/>
              </a:ext>
            </a:extLst>
          </p:cNvPr>
          <p:cNvSpPr txBox="1">
            <a:spLocks/>
          </p:cNvSpPr>
          <p:nvPr/>
        </p:nvSpPr>
        <p:spPr>
          <a:xfrm>
            <a:off x="-1088062" y="4217700"/>
            <a:ext cx="10488890" cy="914489"/>
          </a:xfrm>
          <a:prstGeom prst="rect">
            <a:avLst/>
          </a:prstGeom>
        </p:spPr>
        <p:txBody>
          <a:bodyPr lIns="92075" tIns="46038" rIns="92075" bIns="46038" anchor="ctr" anchorCtr="0">
            <a:normAutofit fontScale="925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SzPct val="80000"/>
              <a:buNone/>
            </a:pPr>
            <a:r>
              <a:rPr lang="zh-CN" altLang="en-US" sz="660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数据结构 智慧课堂</a:t>
            </a:r>
          </a:p>
        </p:txBody>
      </p:sp>
    </p:spTree>
    <p:extLst>
      <p:ext uri="{BB962C8B-B14F-4D97-AF65-F5344CB8AC3E}">
        <p14:creationId xmlns:p14="http://schemas.microsoft.com/office/powerpoint/2010/main" val="3513795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66B3BDD-99AF-D6CC-BD4F-52B6A02E188D}"/>
              </a:ext>
            </a:extLst>
          </p:cNvPr>
          <p:cNvSpPr txBox="1"/>
          <p:nvPr/>
        </p:nvSpPr>
        <p:spPr>
          <a:xfrm>
            <a:off x="1172189" y="1166842"/>
            <a:ext cx="576104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#include &lt;</a:t>
            </a:r>
            <a:r>
              <a:rPr lang="en-US" altLang="zh-CN" sz="2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altLang="zh-CN" sz="2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zh-CN" sz="2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#include &lt;</a:t>
            </a:r>
            <a:r>
              <a:rPr lang="en-US" altLang="zh-CN" sz="2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stdlib.h</a:t>
            </a:r>
            <a:r>
              <a:rPr lang="en-US" altLang="zh-CN" sz="2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algn="l"/>
            <a:endParaRPr lang="en-US" altLang="zh-CN" sz="24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sz="2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typedef struct node {  //</a:t>
            </a:r>
            <a:r>
              <a:rPr lang="zh-CN" altLang="en-US" sz="2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结点</a:t>
            </a:r>
          </a:p>
          <a:p>
            <a:pPr algn="l"/>
            <a:r>
              <a:rPr lang="zh-CN" altLang="en-US" sz="2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int data;          //</a:t>
            </a:r>
            <a:r>
              <a:rPr lang="zh-CN" altLang="en-US" sz="2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结点数据</a:t>
            </a:r>
          </a:p>
          <a:p>
            <a:pPr algn="l"/>
            <a:r>
              <a:rPr lang="zh-CN" altLang="en-US" sz="2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struct node *next; //</a:t>
            </a:r>
            <a:r>
              <a:rPr lang="zh-CN" altLang="en-US" sz="2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后继结点</a:t>
            </a:r>
          </a:p>
          <a:p>
            <a:pPr algn="l"/>
            <a:r>
              <a:rPr lang="en-US" altLang="zh-CN" sz="2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 node;</a:t>
            </a:r>
          </a:p>
          <a:p>
            <a:pPr algn="l"/>
            <a:endParaRPr lang="en-US" altLang="zh-CN" sz="24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sz="2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typedef struct List { //</a:t>
            </a:r>
            <a:r>
              <a:rPr lang="zh-CN" altLang="en-US" sz="2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单链表</a:t>
            </a:r>
          </a:p>
          <a:p>
            <a:pPr algn="l"/>
            <a:r>
              <a:rPr lang="zh-CN" altLang="en-US" sz="2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node *head;       //</a:t>
            </a:r>
            <a:r>
              <a:rPr lang="zh-CN" altLang="en-US" sz="2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头结点</a:t>
            </a:r>
          </a:p>
          <a:p>
            <a:pPr algn="l"/>
            <a:r>
              <a:rPr lang="zh-CN" altLang="en-US" sz="2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lang="en-US" altLang="zh-CN" sz="2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zh-CN" sz="2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          //</a:t>
            </a:r>
            <a:r>
              <a:rPr lang="zh-CN" altLang="en-US" sz="2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链表长度</a:t>
            </a:r>
          </a:p>
          <a:p>
            <a:pPr algn="l"/>
            <a:r>
              <a:rPr lang="en-US" altLang="zh-CN" sz="2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US" altLang="zh-CN" sz="2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LinkList</a:t>
            </a:r>
            <a:r>
              <a:rPr lang="en-US" altLang="zh-CN" sz="2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pic>
        <p:nvPicPr>
          <p:cNvPr id="3" name="Picture 6" descr="Picture 6">
            <a:extLst>
              <a:ext uri="{FF2B5EF4-FFF2-40B4-BE49-F238E27FC236}">
                <a16:creationId xmlns:a16="http://schemas.microsoft.com/office/drawing/2014/main" id="{FEC84D64-272D-1A89-A6C3-B4D476872B5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rcRect l="50000" t="2797" b="2797"/>
          <a:stretch>
            <a:fillRect/>
          </a:stretch>
        </p:blipFill>
        <p:spPr>
          <a:xfrm>
            <a:off x="0" y="263950"/>
            <a:ext cx="3504615" cy="6594050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94F8C73F-C485-EE93-0DB1-C122F97FCE66}"/>
              </a:ext>
            </a:extLst>
          </p:cNvPr>
          <p:cNvGrpSpPr/>
          <p:nvPr/>
        </p:nvGrpSpPr>
        <p:grpSpPr>
          <a:xfrm>
            <a:off x="-68799" y="283936"/>
            <a:ext cx="2005240" cy="523220"/>
            <a:chOff x="-68799" y="283936"/>
            <a:chExt cx="2005240" cy="523220"/>
          </a:xfrm>
        </p:grpSpPr>
        <p:sp>
          <p:nvSpPr>
            <p:cNvPr id="5" name="Chevron 10">
              <a:extLst>
                <a:ext uri="{FF2B5EF4-FFF2-40B4-BE49-F238E27FC236}">
                  <a16:creationId xmlns:a16="http://schemas.microsoft.com/office/drawing/2014/main" id="{25441B43-12C6-7220-FC27-862F9771DF08}"/>
                </a:ext>
              </a:extLst>
            </p:cNvPr>
            <p:cNvSpPr/>
            <p:nvPr/>
          </p:nvSpPr>
          <p:spPr>
            <a:xfrm>
              <a:off x="242554" y="283936"/>
              <a:ext cx="448474" cy="523220"/>
            </a:xfrm>
            <a:prstGeom prst="chevron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Chevron 11">
              <a:extLst>
                <a:ext uri="{FF2B5EF4-FFF2-40B4-BE49-F238E27FC236}">
                  <a16:creationId xmlns:a16="http://schemas.microsoft.com/office/drawing/2014/main" id="{B43E8F5E-EAE6-608F-BF7B-B4B8E49A11FD}"/>
                </a:ext>
              </a:extLst>
            </p:cNvPr>
            <p:cNvSpPr/>
            <p:nvPr/>
          </p:nvSpPr>
          <p:spPr>
            <a:xfrm>
              <a:off x="703399" y="371140"/>
              <a:ext cx="298983" cy="348813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Chevron 12">
              <a:extLst>
                <a:ext uri="{FF2B5EF4-FFF2-40B4-BE49-F238E27FC236}">
                  <a16:creationId xmlns:a16="http://schemas.microsoft.com/office/drawing/2014/main" id="{16F6CE92-3A5B-607E-029D-363DEEDDC066}"/>
                </a:ext>
              </a:extLst>
            </p:cNvPr>
            <p:cNvSpPr/>
            <p:nvPr/>
          </p:nvSpPr>
          <p:spPr>
            <a:xfrm>
              <a:off x="1014752" y="371140"/>
              <a:ext cx="298983" cy="348813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Chevron 13">
              <a:extLst>
                <a:ext uri="{FF2B5EF4-FFF2-40B4-BE49-F238E27FC236}">
                  <a16:creationId xmlns:a16="http://schemas.microsoft.com/office/drawing/2014/main" id="{092CDDBE-EAEA-A686-751D-59BE7608001F}"/>
                </a:ext>
              </a:extLst>
            </p:cNvPr>
            <p:cNvSpPr/>
            <p:nvPr/>
          </p:nvSpPr>
          <p:spPr>
            <a:xfrm>
              <a:off x="1326105" y="371140"/>
              <a:ext cx="298983" cy="348813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Chevron 9">
              <a:extLst>
                <a:ext uri="{FF2B5EF4-FFF2-40B4-BE49-F238E27FC236}">
                  <a16:creationId xmlns:a16="http://schemas.microsoft.com/office/drawing/2014/main" id="{642C968C-81B5-35AE-E627-A2EA9721B816}"/>
                </a:ext>
              </a:extLst>
            </p:cNvPr>
            <p:cNvSpPr/>
            <p:nvPr/>
          </p:nvSpPr>
          <p:spPr>
            <a:xfrm>
              <a:off x="-68799" y="371140"/>
              <a:ext cx="298983" cy="348813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Chevron 12">
              <a:extLst>
                <a:ext uri="{FF2B5EF4-FFF2-40B4-BE49-F238E27FC236}">
                  <a16:creationId xmlns:a16="http://schemas.microsoft.com/office/drawing/2014/main" id="{69E1E6BF-BE42-7603-76F7-F983EC52A236}"/>
                </a:ext>
              </a:extLst>
            </p:cNvPr>
            <p:cNvSpPr/>
            <p:nvPr/>
          </p:nvSpPr>
          <p:spPr>
            <a:xfrm>
              <a:off x="1637458" y="371140"/>
              <a:ext cx="298983" cy="348813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3ABA12CE-20B8-68A2-2004-917FBADA3059}"/>
              </a:ext>
            </a:extLst>
          </p:cNvPr>
          <p:cNvSpPr txBox="1"/>
          <p:nvPr/>
        </p:nvSpPr>
        <p:spPr>
          <a:xfrm>
            <a:off x="709991" y="319884"/>
            <a:ext cx="492723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定义单链表</a:t>
            </a:r>
          </a:p>
        </p:txBody>
      </p:sp>
    </p:spTree>
    <p:extLst>
      <p:ext uri="{BB962C8B-B14F-4D97-AF65-F5344CB8AC3E}">
        <p14:creationId xmlns:p14="http://schemas.microsoft.com/office/powerpoint/2010/main" val="216678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8EB1346-84FF-8877-4637-88D2BE202AE9}"/>
              </a:ext>
            </a:extLst>
          </p:cNvPr>
          <p:cNvSpPr txBox="1"/>
          <p:nvPr/>
        </p:nvSpPr>
        <p:spPr>
          <a:xfrm>
            <a:off x="213063" y="772359"/>
            <a:ext cx="919050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solidFill>
                  <a:schemeClr val="tx1"/>
                </a:solidFill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  <a:sym typeface="+mn-ea"/>
              </a:rPr>
              <a:t>3.已知两个单链表A和B,其头指针分别为La和Lb，</a:t>
            </a:r>
          </a:p>
          <a:p>
            <a:pPr algn="l"/>
            <a:r>
              <a:rPr lang="en-US" altLang="zh-CN" dirty="0" err="1">
                <a:solidFill>
                  <a:schemeClr val="tx1"/>
                </a:solidFill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  <a:sym typeface="+mn-ea"/>
              </a:rPr>
              <a:t>编写函数实现：将单链表A中自第i个元素起的</a:t>
            </a:r>
            <a:endParaRPr lang="en-US" altLang="zh-CN" dirty="0">
              <a:solidFill>
                <a:schemeClr val="tx1"/>
              </a:solidFill>
              <a:latin typeface="新宋体" panose="02010609030101010101" charset="-122"/>
              <a:ea typeface="新宋体" panose="02010609030101010101" charset="-122"/>
              <a:cs typeface="新宋体" panose="02010609030101010101" charset="-122"/>
              <a:sym typeface="+mn-ea"/>
            </a:endParaRPr>
          </a:p>
          <a:p>
            <a:pPr algn="l"/>
            <a:r>
              <a:rPr lang="en-US" altLang="zh-CN" dirty="0" err="1">
                <a:solidFill>
                  <a:schemeClr val="tx1"/>
                </a:solidFill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  <a:sym typeface="+mn-ea"/>
              </a:rPr>
              <a:t>共len个元素移到单链表B的第j个元素之前</a:t>
            </a:r>
            <a:r>
              <a:rPr lang="en-US" altLang="zh-CN" dirty="0">
                <a:solidFill>
                  <a:schemeClr val="tx1"/>
                </a:solidFill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  <a:sym typeface="+mn-ea"/>
              </a:rPr>
              <a:t>。</a:t>
            </a:r>
          </a:p>
          <a:p>
            <a:pPr algn="l">
              <a:spcAft>
                <a:spcPts val="1200"/>
              </a:spcAft>
            </a:pPr>
            <a:r>
              <a:rPr lang="en-US" altLang="zh-CN" sz="2400" noProof="1">
                <a:solidFill>
                  <a:schemeClr val="tx1"/>
                </a:solidFill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void AmovB(LinkList La,LinkList &amp;Lb，int i，int len,int j</a:t>
            </a:r>
            <a:r>
              <a:rPr lang="zh-CN" altLang="en-US" sz="2400" noProof="1">
                <a:solidFill>
                  <a:schemeClr val="tx1"/>
                </a:solidFill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）</a:t>
            </a:r>
            <a:endParaRPr lang="en-US" altLang="zh-CN" sz="2400" noProof="1">
              <a:solidFill>
                <a:schemeClr val="tx1"/>
              </a:solidFill>
              <a:latin typeface="新宋体" panose="02010609030101010101" charset="-122"/>
              <a:ea typeface="新宋体" panose="02010609030101010101" charset="-122"/>
              <a:cs typeface="新宋体" panose="02010609030101010101" charset="-122"/>
            </a:endParaRPr>
          </a:p>
          <a:p>
            <a:pPr algn="l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788879B-3D2A-AB47-E223-8B7EA99B1307}"/>
              </a:ext>
            </a:extLst>
          </p:cNvPr>
          <p:cNvSpPr txBox="1"/>
          <p:nvPr/>
        </p:nvSpPr>
        <p:spPr>
          <a:xfrm>
            <a:off x="701336" y="2896017"/>
            <a:ext cx="743948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solidFill>
                  <a:schemeClr val="tx1"/>
                </a:solidFill>
              </a:rPr>
              <a:t>设计思想：</a:t>
            </a:r>
            <a:endParaRPr lang="en-US" altLang="zh-CN" dirty="0">
              <a:solidFill>
                <a:schemeClr val="tx1"/>
              </a:solidFill>
            </a:endParaRPr>
          </a:p>
          <a:p>
            <a:pPr algn="l"/>
            <a:r>
              <a:rPr lang="en-US" altLang="zh-CN" dirty="0">
                <a:solidFill>
                  <a:schemeClr val="tx1"/>
                </a:solidFill>
              </a:rPr>
              <a:t>1.</a:t>
            </a:r>
            <a:r>
              <a:rPr lang="zh-CN" altLang="en-US" dirty="0">
                <a:solidFill>
                  <a:schemeClr val="tx1"/>
                </a:solidFill>
              </a:rPr>
              <a:t>从头遍历链表</a:t>
            </a:r>
            <a:r>
              <a:rPr lang="en-US" altLang="zh-CN" dirty="0">
                <a:solidFill>
                  <a:schemeClr val="tx1"/>
                </a:solidFill>
              </a:rPr>
              <a:t>A</a:t>
            </a:r>
            <a:r>
              <a:rPr lang="zh-CN" altLang="en-US" dirty="0">
                <a:solidFill>
                  <a:schemeClr val="tx1"/>
                </a:solidFill>
              </a:rPr>
              <a:t>，直到找到中自第</a:t>
            </a:r>
            <a:r>
              <a:rPr lang="en-US" altLang="zh-CN" dirty="0" err="1">
                <a:solidFill>
                  <a:schemeClr val="tx1"/>
                </a:solidFill>
              </a:rPr>
              <a:t>i</a:t>
            </a:r>
            <a:r>
              <a:rPr lang="zh-CN" altLang="en-US" dirty="0">
                <a:solidFill>
                  <a:schemeClr val="tx1"/>
                </a:solidFill>
              </a:rPr>
              <a:t>个元素起的第</a:t>
            </a:r>
            <a:r>
              <a:rPr lang="en-US" altLang="zh-CN" dirty="0" err="1">
                <a:solidFill>
                  <a:schemeClr val="tx1"/>
                </a:solidFill>
              </a:rPr>
              <a:t>len</a:t>
            </a:r>
            <a:r>
              <a:rPr lang="zh-CN" altLang="en-US" dirty="0">
                <a:solidFill>
                  <a:schemeClr val="tx1"/>
                </a:solidFill>
              </a:rPr>
              <a:t>个元素</a:t>
            </a:r>
            <a:endParaRPr lang="en-US" altLang="zh-CN" dirty="0">
              <a:solidFill>
                <a:schemeClr val="tx1"/>
              </a:solidFill>
            </a:endParaRPr>
          </a:p>
          <a:p>
            <a:pPr algn="l"/>
            <a:r>
              <a:rPr lang="en-US" altLang="zh-CN" dirty="0">
                <a:solidFill>
                  <a:schemeClr val="tx1"/>
                </a:solidFill>
              </a:rPr>
              <a:t>2.</a:t>
            </a:r>
            <a:r>
              <a:rPr lang="zh-CN" altLang="en-US" dirty="0">
                <a:solidFill>
                  <a:schemeClr val="tx1"/>
                </a:solidFill>
              </a:rPr>
              <a:t>从头遍历链表</a:t>
            </a:r>
            <a:r>
              <a:rPr lang="en-US" altLang="zh-CN" dirty="0">
                <a:solidFill>
                  <a:schemeClr val="tx1"/>
                </a:solidFill>
              </a:rPr>
              <a:t>B</a:t>
            </a:r>
            <a:r>
              <a:rPr lang="zh-CN" altLang="en-US" dirty="0">
                <a:solidFill>
                  <a:schemeClr val="tx1"/>
                </a:solidFill>
              </a:rPr>
              <a:t>，直到找到中自第 </a:t>
            </a:r>
            <a:r>
              <a:rPr lang="en-US" altLang="zh-CN" dirty="0">
                <a:solidFill>
                  <a:schemeClr val="tx1"/>
                </a:solidFill>
              </a:rPr>
              <a:t>j-1 </a:t>
            </a:r>
            <a:r>
              <a:rPr lang="zh-CN" altLang="en-US" dirty="0">
                <a:solidFill>
                  <a:schemeClr val="tx1"/>
                </a:solidFill>
              </a:rPr>
              <a:t>个元素</a:t>
            </a:r>
            <a:endParaRPr lang="en-US" altLang="zh-CN" dirty="0">
              <a:solidFill>
                <a:schemeClr val="tx1"/>
              </a:solidFill>
            </a:endParaRPr>
          </a:p>
          <a:p>
            <a:pPr algn="l"/>
            <a:r>
              <a:rPr lang="en-US" altLang="zh-CN" dirty="0">
                <a:solidFill>
                  <a:schemeClr val="tx1"/>
                </a:solidFill>
              </a:rPr>
              <a:t>3.</a:t>
            </a:r>
            <a:r>
              <a:rPr lang="zh-CN" altLang="en-US" dirty="0">
                <a:solidFill>
                  <a:schemeClr val="tx1"/>
                </a:solidFill>
              </a:rPr>
              <a:t>将第二次找到的元素连接在第一次找到的元素后面</a:t>
            </a:r>
          </a:p>
        </p:txBody>
      </p:sp>
      <p:pic>
        <p:nvPicPr>
          <p:cNvPr id="2" name="Picture 6" descr="Picture 6">
            <a:extLst>
              <a:ext uri="{FF2B5EF4-FFF2-40B4-BE49-F238E27FC236}">
                <a16:creationId xmlns:a16="http://schemas.microsoft.com/office/drawing/2014/main" id="{1B0372BF-32F6-43DA-D54A-B3FB0917E12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rcRect l="50000" t="2797" b="2797"/>
          <a:stretch>
            <a:fillRect/>
          </a:stretch>
        </p:blipFill>
        <p:spPr>
          <a:xfrm>
            <a:off x="0" y="263950"/>
            <a:ext cx="3504615" cy="6594050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1950B5F9-C2AA-EE86-FA81-0D9917D741C2}"/>
              </a:ext>
            </a:extLst>
          </p:cNvPr>
          <p:cNvGrpSpPr/>
          <p:nvPr/>
        </p:nvGrpSpPr>
        <p:grpSpPr>
          <a:xfrm>
            <a:off x="-68799" y="283936"/>
            <a:ext cx="2005240" cy="523220"/>
            <a:chOff x="-68799" y="283936"/>
            <a:chExt cx="2005240" cy="523220"/>
          </a:xfrm>
        </p:grpSpPr>
        <p:sp>
          <p:nvSpPr>
            <p:cNvPr id="7" name="Chevron 10">
              <a:extLst>
                <a:ext uri="{FF2B5EF4-FFF2-40B4-BE49-F238E27FC236}">
                  <a16:creationId xmlns:a16="http://schemas.microsoft.com/office/drawing/2014/main" id="{0BC6E265-FFF8-1DE5-9F95-0DED84E11223}"/>
                </a:ext>
              </a:extLst>
            </p:cNvPr>
            <p:cNvSpPr/>
            <p:nvPr/>
          </p:nvSpPr>
          <p:spPr>
            <a:xfrm>
              <a:off x="242554" y="283936"/>
              <a:ext cx="448474" cy="523220"/>
            </a:xfrm>
            <a:prstGeom prst="chevron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Chevron 11">
              <a:extLst>
                <a:ext uri="{FF2B5EF4-FFF2-40B4-BE49-F238E27FC236}">
                  <a16:creationId xmlns:a16="http://schemas.microsoft.com/office/drawing/2014/main" id="{AE2DA497-0DE3-C571-D843-0FAC69CC738D}"/>
                </a:ext>
              </a:extLst>
            </p:cNvPr>
            <p:cNvSpPr/>
            <p:nvPr/>
          </p:nvSpPr>
          <p:spPr>
            <a:xfrm>
              <a:off x="703399" y="371140"/>
              <a:ext cx="298983" cy="348813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Chevron 12">
              <a:extLst>
                <a:ext uri="{FF2B5EF4-FFF2-40B4-BE49-F238E27FC236}">
                  <a16:creationId xmlns:a16="http://schemas.microsoft.com/office/drawing/2014/main" id="{5DC5F86B-DD77-9376-27E2-8CE2004FDA1E}"/>
                </a:ext>
              </a:extLst>
            </p:cNvPr>
            <p:cNvSpPr/>
            <p:nvPr/>
          </p:nvSpPr>
          <p:spPr>
            <a:xfrm>
              <a:off x="1014752" y="371140"/>
              <a:ext cx="298983" cy="348813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Chevron 13">
              <a:extLst>
                <a:ext uri="{FF2B5EF4-FFF2-40B4-BE49-F238E27FC236}">
                  <a16:creationId xmlns:a16="http://schemas.microsoft.com/office/drawing/2014/main" id="{6BBB1078-BFB1-99C7-778A-A93BBBC24CEA}"/>
                </a:ext>
              </a:extLst>
            </p:cNvPr>
            <p:cNvSpPr/>
            <p:nvPr/>
          </p:nvSpPr>
          <p:spPr>
            <a:xfrm>
              <a:off x="1326105" y="371140"/>
              <a:ext cx="298983" cy="348813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Chevron 9">
              <a:extLst>
                <a:ext uri="{FF2B5EF4-FFF2-40B4-BE49-F238E27FC236}">
                  <a16:creationId xmlns:a16="http://schemas.microsoft.com/office/drawing/2014/main" id="{9BF55FB0-ED7E-324A-D243-2F68EC301F55}"/>
                </a:ext>
              </a:extLst>
            </p:cNvPr>
            <p:cNvSpPr/>
            <p:nvPr/>
          </p:nvSpPr>
          <p:spPr>
            <a:xfrm>
              <a:off x="-68799" y="371140"/>
              <a:ext cx="298983" cy="348813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Chevron 12">
              <a:extLst>
                <a:ext uri="{FF2B5EF4-FFF2-40B4-BE49-F238E27FC236}">
                  <a16:creationId xmlns:a16="http://schemas.microsoft.com/office/drawing/2014/main" id="{1655D192-5946-FA67-BBAD-0C82FF54DB9F}"/>
                </a:ext>
              </a:extLst>
            </p:cNvPr>
            <p:cNvSpPr/>
            <p:nvPr/>
          </p:nvSpPr>
          <p:spPr>
            <a:xfrm>
              <a:off x="1637458" y="371140"/>
              <a:ext cx="298983" cy="348813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A3E7E03D-176A-592B-804B-4AA6AABF0523}"/>
              </a:ext>
            </a:extLst>
          </p:cNvPr>
          <p:cNvSpPr txBox="1"/>
          <p:nvPr/>
        </p:nvSpPr>
        <p:spPr>
          <a:xfrm>
            <a:off x="709991" y="319884"/>
            <a:ext cx="492723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第三题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66B3BDD-99AF-D6CC-BD4F-52B6A02E188D}"/>
              </a:ext>
            </a:extLst>
          </p:cNvPr>
          <p:cNvSpPr txBox="1"/>
          <p:nvPr/>
        </p:nvSpPr>
        <p:spPr>
          <a:xfrm>
            <a:off x="47509" y="565714"/>
            <a:ext cx="9530328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altLang="zh-CN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</a:rPr>
              <a:t>void </a:t>
            </a:r>
            <a:r>
              <a:rPr lang="en-US" altLang="zh-CN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AmovB</a:t>
            </a:r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LinkList</a:t>
            </a:r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</a:rPr>
              <a:t> *La, </a:t>
            </a:r>
            <a:r>
              <a:rPr lang="en-US" altLang="zh-CN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LinkList</a:t>
            </a:r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</a:rPr>
              <a:t> *</a:t>
            </a:r>
            <a:r>
              <a:rPr lang="en-US" altLang="zh-CN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Lb</a:t>
            </a:r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</a:rPr>
              <a:t>, int </a:t>
            </a:r>
            <a:r>
              <a:rPr lang="en-US" altLang="zh-CN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</a:rPr>
              <a:t>, int </a:t>
            </a:r>
            <a:r>
              <a:rPr lang="en-US" altLang="zh-CN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len</a:t>
            </a:r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</a:rPr>
              <a:t>, int j)</a:t>
            </a:r>
          </a:p>
          <a:p>
            <a:pPr algn="l"/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</a:rPr>
              <a:t>{ // Q3: </a:t>
            </a:r>
            <a:r>
              <a:rPr lang="zh-CN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将单链表</a:t>
            </a:r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</a:rPr>
              <a:t>A</a:t>
            </a:r>
            <a:r>
              <a:rPr lang="zh-CN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中自第</a:t>
            </a:r>
            <a:r>
              <a:rPr lang="en-US" altLang="zh-CN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zh-CN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个元素起的共</a:t>
            </a:r>
            <a:r>
              <a:rPr lang="en-US" altLang="zh-CN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len</a:t>
            </a:r>
            <a:r>
              <a:rPr lang="zh-CN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个元素移到单链表</a:t>
            </a:r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</a:rPr>
              <a:t>B</a:t>
            </a:r>
            <a:r>
              <a:rPr lang="zh-CN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的第</a:t>
            </a:r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</a:rPr>
              <a:t>j</a:t>
            </a:r>
            <a:r>
              <a:rPr lang="zh-CN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个元素之前</a:t>
            </a:r>
          </a:p>
          <a:p>
            <a:pPr algn="l"/>
            <a:r>
              <a:rPr lang="zh-CN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</a:rPr>
              <a:t>if (La-&gt;</a:t>
            </a:r>
            <a:r>
              <a:rPr lang="en-US" altLang="zh-CN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len</a:t>
            </a:r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</a:rPr>
              <a:t> &lt; </a:t>
            </a:r>
            <a:r>
              <a:rPr lang="en-US" altLang="zh-CN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</a:rPr>
              <a:t> || </a:t>
            </a:r>
            <a:r>
              <a:rPr lang="en-US" altLang="zh-CN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Lb</a:t>
            </a:r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len</a:t>
            </a:r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</a:rPr>
              <a:t> &lt; j)</a:t>
            </a:r>
          </a:p>
          <a:p>
            <a:pPr algn="l"/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</a:rPr>
              <a:t>    { // </a:t>
            </a:r>
            <a:r>
              <a:rPr lang="zh-CN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错误情况</a:t>
            </a:r>
          </a:p>
          <a:p>
            <a:pPr algn="l"/>
            <a:r>
              <a:rPr lang="zh-CN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</a:rPr>
              <a:t>return;</a:t>
            </a:r>
          </a:p>
          <a:p>
            <a:pPr algn="l"/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  <a:p>
            <a:pPr algn="l"/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</a:rPr>
              <a:t>    node *</a:t>
            </a:r>
            <a:r>
              <a:rPr lang="en-US" altLang="zh-CN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ptr</a:t>
            </a:r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</a:rPr>
              <a:t> = La-&gt;head;</a:t>
            </a:r>
          </a:p>
          <a:p>
            <a:pPr algn="l"/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</a:rPr>
              <a:t>    node *temp = </a:t>
            </a:r>
            <a:r>
              <a:rPr lang="en-US" altLang="zh-CN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Lb</a:t>
            </a:r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</a:rPr>
              <a:t>-&gt;head;</a:t>
            </a:r>
          </a:p>
          <a:p>
            <a:pPr algn="l"/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</a:rPr>
              <a:t>    for (int k = 0; k &lt; </a:t>
            </a:r>
            <a:r>
              <a:rPr lang="en-US" altLang="zh-CN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</a:rPr>
              <a:t> - 1; k++)</a:t>
            </a:r>
          </a:p>
          <a:p>
            <a:pPr algn="l"/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</a:rPr>
              <a:t>    { // </a:t>
            </a:r>
            <a:r>
              <a:rPr lang="zh-CN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移动</a:t>
            </a:r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</a:rPr>
              <a:t>La</a:t>
            </a:r>
            <a:r>
              <a:rPr lang="zh-CN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中的指针至第</a:t>
            </a:r>
            <a:r>
              <a:rPr lang="en-US" altLang="zh-CN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zh-CN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个元素位置</a:t>
            </a:r>
          </a:p>
          <a:p>
            <a:pPr algn="l"/>
            <a:r>
              <a:rPr lang="zh-CN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ptr</a:t>
            </a:r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ptr</a:t>
            </a:r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</a:rPr>
              <a:t>-&gt;next;</a:t>
            </a:r>
          </a:p>
          <a:p>
            <a:pPr algn="l"/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  <a:p>
            <a:pPr algn="l"/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</a:rPr>
              <a:t>    for (int k = 0; k &lt; j - 2; k++)</a:t>
            </a:r>
          </a:p>
          <a:p>
            <a:pPr algn="l"/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</a:rPr>
              <a:t>    { // </a:t>
            </a:r>
            <a:r>
              <a:rPr lang="zh-CN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移动</a:t>
            </a:r>
            <a:r>
              <a:rPr lang="en-US" altLang="zh-CN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Lb</a:t>
            </a:r>
            <a:r>
              <a:rPr lang="zh-CN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中的</a:t>
            </a:r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</a:rPr>
              <a:t>temp</a:t>
            </a:r>
            <a:r>
              <a:rPr lang="zh-CN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指针至第</a:t>
            </a:r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</a:rPr>
              <a:t>j</a:t>
            </a:r>
            <a:r>
              <a:rPr lang="zh-CN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元素之前即</a:t>
            </a:r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</a:rPr>
              <a:t>j-1</a:t>
            </a:r>
            <a:r>
              <a:rPr lang="zh-CN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个元素位置</a:t>
            </a:r>
          </a:p>
          <a:p>
            <a:pPr algn="l"/>
            <a:r>
              <a:rPr lang="zh-CN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</a:rPr>
              <a:t>temp = temp-&gt;next;</a:t>
            </a:r>
          </a:p>
          <a:p>
            <a:pPr algn="l"/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  <a:p>
            <a:pPr algn="l"/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</a:rPr>
              <a:t>    node *</a:t>
            </a:r>
            <a:r>
              <a:rPr lang="en-US" altLang="zh-CN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tempNext</a:t>
            </a:r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</a:rPr>
              <a:t> = temp-&gt;next;</a:t>
            </a:r>
          </a:p>
          <a:p>
            <a:pPr algn="l"/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</a:rPr>
              <a:t>    temp-&gt;next = </a:t>
            </a:r>
            <a:r>
              <a:rPr lang="en-US" altLang="zh-CN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ptr</a:t>
            </a:r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</a:rPr>
              <a:t>    for (int k = 0; k &lt; </a:t>
            </a:r>
            <a:r>
              <a:rPr lang="en-US" altLang="zh-CN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len</a:t>
            </a:r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</a:rPr>
              <a:t> - 1; k++)</a:t>
            </a:r>
          </a:p>
          <a:p>
            <a:pPr algn="l"/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</a:rPr>
              <a:t>    { // </a:t>
            </a:r>
            <a:r>
              <a:rPr lang="zh-CN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移动</a:t>
            </a:r>
            <a:r>
              <a:rPr lang="en-US" altLang="zh-CN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ptr</a:t>
            </a:r>
            <a:r>
              <a:rPr lang="zh-CN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指针</a:t>
            </a:r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</a:rPr>
              <a:t>len-1</a:t>
            </a:r>
            <a:r>
              <a:rPr lang="zh-CN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步</a:t>
            </a:r>
          </a:p>
          <a:p>
            <a:pPr algn="l"/>
            <a:r>
              <a:rPr lang="zh-CN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ptr</a:t>
            </a:r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ptr</a:t>
            </a:r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</a:rPr>
              <a:t>-&gt;next;</a:t>
            </a:r>
          </a:p>
          <a:p>
            <a:pPr algn="l"/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  <a:p>
            <a:pPr algn="l"/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ptr</a:t>
            </a:r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</a:rPr>
              <a:t>-&gt;next = </a:t>
            </a:r>
            <a:r>
              <a:rPr lang="en-US" altLang="zh-CN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tempNext</a:t>
            </a:r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pic>
        <p:nvPicPr>
          <p:cNvPr id="4" name="Picture 6" descr="Picture 6">
            <a:extLst>
              <a:ext uri="{FF2B5EF4-FFF2-40B4-BE49-F238E27FC236}">
                <a16:creationId xmlns:a16="http://schemas.microsoft.com/office/drawing/2014/main" id="{55EF40BA-4044-D554-70DF-067F77A265F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rcRect l="50000" t="2797" b="2797"/>
          <a:stretch>
            <a:fillRect/>
          </a:stretch>
        </p:blipFill>
        <p:spPr>
          <a:xfrm>
            <a:off x="-20638" y="203974"/>
            <a:ext cx="3504615" cy="6594050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7AAE444A-70CF-C1B2-1008-847B53202E97}"/>
              </a:ext>
            </a:extLst>
          </p:cNvPr>
          <p:cNvGrpSpPr/>
          <p:nvPr/>
        </p:nvGrpSpPr>
        <p:grpSpPr>
          <a:xfrm>
            <a:off x="-68799" y="283936"/>
            <a:ext cx="2005240" cy="523220"/>
            <a:chOff x="-68799" y="283936"/>
            <a:chExt cx="2005240" cy="523220"/>
          </a:xfrm>
        </p:grpSpPr>
        <p:sp>
          <p:nvSpPr>
            <p:cNvPr id="7" name="Chevron 10">
              <a:extLst>
                <a:ext uri="{FF2B5EF4-FFF2-40B4-BE49-F238E27FC236}">
                  <a16:creationId xmlns:a16="http://schemas.microsoft.com/office/drawing/2014/main" id="{AA6F5AA3-96A3-D75E-F600-FE8AD81D8FC6}"/>
                </a:ext>
              </a:extLst>
            </p:cNvPr>
            <p:cNvSpPr/>
            <p:nvPr/>
          </p:nvSpPr>
          <p:spPr>
            <a:xfrm>
              <a:off x="242554" y="283936"/>
              <a:ext cx="448474" cy="523220"/>
            </a:xfrm>
            <a:prstGeom prst="chevron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Chevron 11">
              <a:extLst>
                <a:ext uri="{FF2B5EF4-FFF2-40B4-BE49-F238E27FC236}">
                  <a16:creationId xmlns:a16="http://schemas.microsoft.com/office/drawing/2014/main" id="{51D5A82E-2925-00C7-CCB3-CA6884DD60E8}"/>
                </a:ext>
              </a:extLst>
            </p:cNvPr>
            <p:cNvSpPr/>
            <p:nvPr/>
          </p:nvSpPr>
          <p:spPr>
            <a:xfrm>
              <a:off x="703399" y="371140"/>
              <a:ext cx="298983" cy="348813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Chevron 12">
              <a:extLst>
                <a:ext uri="{FF2B5EF4-FFF2-40B4-BE49-F238E27FC236}">
                  <a16:creationId xmlns:a16="http://schemas.microsoft.com/office/drawing/2014/main" id="{C49D2C3B-77F6-2D41-B49A-916DE6309A71}"/>
                </a:ext>
              </a:extLst>
            </p:cNvPr>
            <p:cNvSpPr/>
            <p:nvPr/>
          </p:nvSpPr>
          <p:spPr>
            <a:xfrm>
              <a:off x="1014752" y="371140"/>
              <a:ext cx="298983" cy="348813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Chevron 13">
              <a:extLst>
                <a:ext uri="{FF2B5EF4-FFF2-40B4-BE49-F238E27FC236}">
                  <a16:creationId xmlns:a16="http://schemas.microsoft.com/office/drawing/2014/main" id="{DE6AB646-5947-05B3-469B-019919EA4DA7}"/>
                </a:ext>
              </a:extLst>
            </p:cNvPr>
            <p:cNvSpPr/>
            <p:nvPr/>
          </p:nvSpPr>
          <p:spPr>
            <a:xfrm>
              <a:off x="1326105" y="371140"/>
              <a:ext cx="298983" cy="348813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Chevron 9">
              <a:extLst>
                <a:ext uri="{FF2B5EF4-FFF2-40B4-BE49-F238E27FC236}">
                  <a16:creationId xmlns:a16="http://schemas.microsoft.com/office/drawing/2014/main" id="{C2FA2532-4DF1-A70C-89DF-03B158A2E53F}"/>
                </a:ext>
              </a:extLst>
            </p:cNvPr>
            <p:cNvSpPr/>
            <p:nvPr/>
          </p:nvSpPr>
          <p:spPr>
            <a:xfrm>
              <a:off x="-68799" y="371140"/>
              <a:ext cx="298983" cy="348813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Chevron 12">
              <a:extLst>
                <a:ext uri="{FF2B5EF4-FFF2-40B4-BE49-F238E27FC236}">
                  <a16:creationId xmlns:a16="http://schemas.microsoft.com/office/drawing/2014/main" id="{F5378937-119F-2CF2-6E93-E2722BE99EDC}"/>
                </a:ext>
              </a:extLst>
            </p:cNvPr>
            <p:cNvSpPr/>
            <p:nvPr/>
          </p:nvSpPr>
          <p:spPr>
            <a:xfrm>
              <a:off x="1637458" y="371140"/>
              <a:ext cx="298983" cy="348813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59D1AA49-FE2A-C354-82A9-5270ADD04A2C}"/>
              </a:ext>
            </a:extLst>
          </p:cNvPr>
          <p:cNvSpPr txBox="1"/>
          <p:nvPr/>
        </p:nvSpPr>
        <p:spPr>
          <a:xfrm>
            <a:off x="709991" y="319884"/>
            <a:ext cx="492723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第三题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E6E3CAB-8CC9-564A-A7EF-135F0C5671BB}"/>
              </a:ext>
            </a:extLst>
          </p:cNvPr>
          <p:cNvSpPr/>
          <p:nvPr/>
        </p:nvSpPr>
        <p:spPr bwMode="auto">
          <a:xfrm>
            <a:off x="5079345" y="4251657"/>
            <a:ext cx="389358" cy="52322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华文行楷" panose="02010800040101010101" pitchFamily="2" charset="-122"/>
              </a:rPr>
              <a:t>1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77FC24C-8FBB-618C-1D65-172378548FD6}"/>
              </a:ext>
            </a:extLst>
          </p:cNvPr>
          <p:cNvSpPr/>
          <p:nvPr/>
        </p:nvSpPr>
        <p:spPr bwMode="auto">
          <a:xfrm>
            <a:off x="5610357" y="4251657"/>
            <a:ext cx="389358" cy="52322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华文行楷" panose="02010800040101010101" pitchFamily="2" charset="-122"/>
              </a:rPr>
              <a:t>2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9E527C8-A9A8-4F75-D4D1-A69A3D76A879}"/>
              </a:ext>
            </a:extLst>
          </p:cNvPr>
          <p:cNvSpPr/>
          <p:nvPr/>
        </p:nvSpPr>
        <p:spPr bwMode="auto">
          <a:xfrm>
            <a:off x="6141369" y="4251657"/>
            <a:ext cx="389358" cy="52322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华文行楷" panose="02010800040101010101" pitchFamily="2" charset="-122"/>
              </a:rPr>
              <a:t>3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80BEC07-A24F-88C2-4B4E-8B23AC27523B}"/>
              </a:ext>
            </a:extLst>
          </p:cNvPr>
          <p:cNvSpPr/>
          <p:nvPr/>
        </p:nvSpPr>
        <p:spPr bwMode="auto">
          <a:xfrm>
            <a:off x="6908840" y="4343989"/>
            <a:ext cx="498090" cy="33855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华文行楷" panose="02010800040101010101" pitchFamily="2" charset="-122"/>
              </a:rPr>
              <a:t>i-1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A07A5321-3AA0-6045-D280-DD182224AC29}"/>
              </a:ext>
            </a:extLst>
          </p:cNvPr>
          <p:cNvSpPr/>
          <p:nvPr/>
        </p:nvSpPr>
        <p:spPr bwMode="auto">
          <a:xfrm>
            <a:off x="8386024" y="4343989"/>
            <a:ext cx="710467" cy="33855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华文行楷" panose="02010800040101010101" pitchFamily="2" charset="-122"/>
              </a:rPr>
              <a:t>i+len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8A7DB7B-FA16-D2E5-63E9-49AEB6646852}"/>
              </a:ext>
            </a:extLst>
          </p:cNvPr>
          <p:cNvSpPr/>
          <p:nvPr/>
        </p:nvSpPr>
        <p:spPr bwMode="auto">
          <a:xfrm>
            <a:off x="7538393" y="4343989"/>
            <a:ext cx="378541" cy="33855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华文行楷" panose="02010800040101010101" pitchFamily="2" charset="-122"/>
              </a:rPr>
              <a:t>i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301058F7-1561-0D93-3D74-EF993EF104A5}"/>
              </a:ext>
            </a:extLst>
          </p:cNvPr>
          <p:cNvSpPr/>
          <p:nvPr/>
        </p:nvSpPr>
        <p:spPr bwMode="auto">
          <a:xfrm>
            <a:off x="5079345" y="4916499"/>
            <a:ext cx="389358" cy="52322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华文行楷" panose="02010800040101010101" pitchFamily="2" charset="-122"/>
              </a:rPr>
              <a:t>1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EA2FE78-15AB-39C4-B102-3AF44A3C15AB}"/>
              </a:ext>
            </a:extLst>
          </p:cNvPr>
          <p:cNvSpPr/>
          <p:nvPr/>
        </p:nvSpPr>
        <p:spPr bwMode="auto">
          <a:xfrm>
            <a:off x="5610357" y="4916499"/>
            <a:ext cx="389358" cy="52322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华文行楷" panose="02010800040101010101" pitchFamily="2" charset="-122"/>
              </a:rPr>
              <a:t>2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C6EC84AC-D1A9-0AF0-C599-531D0B91B7A3}"/>
              </a:ext>
            </a:extLst>
          </p:cNvPr>
          <p:cNvSpPr/>
          <p:nvPr/>
        </p:nvSpPr>
        <p:spPr bwMode="auto">
          <a:xfrm>
            <a:off x="6141369" y="4916499"/>
            <a:ext cx="389358" cy="52322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华文行楷" panose="02010800040101010101" pitchFamily="2" charset="-122"/>
              </a:rPr>
              <a:t>3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586442F-BA90-3CD1-876B-8DCFAB14C5D5}"/>
              </a:ext>
            </a:extLst>
          </p:cNvPr>
          <p:cNvSpPr/>
          <p:nvPr/>
        </p:nvSpPr>
        <p:spPr bwMode="auto">
          <a:xfrm>
            <a:off x="6908840" y="5008831"/>
            <a:ext cx="498090" cy="33855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华文行楷" panose="02010800040101010101" pitchFamily="2" charset="-122"/>
              </a:rPr>
              <a:t>j-1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58CE6BE8-5D49-1E15-B4C6-5CCDA9600CA9}"/>
              </a:ext>
            </a:extLst>
          </p:cNvPr>
          <p:cNvSpPr/>
          <p:nvPr/>
        </p:nvSpPr>
        <p:spPr bwMode="auto">
          <a:xfrm>
            <a:off x="7538393" y="5008831"/>
            <a:ext cx="378541" cy="33855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华文行楷" panose="02010800040101010101" pitchFamily="2" charset="-122"/>
              </a:rPr>
              <a:t>j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454946FA-C1E1-7A7D-BA2F-1A09F1E62E7C}"/>
              </a:ext>
            </a:extLst>
          </p:cNvPr>
          <p:cNvCxnSpPr>
            <a:stCxn id="18" idx="3"/>
            <a:endCxn id="19" idx="1"/>
          </p:cNvCxnSpPr>
          <p:nvPr/>
        </p:nvCxnSpPr>
        <p:spPr bwMode="auto">
          <a:xfrm>
            <a:off x="5468703" y="4513267"/>
            <a:ext cx="141654" cy="0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D8BC60DA-B9FD-3582-2A91-CE4B839B9109}"/>
              </a:ext>
            </a:extLst>
          </p:cNvPr>
          <p:cNvCxnSpPr/>
          <p:nvPr/>
        </p:nvCxnSpPr>
        <p:spPr bwMode="auto">
          <a:xfrm>
            <a:off x="5999715" y="4513267"/>
            <a:ext cx="141654" cy="0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50AB39D6-3A3D-5305-55FF-F8BC2AD24142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 bwMode="auto">
          <a:xfrm flipV="1">
            <a:off x="6530727" y="4513266"/>
            <a:ext cx="378113" cy="1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6E314BCC-EB30-CA26-5929-585592168733}"/>
              </a:ext>
            </a:extLst>
          </p:cNvPr>
          <p:cNvCxnSpPr>
            <a:cxnSpLocks/>
            <a:stCxn id="21" idx="3"/>
            <a:endCxn id="24" idx="1"/>
          </p:cNvCxnSpPr>
          <p:nvPr/>
        </p:nvCxnSpPr>
        <p:spPr bwMode="auto">
          <a:xfrm>
            <a:off x="7406930" y="4513266"/>
            <a:ext cx="131463" cy="0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B8B307A3-78B8-7B3A-1E08-AF926C4BD28E}"/>
              </a:ext>
            </a:extLst>
          </p:cNvPr>
          <p:cNvCxnSpPr>
            <a:cxnSpLocks/>
            <a:stCxn id="24" idx="3"/>
            <a:endCxn id="23" idx="1"/>
          </p:cNvCxnSpPr>
          <p:nvPr/>
        </p:nvCxnSpPr>
        <p:spPr bwMode="auto">
          <a:xfrm>
            <a:off x="7916934" y="4513266"/>
            <a:ext cx="469090" cy="0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5E79EE08-9EAA-7436-D6D8-A05166BFCD9E}"/>
              </a:ext>
            </a:extLst>
          </p:cNvPr>
          <p:cNvCxnSpPr>
            <a:cxnSpLocks/>
            <a:stCxn id="28" idx="3"/>
            <a:endCxn id="29" idx="1"/>
          </p:cNvCxnSpPr>
          <p:nvPr/>
        </p:nvCxnSpPr>
        <p:spPr bwMode="auto">
          <a:xfrm>
            <a:off x="5468703" y="5178109"/>
            <a:ext cx="141654" cy="0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8264A8F3-0F17-7F4C-71D1-BEA760EED082}"/>
              </a:ext>
            </a:extLst>
          </p:cNvPr>
          <p:cNvCxnSpPr>
            <a:cxnSpLocks/>
            <a:stCxn id="29" idx="3"/>
            <a:endCxn id="30" idx="1"/>
          </p:cNvCxnSpPr>
          <p:nvPr/>
        </p:nvCxnSpPr>
        <p:spPr bwMode="auto">
          <a:xfrm>
            <a:off x="5999715" y="5178109"/>
            <a:ext cx="141654" cy="0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42B1B879-6372-A444-712F-4FFA2831C983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 bwMode="auto">
          <a:xfrm flipV="1">
            <a:off x="6530727" y="5178108"/>
            <a:ext cx="378113" cy="1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69D0ADFA-27C4-9C20-2980-08353D22BB2F}"/>
              </a:ext>
            </a:extLst>
          </p:cNvPr>
          <p:cNvCxnSpPr>
            <a:cxnSpLocks/>
            <a:endCxn id="33" idx="1"/>
          </p:cNvCxnSpPr>
          <p:nvPr/>
        </p:nvCxnSpPr>
        <p:spPr bwMode="auto">
          <a:xfrm>
            <a:off x="7406930" y="5178108"/>
            <a:ext cx="131463" cy="0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A57DA2A0-7140-51CC-83F6-F5BBFA4BA515}"/>
              </a:ext>
            </a:extLst>
          </p:cNvPr>
          <p:cNvSpPr txBox="1"/>
          <p:nvPr/>
        </p:nvSpPr>
        <p:spPr>
          <a:xfrm>
            <a:off x="6468805" y="4040307"/>
            <a:ext cx="469035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A2381A88-1C32-AD86-503A-B3A023B13A37}"/>
              </a:ext>
            </a:extLst>
          </p:cNvPr>
          <p:cNvSpPr txBox="1"/>
          <p:nvPr/>
        </p:nvSpPr>
        <p:spPr>
          <a:xfrm>
            <a:off x="7882915" y="4024885"/>
            <a:ext cx="469035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1C2841F3-FBC5-9F79-70E1-DBCACF58C6EA}"/>
              </a:ext>
            </a:extLst>
          </p:cNvPr>
          <p:cNvSpPr txBox="1"/>
          <p:nvPr/>
        </p:nvSpPr>
        <p:spPr>
          <a:xfrm>
            <a:off x="6472786" y="4698246"/>
            <a:ext cx="469035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EFA82C64-B564-02E9-9C69-B90F3D4113A3}"/>
              </a:ext>
            </a:extLst>
          </p:cNvPr>
          <p:cNvSpPr/>
          <p:nvPr/>
        </p:nvSpPr>
        <p:spPr bwMode="auto">
          <a:xfrm>
            <a:off x="5088994" y="5836104"/>
            <a:ext cx="594451" cy="33855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600" dirty="0" err="1"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ptr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C5AB2050-6039-DF5C-F336-00039ED8725B}"/>
              </a:ext>
            </a:extLst>
          </p:cNvPr>
          <p:cNvSpPr/>
          <p:nvPr/>
        </p:nvSpPr>
        <p:spPr bwMode="auto">
          <a:xfrm>
            <a:off x="5805177" y="5842950"/>
            <a:ext cx="734381" cy="33855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temp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66EF5556-0750-7C51-9F7E-1B29FE82CA39}"/>
              </a:ext>
            </a:extLst>
          </p:cNvPr>
          <p:cNvCxnSpPr>
            <a:stCxn id="72" idx="0"/>
            <a:endCxn id="18" idx="2"/>
          </p:cNvCxnSpPr>
          <p:nvPr/>
        </p:nvCxnSpPr>
        <p:spPr bwMode="auto">
          <a:xfrm flipH="1" flipV="1">
            <a:off x="5274024" y="4774877"/>
            <a:ext cx="112196" cy="106122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C7DC06D7-F827-BFAF-D8A5-3259D5E1CFAF}"/>
              </a:ext>
            </a:extLst>
          </p:cNvPr>
          <p:cNvCxnSpPr>
            <a:cxnSpLocks/>
            <a:stCxn id="73" idx="0"/>
            <a:endCxn id="28" idx="2"/>
          </p:cNvCxnSpPr>
          <p:nvPr/>
        </p:nvCxnSpPr>
        <p:spPr bwMode="auto">
          <a:xfrm flipH="1" flipV="1">
            <a:off x="5274024" y="5439719"/>
            <a:ext cx="898344" cy="40323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9AA5F7BD-F74F-1911-7AB8-DA1242618752}"/>
              </a:ext>
            </a:extLst>
          </p:cNvPr>
          <p:cNvCxnSpPr>
            <a:cxnSpLocks/>
          </p:cNvCxnSpPr>
          <p:nvPr/>
        </p:nvCxnSpPr>
        <p:spPr bwMode="auto">
          <a:xfrm flipV="1">
            <a:off x="5425004" y="4774877"/>
            <a:ext cx="394761" cy="106122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4AEC3385-C126-3C9B-106F-ABA3A122C48E}"/>
              </a:ext>
            </a:extLst>
          </p:cNvPr>
          <p:cNvCxnSpPr>
            <a:cxnSpLocks/>
            <a:stCxn id="72" idx="0"/>
            <a:endCxn id="20" idx="2"/>
          </p:cNvCxnSpPr>
          <p:nvPr/>
        </p:nvCxnSpPr>
        <p:spPr bwMode="auto">
          <a:xfrm flipV="1">
            <a:off x="5386220" y="4774877"/>
            <a:ext cx="949828" cy="106122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EE7C8CB4-B418-3C2B-08C9-9622C0D84E92}"/>
              </a:ext>
            </a:extLst>
          </p:cNvPr>
          <p:cNvCxnSpPr>
            <a:cxnSpLocks/>
            <a:endCxn id="21" idx="2"/>
          </p:cNvCxnSpPr>
          <p:nvPr/>
        </p:nvCxnSpPr>
        <p:spPr bwMode="auto">
          <a:xfrm flipV="1">
            <a:off x="5444161" y="4682543"/>
            <a:ext cx="1713724" cy="115356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7DA65280-3445-C18C-B17C-C7659BC217D5}"/>
              </a:ext>
            </a:extLst>
          </p:cNvPr>
          <p:cNvCxnSpPr>
            <a:cxnSpLocks/>
            <a:stCxn id="72" idx="0"/>
            <a:endCxn id="24" idx="2"/>
          </p:cNvCxnSpPr>
          <p:nvPr/>
        </p:nvCxnSpPr>
        <p:spPr bwMode="auto">
          <a:xfrm flipV="1">
            <a:off x="5386220" y="4682543"/>
            <a:ext cx="2341444" cy="115356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ECCB5F55-DBC0-5EC5-6317-127474A691B5}"/>
              </a:ext>
            </a:extLst>
          </p:cNvPr>
          <p:cNvCxnSpPr>
            <a:cxnSpLocks/>
            <a:stCxn id="73" idx="0"/>
            <a:endCxn id="29" idx="2"/>
          </p:cNvCxnSpPr>
          <p:nvPr/>
        </p:nvCxnSpPr>
        <p:spPr bwMode="auto">
          <a:xfrm flipH="1" flipV="1">
            <a:off x="5805036" y="5439719"/>
            <a:ext cx="367332" cy="40323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2495FC02-FE5B-4C96-6308-22207FB546B1}"/>
              </a:ext>
            </a:extLst>
          </p:cNvPr>
          <p:cNvCxnSpPr>
            <a:cxnSpLocks/>
            <a:stCxn id="73" idx="0"/>
            <a:endCxn id="30" idx="2"/>
          </p:cNvCxnSpPr>
          <p:nvPr/>
        </p:nvCxnSpPr>
        <p:spPr bwMode="auto">
          <a:xfrm flipV="1">
            <a:off x="6172368" y="5439719"/>
            <a:ext cx="163680" cy="40323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DDC25B53-17EE-AB3D-F678-D5138E7604CD}"/>
              </a:ext>
            </a:extLst>
          </p:cNvPr>
          <p:cNvCxnSpPr>
            <a:cxnSpLocks/>
            <a:stCxn id="73" idx="0"/>
            <a:endCxn id="31" idx="2"/>
          </p:cNvCxnSpPr>
          <p:nvPr/>
        </p:nvCxnSpPr>
        <p:spPr bwMode="auto">
          <a:xfrm flipV="1">
            <a:off x="6172368" y="5347385"/>
            <a:ext cx="985517" cy="49556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9005B026-6957-8D08-3766-C89EEF633ABC}"/>
              </a:ext>
            </a:extLst>
          </p:cNvPr>
          <p:cNvCxnSpPr>
            <a:cxnSpLocks/>
            <a:stCxn id="31" idx="3"/>
            <a:endCxn id="24" idx="2"/>
          </p:cNvCxnSpPr>
          <p:nvPr/>
        </p:nvCxnSpPr>
        <p:spPr bwMode="auto">
          <a:xfrm flipV="1">
            <a:off x="7406930" y="4682543"/>
            <a:ext cx="320734" cy="495565"/>
          </a:xfrm>
          <a:prstGeom prst="straightConnector1">
            <a:avLst/>
          </a:prstGeom>
          <a:ln w="38100">
            <a:solidFill>
              <a:schemeClr val="tx2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矩形 107">
            <a:extLst>
              <a:ext uri="{FF2B5EF4-FFF2-40B4-BE49-F238E27FC236}">
                <a16:creationId xmlns:a16="http://schemas.microsoft.com/office/drawing/2014/main" id="{3CDDF3C3-093B-F8A1-0FC6-BD6CC0BEBB96}"/>
              </a:ext>
            </a:extLst>
          </p:cNvPr>
          <p:cNvSpPr/>
          <p:nvPr/>
        </p:nvSpPr>
        <p:spPr bwMode="auto">
          <a:xfrm>
            <a:off x="6707933" y="5836104"/>
            <a:ext cx="1058515" cy="33855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600" dirty="0" err="1"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tempNext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6AB4C6CC-2B1F-694A-B9D7-4248E4172E02}"/>
              </a:ext>
            </a:extLst>
          </p:cNvPr>
          <p:cNvCxnSpPr>
            <a:cxnSpLocks/>
            <a:stCxn id="108" idx="0"/>
            <a:endCxn id="33" idx="2"/>
          </p:cNvCxnSpPr>
          <p:nvPr/>
        </p:nvCxnSpPr>
        <p:spPr bwMode="auto">
          <a:xfrm flipV="1">
            <a:off x="7237191" y="5347385"/>
            <a:ext cx="490473" cy="4887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A8CF58CA-A35F-B8AA-7958-128402BF566F}"/>
              </a:ext>
            </a:extLst>
          </p:cNvPr>
          <p:cNvCxnSpPr>
            <a:cxnSpLocks/>
            <a:endCxn id="23" idx="2"/>
          </p:cNvCxnSpPr>
          <p:nvPr/>
        </p:nvCxnSpPr>
        <p:spPr bwMode="auto">
          <a:xfrm flipV="1">
            <a:off x="5444161" y="4682543"/>
            <a:ext cx="3297097" cy="115356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EA97568A-E1FA-8A28-DDFD-79D8FCA1FF7F}"/>
              </a:ext>
            </a:extLst>
          </p:cNvPr>
          <p:cNvCxnSpPr>
            <a:cxnSpLocks/>
            <a:stCxn id="23" idx="2"/>
            <a:endCxn id="33" idx="3"/>
          </p:cNvCxnSpPr>
          <p:nvPr/>
        </p:nvCxnSpPr>
        <p:spPr bwMode="auto">
          <a:xfrm flipH="1">
            <a:off x="7916934" y="4682543"/>
            <a:ext cx="824324" cy="495565"/>
          </a:xfrm>
          <a:prstGeom prst="straightConnector1">
            <a:avLst/>
          </a:prstGeom>
          <a:ln w="38100">
            <a:solidFill>
              <a:schemeClr val="tx2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3731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8EB1346-84FF-8877-4637-88D2BE202AE9}"/>
              </a:ext>
            </a:extLst>
          </p:cNvPr>
          <p:cNvSpPr txBox="1"/>
          <p:nvPr/>
        </p:nvSpPr>
        <p:spPr>
          <a:xfrm>
            <a:off x="293266" y="821376"/>
            <a:ext cx="726731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US" altLang="zh-CN" dirty="0">
                <a:solidFill>
                  <a:schemeClr val="tx1"/>
                </a:solidFill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  <a:sym typeface="+mn-ea"/>
              </a:rPr>
              <a:t>4.</a:t>
            </a:r>
            <a:r>
              <a:rPr lang="zh-CN" altLang="en-US" dirty="0">
                <a:solidFill>
                  <a:schemeClr val="tx1"/>
                </a:solidFill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  <a:sym typeface="+mn-ea"/>
              </a:rPr>
              <a:t>假</a:t>
            </a:r>
            <a:r>
              <a:rPr lang="en-US" altLang="zh-CN" dirty="0" err="1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  <a:sym typeface="+mn-ea"/>
              </a:rPr>
              <a:t>设L为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  <a:sym typeface="+mn-ea"/>
              </a:rPr>
              <a:t>带头结点的</a:t>
            </a:r>
            <a:r>
              <a:rPr lang="en-US" altLang="zh-CN" dirty="0" err="1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  <a:sym typeface="+mn-ea"/>
              </a:rPr>
              <a:t>单链表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  <a:sym typeface="+mn-ea"/>
              </a:rPr>
              <a:t>，设计算法将单链表中的前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  <a:sym typeface="+mn-ea"/>
              </a:rPr>
              <a:t>k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  <a:sym typeface="+mn-ea"/>
              </a:rPr>
              <a:t>个结点倒置，其余结点不变。</a:t>
            </a:r>
            <a:endParaRPr lang="en-US" altLang="zh-CN" dirty="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新宋体" panose="02010609030101010101" charset="-122"/>
              <a:ea typeface="新宋体" panose="02010609030101010101" charset="-122"/>
              <a:cs typeface="新宋体" panose="02010609030101010101" charset="-122"/>
              <a:sym typeface="+mn-ea"/>
            </a:endParaRPr>
          </a:p>
          <a:p>
            <a:pPr algn="l">
              <a:spcAft>
                <a:spcPts val="1200"/>
              </a:spcAft>
            </a:pPr>
            <a:r>
              <a:rPr lang="zh-CN" altLang="en-US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  <a:sym typeface="+mn-ea"/>
              </a:rPr>
              <a:t>例如：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  <a:sym typeface="+mn-ea"/>
              </a:rPr>
              <a:t>L=(1,3,2,4,5,9,8,6) ,</a:t>
            </a:r>
            <a:r>
              <a:rPr lang="zh-CN" altLang="zh-CN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  <a:sym typeface="+mn-ea"/>
              </a:rPr>
              <a:t>当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  <a:sym typeface="+mn-ea"/>
              </a:rPr>
              <a:t>k=4</a:t>
            </a:r>
            <a:r>
              <a:rPr lang="zh-CN" altLang="zh-CN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  <a:sym typeface="+mn-ea"/>
              </a:rPr>
              <a:t>时，单链表变成（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  <a:sym typeface="+mn-ea"/>
              </a:rPr>
              <a:t>4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  <a:sym typeface="+mn-ea"/>
              </a:rPr>
              <a:t>，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  <a:sym typeface="+mn-ea"/>
              </a:rPr>
              <a:t>2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  <a:sym typeface="+mn-ea"/>
              </a:rPr>
              <a:t>，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  <a:sym typeface="+mn-ea"/>
              </a:rPr>
              <a:t>3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  <a:sym typeface="+mn-ea"/>
              </a:rPr>
              <a:t>，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  <a:sym typeface="+mn-ea"/>
              </a:rPr>
              <a:t>1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  <a:sym typeface="+mn-ea"/>
              </a:rPr>
              <a:t>，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  <a:sym typeface="+mn-ea"/>
              </a:rPr>
              <a:t>5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  <a:sym typeface="+mn-ea"/>
              </a:rPr>
              <a:t>，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  <a:sym typeface="+mn-ea"/>
              </a:rPr>
              <a:t>9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  <a:sym typeface="+mn-ea"/>
              </a:rPr>
              <a:t>，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  <a:sym typeface="+mn-ea"/>
              </a:rPr>
              <a:t>8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  <a:sym typeface="+mn-ea"/>
              </a:rPr>
              <a:t>，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  <a:sym typeface="+mn-ea"/>
              </a:rPr>
              <a:t>6</a:t>
            </a:r>
            <a:r>
              <a:rPr lang="zh-CN" altLang="zh-CN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  <a:sym typeface="+mn-ea"/>
              </a:rPr>
              <a:t>）</a:t>
            </a:r>
            <a:endParaRPr lang="en-US" altLang="zh-CN" dirty="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新宋体" panose="02010609030101010101" charset="-122"/>
              <a:ea typeface="新宋体" panose="02010609030101010101" charset="-122"/>
              <a:cs typeface="新宋体" panose="02010609030101010101" charset="-122"/>
              <a:sym typeface="+mn-ea"/>
            </a:endParaRPr>
          </a:p>
          <a:p>
            <a:pPr algn="l">
              <a:spcAft>
                <a:spcPts val="1200"/>
              </a:spcAft>
            </a:pPr>
            <a:endParaRPr lang="en-US" altLang="zh-CN" dirty="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新宋体" panose="02010609030101010101" charset="-122"/>
              <a:ea typeface="新宋体" panose="02010609030101010101" charset="-122"/>
              <a:cs typeface="新宋体" panose="02010609030101010101" charset="-122"/>
              <a:sym typeface="+mn-ea"/>
            </a:endParaRPr>
          </a:p>
          <a:p>
            <a:pPr algn="l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788879B-3D2A-AB47-E223-8B7EA99B1307}"/>
              </a:ext>
            </a:extLst>
          </p:cNvPr>
          <p:cNvSpPr txBox="1"/>
          <p:nvPr/>
        </p:nvSpPr>
        <p:spPr>
          <a:xfrm>
            <a:off x="918598" y="3352979"/>
            <a:ext cx="743948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solidFill>
                  <a:schemeClr val="tx1"/>
                </a:solidFill>
              </a:rPr>
              <a:t>设计思想：</a:t>
            </a:r>
            <a:endParaRPr lang="en-US" altLang="zh-CN" dirty="0">
              <a:solidFill>
                <a:schemeClr val="tx1"/>
              </a:solidFill>
            </a:endParaRPr>
          </a:p>
          <a:p>
            <a:pPr algn="l"/>
            <a:r>
              <a:rPr lang="zh-CN" altLang="en-US" dirty="0">
                <a:solidFill>
                  <a:schemeClr val="tx1"/>
                </a:solidFill>
              </a:rPr>
              <a:t>从头开始遍历</a:t>
            </a:r>
            <a:r>
              <a:rPr lang="en-US" altLang="zh-CN" dirty="0">
                <a:solidFill>
                  <a:schemeClr val="tx1"/>
                </a:solidFill>
              </a:rPr>
              <a:t>L</a:t>
            </a:r>
            <a:r>
              <a:rPr lang="zh-CN" altLang="en-US" dirty="0">
                <a:solidFill>
                  <a:schemeClr val="tx1"/>
                </a:solidFill>
              </a:rPr>
              <a:t>，每两个进行一次交换。进行一次完交换后，向后移动一个单位，继续交换。（类比冒泡排序）</a:t>
            </a:r>
          </a:p>
        </p:txBody>
      </p:sp>
      <p:pic>
        <p:nvPicPr>
          <p:cNvPr id="2" name="Picture 6" descr="Picture 6">
            <a:extLst>
              <a:ext uri="{FF2B5EF4-FFF2-40B4-BE49-F238E27FC236}">
                <a16:creationId xmlns:a16="http://schemas.microsoft.com/office/drawing/2014/main" id="{50BACF9C-B3F0-7756-5DCD-5A278AE473E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rcRect l="50000" t="2797" b="2797"/>
          <a:stretch>
            <a:fillRect/>
          </a:stretch>
        </p:blipFill>
        <p:spPr>
          <a:xfrm>
            <a:off x="0" y="263950"/>
            <a:ext cx="3504615" cy="6594050"/>
          </a:xfrm>
          <a:prstGeom prst="rect">
            <a:avLst/>
          </a:prstGeom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699C7842-8869-42D1-0C5E-109E8283B92F}"/>
              </a:ext>
            </a:extLst>
          </p:cNvPr>
          <p:cNvGrpSpPr/>
          <p:nvPr/>
        </p:nvGrpSpPr>
        <p:grpSpPr>
          <a:xfrm>
            <a:off x="-68799" y="283936"/>
            <a:ext cx="2005240" cy="523220"/>
            <a:chOff x="-68799" y="283936"/>
            <a:chExt cx="2005240" cy="523220"/>
          </a:xfrm>
        </p:grpSpPr>
        <p:sp>
          <p:nvSpPr>
            <p:cNvPr id="5" name="Chevron 10">
              <a:extLst>
                <a:ext uri="{FF2B5EF4-FFF2-40B4-BE49-F238E27FC236}">
                  <a16:creationId xmlns:a16="http://schemas.microsoft.com/office/drawing/2014/main" id="{F50B579F-0EB1-6755-6544-74EE3C3E36D8}"/>
                </a:ext>
              </a:extLst>
            </p:cNvPr>
            <p:cNvSpPr/>
            <p:nvPr/>
          </p:nvSpPr>
          <p:spPr>
            <a:xfrm>
              <a:off x="242554" y="283936"/>
              <a:ext cx="448474" cy="523220"/>
            </a:xfrm>
            <a:prstGeom prst="chevron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Chevron 11">
              <a:extLst>
                <a:ext uri="{FF2B5EF4-FFF2-40B4-BE49-F238E27FC236}">
                  <a16:creationId xmlns:a16="http://schemas.microsoft.com/office/drawing/2014/main" id="{59BAE7FA-C11A-7DFF-34B2-15FBA0BA1B12}"/>
                </a:ext>
              </a:extLst>
            </p:cNvPr>
            <p:cNvSpPr/>
            <p:nvPr/>
          </p:nvSpPr>
          <p:spPr>
            <a:xfrm>
              <a:off x="703399" y="371140"/>
              <a:ext cx="298983" cy="348813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Chevron 12">
              <a:extLst>
                <a:ext uri="{FF2B5EF4-FFF2-40B4-BE49-F238E27FC236}">
                  <a16:creationId xmlns:a16="http://schemas.microsoft.com/office/drawing/2014/main" id="{46C9EC8D-7BD7-4B5F-AF57-1E3859DAA418}"/>
                </a:ext>
              </a:extLst>
            </p:cNvPr>
            <p:cNvSpPr/>
            <p:nvPr/>
          </p:nvSpPr>
          <p:spPr>
            <a:xfrm>
              <a:off x="1014752" y="371140"/>
              <a:ext cx="298983" cy="348813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Chevron 13">
              <a:extLst>
                <a:ext uri="{FF2B5EF4-FFF2-40B4-BE49-F238E27FC236}">
                  <a16:creationId xmlns:a16="http://schemas.microsoft.com/office/drawing/2014/main" id="{2DD981D7-0FB7-F2ED-1573-D9D375B52E33}"/>
                </a:ext>
              </a:extLst>
            </p:cNvPr>
            <p:cNvSpPr/>
            <p:nvPr/>
          </p:nvSpPr>
          <p:spPr>
            <a:xfrm>
              <a:off x="1326105" y="371140"/>
              <a:ext cx="298983" cy="348813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Chevron 9">
              <a:extLst>
                <a:ext uri="{FF2B5EF4-FFF2-40B4-BE49-F238E27FC236}">
                  <a16:creationId xmlns:a16="http://schemas.microsoft.com/office/drawing/2014/main" id="{54807C1B-42EB-96D0-1A93-C6D667AF0C19}"/>
                </a:ext>
              </a:extLst>
            </p:cNvPr>
            <p:cNvSpPr/>
            <p:nvPr/>
          </p:nvSpPr>
          <p:spPr>
            <a:xfrm>
              <a:off x="-68799" y="371140"/>
              <a:ext cx="298983" cy="348813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Chevron 12">
              <a:extLst>
                <a:ext uri="{FF2B5EF4-FFF2-40B4-BE49-F238E27FC236}">
                  <a16:creationId xmlns:a16="http://schemas.microsoft.com/office/drawing/2014/main" id="{97823E18-0F0E-3C81-89DD-B7C016D8F03C}"/>
                </a:ext>
              </a:extLst>
            </p:cNvPr>
            <p:cNvSpPr/>
            <p:nvPr/>
          </p:nvSpPr>
          <p:spPr>
            <a:xfrm>
              <a:off x="1637458" y="371140"/>
              <a:ext cx="298983" cy="348813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0CA5D76B-ABD9-A319-715D-437BC061D02F}"/>
              </a:ext>
            </a:extLst>
          </p:cNvPr>
          <p:cNvSpPr txBox="1"/>
          <p:nvPr/>
        </p:nvSpPr>
        <p:spPr>
          <a:xfrm>
            <a:off x="709991" y="319884"/>
            <a:ext cx="492723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第四题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7707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A6E347D5-DE20-A2D5-8046-7B5AAC32A34A}"/>
              </a:ext>
            </a:extLst>
          </p:cNvPr>
          <p:cNvSpPr txBox="1"/>
          <p:nvPr/>
        </p:nvSpPr>
        <p:spPr>
          <a:xfrm>
            <a:off x="466791" y="858412"/>
            <a:ext cx="7665699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void </a:t>
            </a:r>
            <a:r>
              <a:rPr lang="en-US" altLang="zh-CN" sz="16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reverseList</a:t>
            </a:r>
            <a:r>
              <a:rPr lang="en-US" altLang="zh-CN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LinkList</a:t>
            </a:r>
            <a:r>
              <a:rPr lang="en-US" altLang="zh-CN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*L, int k)</a:t>
            </a:r>
          </a:p>
          <a:p>
            <a:pPr algn="l"/>
            <a:r>
              <a:rPr lang="en-US" altLang="zh-CN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{ // Q4:</a:t>
            </a:r>
            <a:r>
              <a:rPr lang="zh-CN" alt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将单链表中的前</a:t>
            </a:r>
            <a:r>
              <a:rPr lang="en-US" altLang="zh-CN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zh-CN" alt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个结点倒置，其余结点不变</a:t>
            </a:r>
          </a:p>
          <a:p>
            <a:pPr algn="l"/>
            <a:r>
              <a:rPr lang="zh-CN" alt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if (k &lt;= 1 || k &gt; L-&gt;</a:t>
            </a:r>
            <a:r>
              <a:rPr lang="en-US" altLang="zh-CN" sz="16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zh-CN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altLang="zh-CN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{ // </a:t>
            </a:r>
            <a:r>
              <a:rPr lang="zh-CN" alt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不倒置的情况</a:t>
            </a:r>
          </a:p>
          <a:p>
            <a:pPr algn="l"/>
            <a:r>
              <a:rPr lang="zh-CN" alt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altLang="zh-CN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return;</a:t>
            </a:r>
          </a:p>
          <a:p>
            <a:pPr algn="l"/>
            <a:r>
              <a:rPr lang="en-US" altLang="zh-CN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pPr algn="l"/>
            <a:r>
              <a:rPr lang="en-US" altLang="zh-CN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node *</a:t>
            </a:r>
            <a:r>
              <a:rPr lang="en-US" altLang="zh-CN" sz="16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altLang="zh-CN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= L-&gt;head;</a:t>
            </a:r>
          </a:p>
          <a:p>
            <a:pPr algn="l"/>
            <a:r>
              <a:rPr lang="en-US" altLang="zh-CN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node *</a:t>
            </a:r>
            <a:r>
              <a:rPr lang="en-US" altLang="zh-CN" sz="16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ptrNext</a:t>
            </a:r>
            <a:r>
              <a:rPr lang="en-US" altLang="zh-CN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6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altLang="zh-CN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-&gt;next;</a:t>
            </a:r>
          </a:p>
          <a:p>
            <a:pPr algn="l"/>
            <a:r>
              <a:rPr lang="en-US" altLang="zh-CN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node *temp;</a:t>
            </a:r>
          </a:p>
          <a:p>
            <a:pPr algn="l"/>
            <a:r>
              <a:rPr lang="en-US" altLang="zh-CN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for (int </a:t>
            </a:r>
            <a:r>
              <a:rPr lang="en-US" altLang="zh-CN" sz="16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= 1; </a:t>
            </a:r>
            <a:r>
              <a:rPr lang="en-US" altLang="zh-CN" sz="16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&lt; k; </a:t>
            </a:r>
            <a:r>
              <a:rPr lang="en-US" altLang="zh-CN" sz="16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++)</a:t>
            </a:r>
          </a:p>
          <a:p>
            <a:pPr algn="l"/>
            <a:r>
              <a:rPr lang="en-US" altLang="zh-CN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{ // </a:t>
            </a:r>
            <a:r>
              <a:rPr lang="zh-CN" alt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交换</a:t>
            </a:r>
            <a:r>
              <a:rPr lang="en-US" altLang="zh-CN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k-1</a:t>
            </a:r>
            <a:r>
              <a:rPr lang="zh-CN" alt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次得到倒置的链表</a:t>
            </a:r>
          </a:p>
          <a:p>
            <a:pPr algn="l"/>
            <a:r>
              <a:rPr lang="zh-CN" alt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altLang="zh-CN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temp = </a:t>
            </a:r>
            <a:r>
              <a:rPr lang="en-US" altLang="zh-CN" sz="16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ptrNext</a:t>
            </a:r>
            <a:r>
              <a:rPr lang="en-US" altLang="zh-CN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-&gt;next;</a:t>
            </a:r>
          </a:p>
          <a:p>
            <a:pPr algn="l"/>
            <a:r>
              <a:rPr lang="en-US" altLang="zh-CN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altLang="zh-CN" sz="16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ptrNext</a:t>
            </a:r>
            <a:r>
              <a:rPr lang="en-US" altLang="zh-CN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-&gt;next = </a:t>
            </a:r>
            <a:r>
              <a:rPr lang="en-US" altLang="zh-CN" sz="16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altLang="zh-CN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zh-CN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altLang="zh-CN" sz="16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altLang="zh-CN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6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ptrNext</a:t>
            </a:r>
            <a:r>
              <a:rPr lang="en-US" altLang="zh-CN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zh-CN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altLang="zh-CN" sz="16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ptrNext</a:t>
            </a:r>
            <a:r>
              <a:rPr lang="en-US" altLang="zh-CN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= temp;</a:t>
            </a:r>
          </a:p>
          <a:p>
            <a:pPr algn="l"/>
            <a:r>
              <a:rPr lang="en-US" altLang="zh-CN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pPr algn="l"/>
            <a:r>
              <a:rPr lang="en-US" altLang="zh-CN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L-&gt;head-&gt;next = </a:t>
            </a:r>
            <a:r>
              <a:rPr lang="en-US" altLang="zh-CN" sz="16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ptrNext</a:t>
            </a:r>
            <a:r>
              <a:rPr lang="en-US" altLang="zh-CN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zh-CN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L-&gt;head = </a:t>
            </a:r>
            <a:r>
              <a:rPr lang="en-US" altLang="zh-CN" sz="16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altLang="zh-CN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zh-CN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2" name="Picture 6" descr="Picture 6">
            <a:extLst>
              <a:ext uri="{FF2B5EF4-FFF2-40B4-BE49-F238E27FC236}">
                <a16:creationId xmlns:a16="http://schemas.microsoft.com/office/drawing/2014/main" id="{5390A0B8-3BE5-7189-D2BF-8E80D9310D3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rcRect l="50000" t="2797" b="2797"/>
          <a:stretch>
            <a:fillRect/>
          </a:stretch>
        </p:blipFill>
        <p:spPr>
          <a:xfrm>
            <a:off x="0" y="263950"/>
            <a:ext cx="3504615" cy="6594050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87945CF4-5834-B033-2EFF-4B867A44B863}"/>
              </a:ext>
            </a:extLst>
          </p:cNvPr>
          <p:cNvGrpSpPr/>
          <p:nvPr/>
        </p:nvGrpSpPr>
        <p:grpSpPr>
          <a:xfrm>
            <a:off x="-68799" y="283936"/>
            <a:ext cx="2005240" cy="523220"/>
            <a:chOff x="-68799" y="283936"/>
            <a:chExt cx="2005240" cy="523220"/>
          </a:xfrm>
        </p:grpSpPr>
        <p:sp>
          <p:nvSpPr>
            <p:cNvPr id="5" name="Chevron 10">
              <a:extLst>
                <a:ext uri="{FF2B5EF4-FFF2-40B4-BE49-F238E27FC236}">
                  <a16:creationId xmlns:a16="http://schemas.microsoft.com/office/drawing/2014/main" id="{B3A740A1-1798-8F3D-906C-D0DB9D63826B}"/>
                </a:ext>
              </a:extLst>
            </p:cNvPr>
            <p:cNvSpPr/>
            <p:nvPr/>
          </p:nvSpPr>
          <p:spPr>
            <a:xfrm>
              <a:off x="242554" y="283936"/>
              <a:ext cx="448474" cy="523220"/>
            </a:xfrm>
            <a:prstGeom prst="chevron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Chevron 11">
              <a:extLst>
                <a:ext uri="{FF2B5EF4-FFF2-40B4-BE49-F238E27FC236}">
                  <a16:creationId xmlns:a16="http://schemas.microsoft.com/office/drawing/2014/main" id="{86C9C0A0-4C61-29FB-A09A-34C06D1A61E5}"/>
                </a:ext>
              </a:extLst>
            </p:cNvPr>
            <p:cNvSpPr/>
            <p:nvPr/>
          </p:nvSpPr>
          <p:spPr>
            <a:xfrm>
              <a:off x="703399" y="371140"/>
              <a:ext cx="298983" cy="348813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Chevron 12">
              <a:extLst>
                <a:ext uri="{FF2B5EF4-FFF2-40B4-BE49-F238E27FC236}">
                  <a16:creationId xmlns:a16="http://schemas.microsoft.com/office/drawing/2014/main" id="{F61FCE47-413D-8D4E-A1C2-418E2703C183}"/>
                </a:ext>
              </a:extLst>
            </p:cNvPr>
            <p:cNvSpPr/>
            <p:nvPr/>
          </p:nvSpPr>
          <p:spPr>
            <a:xfrm>
              <a:off x="1014752" y="371140"/>
              <a:ext cx="298983" cy="348813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Chevron 13">
              <a:extLst>
                <a:ext uri="{FF2B5EF4-FFF2-40B4-BE49-F238E27FC236}">
                  <a16:creationId xmlns:a16="http://schemas.microsoft.com/office/drawing/2014/main" id="{B3F3C6EA-0CAF-F6BD-CD0B-787A5EA87ECC}"/>
                </a:ext>
              </a:extLst>
            </p:cNvPr>
            <p:cNvSpPr/>
            <p:nvPr/>
          </p:nvSpPr>
          <p:spPr>
            <a:xfrm>
              <a:off x="1326105" y="371140"/>
              <a:ext cx="298983" cy="348813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Chevron 9">
              <a:extLst>
                <a:ext uri="{FF2B5EF4-FFF2-40B4-BE49-F238E27FC236}">
                  <a16:creationId xmlns:a16="http://schemas.microsoft.com/office/drawing/2014/main" id="{0055464F-5DF1-FA88-521F-11BE7C29DDFE}"/>
                </a:ext>
              </a:extLst>
            </p:cNvPr>
            <p:cNvSpPr/>
            <p:nvPr/>
          </p:nvSpPr>
          <p:spPr>
            <a:xfrm>
              <a:off x="-68799" y="371140"/>
              <a:ext cx="298983" cy="348813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Chevron 12">
              <a:extLst>
                <a:ext uri="{FF2B5EF4-FFF2-40B4-BE49-F238E27FC236}">
                  <a16:creationId xmlns:a16="http://schemas.microsoft.com/office/drawing/2014/main" id="{3810FA8F-4841-DFD4-F53B-FDE2A4189D86}"/>
                </a:ext>
              </a:extLst>
            </p:cNvPr>
            <p:cNvSpPr/>
            <p:nvPr/>
          </p:nvSpPr>
          <p:spPr>
            <a:xfrm>
              <a:off x="1637458" y="371140"/>
              <a:ext cx="298983" cy="348813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9D59A54E-C171-8E18-6908-67E6BB6E2619}"/>
              </a:ext>
            </a:extLst>
          </p:cNvPr>
          <p:cNvSpPr txBox="1"/>
          <p:nvPr/>
        </p:nvSpPr>
        <p:spPr>
          <a:xfrm>
            <a:off x="709991" y="319884"/>
            <a:ext cx="492723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第四题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DA10C5D-9354-CEF5-E2C0-8F9B77B55FBC}"/>
              </a:ext>
            </a:extLst>
          </p:cNvPr>
          <p:cNvSpPr/>
          <p:nvPr/>
        </p:nvSpPr>
        <p:spPr bwMode="auto">
          <a:xfrm>
            <a:off x="5600457" y="3820771"/>
            <a:ext cx="389358" cy="52322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华文行楷" panose="02010800040101010101" pitchFamily="2" charset="-122"/>
              </a:rPr>
              <a:t>1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86C0ADF-05E5-AA79-F289-A74BDF4EC951}"/>
              </a:ext>
            </a:extLst>
          </p:cNvPr>
          <p:cNvSpPr/>
          <p:nvPr/>
        </p:nvSpPr>
        <p:spPr bwMode="auto">
          <a:xfrm>
            <a:off x="6131469" y="3820771"/>
            <a:ext cx="389358" cy="52322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华文行楷" panose="02010800040101010101" pitchFamily="2" charset="-122"/>
              </a:rPr>
              <a:t>3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BFE463C-47B1-FDC8-DAED-19084A6F53EA}"/>
              </a:ext>
            </a:extLst>
          </p:cNvPr>
          <p:cNvSpPr/>
          <p:nvPr/>
        </p:nvSpPr>
        <p:spPr bwMode="auto">
          <a:xfrm>
            <a:off x="6662481" y="3820771"/>
            <a:ext cx="389358" cy="52322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华文行楷" panose="02010800040101010101" pitchFamily="2" charset="-122"/>
              </a:rPr>
              <a:t>2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6C7B9C61-7E21-980F-A85E-6F378976201D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 bwMode="auto">
          <a:xfrm>
            <a:off x="5989815" y="4082381"/>
            <a:ext cx="141654" cy="0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654D8812-0B99-AA14-81F8-7949BDA6E13F}"/>
              </a:ext>
            </a:extLst>
          </p:cNvPr>
          <p:cNvCxnSpPr/>
          <p:nvPr/>
        </p:nvCxnSpPr>
        <p:spPr bwMode="auto">
          <a:xfrm>
            <a:off x="6520827" y="4082381"/>
            <a:ext cx="141654" cy="0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E8189369-C486-29BE-410F-BDB2C1C6BC06}"/>
              </a:ext>
            </a:extLst>
          </p:cNvPr>
          <p:cNvCxnSpPr>
            <a:cxnSpLocks/>
            <a:stCxn id="14" idx="3"/>
            <a:endCxn id="49" idx="1"/>
          </p:cNvCxnSpPr>
          <p:nvPr/>
        </p:nvCxnSpPr>
        <p:spPr bwMode="auto">
          <a:xfrm>
            <a:off x="7051839" y="4082381"/>
            <a:ext cx="279600" cy="0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矩形 48">
            <a:extLst>
              <a:ext uri="{FF2B5EF4-FFF2-40B4-BE49-F238E27FC236}">
                <a16:creationId xmlns:a16="http://schemas.microsoft.com/office/drawing/2014/main" id="{897F1218-54FB-41F2-61D9-577BC1EC8081}"/>
              </a:ext>
            </a:extLst>
          </p:cNvPr>
          <p:cNvSpPr/>
          <p:nvPr/>
        </p:nvSpPr>
        <p:spPr bwMode="auto">
          <a:xfrm>
            <a:off x="7331439" y="3820771"/>
            <a:ext cx="389358" cy="52322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华文行楷" panose="02010800040101010101" pitchFamily="2" charset="-122"/>
              </a:rPr>
              <a:t>4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AFC0D449-4D6E-DCFD-569D-D280DA094F94}"/>
              </a:ext>
            </a:extLst>
          </p:cNvPr>
          <p:cNvSpPr/>
          <p:nvPr/>
        </p:nvSpPr>
        <p:spPr bwMode="auto">
          <a:xfrm>
            <a:off x="5600457" y="4898408"/>
            <a:ext cx="594451" cy="33855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600" dirty="0" err="1"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ptr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F4297A6E-21D0-5041-EEB6-8383153553C6}"/>
              </a:ext>
            </a:extLst>
          </p:cNvPr>
          <p:cNvSpPr/>
          <p:nvPr/>
        </p:nvSpPr>
        <p:spPr bwMode="auto">
          <a:xfrm>
            <a:off x="7650871" y="4905254"/>
            <a:ext cx="734381" cy="33855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temp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D9C9514F-288E-1874-8680-35F7F02E48AA}"/>
              </a:ext>
            </a:extLst>
          </p:cNvPr>
          <p:cNvSpPr/>
          <p:nvPr/>
        </p:nvSpPr>
        <p:spPr bwMode="auto">
          <a:xfrm>
            <a:off x="6426633" y="4898408"/>
            <a:ext cx="1058515" cy="33855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600" dirty="0" err="1"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ptrNext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5AFB8BA9-38F1-8BE6-A19C-605F2304924D}"/>
              </a:ext>
            </a:extLst>
          </p:cNvPr>
          <p:cNvCxnSpPr>
            <a:cxnSpLocks/>
            <a:stCxn id="54" idx="0"/>
            <a:endCxn id="12" idx="2"/>
          </p:cNvCxnSpPr>
          <p:nvPr/>
        </p:nvCxnSpPr>
        <p:spPr bwMode="auto">
          <a:xfrm flipH="1" flipV="1">
            <a:off x="5795136" y="4343991"/>
            <a:ext cx="102547" cy="55441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0EB1F067-8E84-2B0A-60CB-0E3290E29E7F}"/>
              </a:ext>
            </a:extLst>
          </p:cNvPr>
          <p:cNvCxnSpPr>
            <a:cxnSpLocks/>
            <a:stCxn id="56" idx="0"/>
            <a:endCxn id="13" idx="2"/>
          </p:cNvCxnSpPr>
          <p:nvPr/>
        </p:nvCxnSpPr>
        <p:spPr bwMode="auto">
          <a:xfrm flipH="1" flipV="1">
            <a:off x="6326148" y="4343991"/>
            <a:ext cx="629743" cy="55441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D127391E-47D8-4993-C8C6-558561BE93ED}"/>
              </a:ext>
            </a:extLst>
          </p:cNvPr>
          <p:cNvCxnSpPr>
            <a:cxnSpLocks/>
            <a:stCxn id="55" idx="0"/>
            <a:endCxn id="14" idx="2"/>
          </p:cNvCxnSpPr>
          <p:nvPr/>
        </p:nvCxnSpPr>
        <p:spPr bwMode="auto">
          <a:xfrm flipH="1" flipV="1">
            <a:off x="6857160" y="4343991"/>
            <a:ext cx="1160902" cy="56126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67" name="矩形 66">
            <a:extLst>
              <a:ext uri="{FF2B5EF4-FFF2-40B4-BE49-F238E27FC236}">
                <a16:creationId xmlns:a16="http://schemas.microsoft.com/office/drawing/2014/main" id="{ABAAA110-2303-3933-AE48-3A3CEA38DA68}"/>
              </a:ext>
            </a:extLst>
          </p:cNvPr>
          <p:cNvSpPr/>
          <p:nvPr/>
        </p:nvSpPr>
        <p:spPr bwMode="auto">
          <a:xfrm>
            <a:off x="8059231" y="3820771"/>
            <a:ext cx="389358" cy="52322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华文行楷" panose="02010800040101010101" pitchFamily="2" charset="-122"/>
              </a:rPr>
              <a:t>5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BD8B1763-DDB9-1B8D-7343-79AA2738D4D1}"/>
              </a:ext>
            </a:extLst>
          </p:cNvPr>
          <p:cNvCxnSpPr>
            <a:cxnSpLocks/>
            <a:stCxn id="49" idx="3"/>
            <a:endCxn id="67" idx="1"/>
          </p:cNvCxnSpPr>
          <p:nvPr/>
        </p:nvCxnSpPr>
        <p:spPr bwMode="auto">
          <a:xfrm>
            <a:off x="7720797" y="4082381"/>
            <a:ext cx="338434" cy="0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F5CC37E4-C97E-FC16-FA0E-5FBBCBA4A3AA}"/>
              </a:ext>
            </a:extLst>
          </p:cNvPr>
          <p:cNvSpPr txBox="1"/>
          <p:nvPr/>
        </p:nvSpPr>
        <p:spPr>
          <a:xfrm>
            <a:off x="4953290" y="1593453"/>
            <a:ext cx="395837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dirty="0">
                <a:solidFill>
                  <a:schemeClr val="tx1"/>
                </a:solidFill>
              </a:rPr>
              <a:t>案例：</a:t>
            </a:r>
            <a:endParaRPr lang="en-US" altLang="zh-CN" dirty="0">
              <a:solidFill>
                <a:schemeClr val="tx1"/>
              </a:solidFill>
            </a:endParaRPr>
          </a:p>
          <a:p>
            <a:pPr algn="l">
              <a:spcAft>
                <a:spcPts val="1200"/>
              </a:spcAft>
            </a:pPr>
            <a:r>
              <a:rPr lang="en-US" altLang="zh-CN" dirty="0">
                <a:solidFill>
                  <a:schemeClr val="tx1"/>
                </a:solidFill>
                <a:sym typeface="+mn-ea"/>
              </a:rPr>
              <a:t>L=(1,3,2,4,5,9,8,6) ,</a:t>
            </a:r>
            <a:r>
              <a:rPr lang="zh-CN" altLang="zh-CN" dirty="0">
                <a:solidFill>
                  <a:schemeClr val="tx1"/>
                </a:solidFill>
                <a:sym typeface="+mn-ea"/>
              </a:rPr>
              <a:t>当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k=4</a:t>
            </a:r>
            <a:r>
              <a:rPr lang="zh-CN" altLang="zh-CN" dirty="0">
                <a:solidFill>
                  <a:schemeClr val="tx1"/>
                </a:solidFill>
                <a:sym typeface="+mn-ea"/>
              </a:rPr>
              <a:t>时，单链表变成（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4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，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2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，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3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，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1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，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5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，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9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，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8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，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6</a:t>
            </a:r>
            <a:r>
              <a:rPr lang="zh-CN" altLang="zh-CN" dirty="0">
                <a:solidFill>
                  <a:schemeClr val="tx1"/>
                </a:solidFill>
                <a:sym typeface="+mn-ea"/>
              </a:rPr>
              <a:t>）</a:t>
            </a:r>
            <a:endParaRPr lang="en-US" altLang="zh-CN" dirty="0">
              <a:solidFill>
                <a:schemeClr val="tx1"/>
              </a:solidFill>
              <a:sym typeface="+mn-ea"/>
            </a:endParaRPr>
          </a:p>
        </p:txBody>
      </p:sp>
      <p:cxnSp>
        <p:nvCxnSpPr>
          <p:cNvPr id="74" name="连接符: 曲线 73">
            <a:extLst>
              <a:ext uri="{FF2B5EF4-FFF2-40B4-BE49-F238E27FC236}">
                <a16:creationId xmlns:a16="http://schemas.microsoft.com/office/drawing/2014/main" id="{638FD7EF-1987-4112-ACB8-3440F9D9E610}"/>
              </a:ext>
            </a:extLst>
          </p:cNvPr>
          <p:cNvCxnSpPr>
            <a:stCxn id="13" idx="0"/>
            <a:endCxn id="12" idx="0"/>
          </p:cNvCxnSpPr>
          <p:nvPr/>
        </p:nvCxnSpPr>
        <p:spPr bwMode="auto">
          <a:xfrm rot="16200000" flipV="1">
            <a:off x="6060642" y="3555265"/>
            <a:ext cx="12700" cy="531012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5A9DDA3A-EAB2-4F8A-60B3-21C5A7C788B6}"/>
              </a:ext>
            </a:extLst>
          </p:cNvPr>
          <p:cNvCxnSpPr>
            <a:cxnSpLocks/>
            <a:stCxn id="54" idx="0"/>
            <a:endCxn id="13" idx="2"/>
          </p:cNvCxnSpPr>
          <p:nvPr/>
        </p:nvCxnSpPr>
        <p:spPr bwMode="auto">
          <a:xfrm flipV="1">
            <a:off x="5897683" y="4343991"/>
            <a:ext cx="428465" cy="55441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7B3CFE06-B6EF-E381-115F-615F3E591E67}"/>
              </a:ext>
            </a:extLst>
          </p:cNvPr>
          <p:cNvCxnSpPr>
            <a:cxnSpLocks/>
            <a:endCxn id="14" idx="2"/>
          </p:cNvCxnSpPr>
          <p:nvPr/>
        </p:nvCxnSpPr>
        <p:spPr bwMode="auto">
          <a:xfrm flipH="1" flipV="1">
            <a:off x="6857160" y="4343991"/>
            <a:ext cx="98731" cy="55441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1CBDA727-7298-0FA1-2154-B415A0315744}"/>
              </a:ext>
            </a:extLst>
          </p:cNvPr>
          <p:cNvCxnSpPr>
            <a:cxnSpLocks/>
            <a:endCxn id="49" idx="2"/>
          </p:cNvCxnSpPr>
          <p:nvPr/>
        </p:nvCxnSpPr>
        <p:spPr bwMode="auto">
          <a:xfrm flipH="1" flipV="1">
            <a:off x="7526118" y="4343991"/>
            <a:ext cx="491944" cy="55441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84" name="连接符: 曲线 83">
            <a:extLst>
              <a:ext uri="{FF2B5EF4-FFF2-40B4-BE49-F238E27FC236}">
                <a16:creationId xmlns:a16="http://schemas.microsoft.com/office/drawing/2014/main" id="{4C8ED9DA-878E-599A-1428-5BC4E6ECC173}"/>
              </a:ext>
            </a:extLst>
          </p:cNvPr>
          <p:cNvCxnSpPr>
            <a:cxnSpLocks/>
            <a:stCxn id="14" idx="0"/>
            <a:endCxn id="13" idx="0"/>
          </p:cNvCxnSpPr>
          <p:nvPr/>
        </p:nvCxnSpPr>
        <p:spPr bwMode="auto">
          <a:xfrm rot="16200000" flipV="1">
            <a:off x="6591654" y="3555265"/>
            <a:ext cx="12700" cy="531012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F339D38B-74B0-E3AE-3CEF-2B7B8BEDCFE5}"/>
              </a:ext>
            </a:extLst>
          </p:cNvPr>
          <p:cNvCxnSpPr>
            <a:cxnSpLocks/>
            <a:endCxn id="14" idx="2"/>
          </p:cNvCxnSpPr>
          <p:nvPr/>
        </p:nvCxnSpPr>
        <p:spPr bwMode="auto">
          <a:xfrm flipV="1">
            <a:off x="5897683" y="4343991"/>
            <a:ext cx="959477" cy="55441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216B2434-8952-87D5-49A6-C7CED9FC5C7A}"/>
              </a:ext>
            </a:extLst>
          </p:cNvPr>
          <p:cNvCxnSpPr>
            <a:cxnSpLocks/>
            <a:stCxn id="56" idx="0"/>
            <a:endCxn id="49" idx="2"/>
          </p:cNvCxnSpPr>
          <p:nvPr/>
        </p:nvCxnSpPr>
        <p:spPr bwMode="auto">
          <a:xfrm flipV="1">
            <a:off x="6955891" y="4343991"/>
            <a:ext cx="570227" cy="55441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702ADAFE-E31B-21CC-25B9-2503F6E43A47}"/>
              </a:ext>
            </a:extLst>
          </p:cNvPr>
          <p:cNvCxnSpPr>
            <a:cxnSpLocks/>
            <a:endCxn id="67" idx="2"/>
          </p:cNvCxnSpPr>
          <p:nvPr/>
        </p:nvCxnSpPr>
        <p:spPr bwMode="auto">
          <a:xfrm flipV="1">
            <a:off x="8018062" y="4343991"/>
            <a:ext cx="235848" cy="55441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96" name="连接符: 曲线 95">
            <a:extLst>
              <a:ext uri="{FF2B5EF4-FFF2-40B4-BE49-F238E27FC236}">
                <a16:creationId xmlns:a16="http://schemas.microsoft.com/office/drawing/2014/main" id="{86B54978-C8BC-2A15-DEB5-AF38D0547136}"/>
              </a:ext>
            </a:extLst>
          </p:cNvPr>
          <p:cNvCxnSpPr>
            <a:cxnSpLocks/>
            <a:stCxn id="49" idx="0"/>
            <a:endCxn id="14" idx="0"/>
          </p:cNvCxnSpPr>
          <p:nvPr/>
        </p:nvCxnSpPr>
        <p:spPr bwMode="auto">
          <a:xfrm rot="16200000" flipV="1">
            <a:off x="7191639" y="3486292"/>
            <a:ext cx="12700" cy="668958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EBECD036-318A-D9CC-E658-3695C32AC26C}"/>
              </a:ext>
            </a:extLst>
          </p:cNvPr>
          <p:cNvCxnSpPr>
            <a:cxnSpLocks/>
            <a:stCxn id="54" idx="0"/>
            <a:endCxn id="49" idx="2"/>
          </p:cNvCxnSpPr>
          <p:nvPr/>
        </p:nvCxnSpPr>
        <p:spPr bwMode="auto">
          <a:xfrm flipV="1">
            <a:off x="5897683" y="4343991"/>
            <a:ext cx="1628435" cy="55441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28FB39EE-ACFD-9CD7-C3B1-EB0A3E9CFE3C}"/>
              </a:ext>
            </a:extLst>
          </p:cNvPr>
          <p:cNvCxnSpPr>
            <a:cxnSpLocks/>
            <a:stCxn id="56" idx="0"/>
            <a:endCxn id="67" idx="2"/>
          </p:cNvCxnSpPr>
          <p:nvPr/>
        </p:nvCxnSpPr>
        <p:spPr bwMode="auto">
          <a:xfrm flipV="1">
            <a:off x="6955891" y="4343991"/>
            <a:ext cx="1298019" cy="55441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108" name="矩形 107">
            <a:extLst>
              <a:ext uri="{FF2B5EF4-FFF2-40B4-BE49-F238E27FC236}">
                <a16:creationId xmlns:a16="http://schemas.microsoft.com/office/drawing/2014/main" id="{57AE0935-98D3-39C8-75F8-20A44C079767}"/>
              </a:ext>
            </a:extLst>
          </p:cNvPr>
          <p:cNvSpPr/>
          <p:nvPr/>
        </p:nvSpPr>
        <p:spPr bwMode="auto">
          <a:xfrm>
            <a:off x="4244730" y="4621199"/>
            <a:ext cx="1051168" cy="33855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L-&gt;head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E8D8035E-D7F9-A6D2-B8E2-2363E11D45F7}"/>
              </a:ext>
            </a:extLst>
          </p:cNvPr>
          <p:cNvCxnSpPr>
            <a:cxnSpLocks/>
            <a:stCxn id="108" idx="0"/>
          </p:cNvCxnSpPr>
          <p:nvPr/>
        </p:nvCxnSpPr>
        <p:spPr bwMode="auto">
          <a:xfrm flipV="1">
            <a:off x="4770314" y="4075535"/>
            <a:ext cx="808427" cy="545664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连接符: 曲线 112">
            <a:extLst>
              <a:ext uri="{FF2B5EF4-FFF2-40B4-BE49-F238E27FC236}">
                <a16:creationId xmlns:a16="http://schemas.microsoft.com/office/drawing/2014/main" id="{4144B1F3-52E1-1898-3815-470BFBAD775C}"/>
              </a:ext>
            </a:extLst>
          </p:cNvPr>
          <p:cNvCxnSpPr>
            <a:cxnSpLocks/>
            <a:stCxn id="12" idx="2"/>
            <a:endCxn id="67" idx="2"/>
          </p:cNvCxnSpPr>
          <p:nvPr/>
        </p:nvCxnSpPr>
        <p:spPr bwMode="auto">
          <a:xfrm rot="16200000" flipH="1">
            <a:off x="7024523" y="3114604"/>
            <a:ext cx="12700" cy="2458774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16" name="连接符: 曲线 115">
            <a:extLst>
              <a:ext uri="{FF2B5EF4-FFF2-40B4-BE49-F238E27FC236}">
                <a16:creationId xmlns:a16="http://schemas.microsoft.com/office/drawing/2014/main" id="{FC04B964-8190-1943-6E00-B9A2FF3B01F2}"/>
              </a:ext>
            </a:extLst>
          </p:cNvPr>
          <p:cNvCxnSpPr>
            <a:cxnSpLocks/>
            <a:stCxn id="108" idx="3"/>
            <a:endCxn id="49" idx="2"/>
          </p:cNvCxnSpPr>
          <p:nvPr/>
        </p:nvCxnSpPr>
        <p:spPr bwMode="auto">
          <a:xfrm flipV="1">
            <a:off x="5295898" y="4343991"/>
            <a:ext cx="2230220" cy="446485"/>
          </a:xfrm>
          <a:prstGeom prst="curvedConnector2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</p:spTree>
    <p:extLst>
      <p:ext uri="{BB962C8B-B14F-4D97-AF65-F5344CB8AC3E}">
        <p14:creationId xmlns:p14="http://schemas.microsoft.com/office/powerpoint/2010/main" val="1597855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Picture 6">
            <a:extLst>
              <a:ext uri="{FF2B5EF4-FFF2-40B4-BE49-F238E27FC236}">
                <a16:creationId xmlns:a16="http://schemas.microsoft.com/office/drawing/2014/main" id="{5390A0B8-3BE5-7189-D2BF-8E80D9310D3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rcRect l="50000" t="2797" b="2797"/>
          <a:stretch>
            <a:fillRect/>
          </a:stretch>
        </p:blipFill>
        <p:spPr>
          <a:xfrm>
            <a:off x="0" y="263950"/>
            <a:ext cx="3504615" cy="6594050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87945CF4-5834-B033-2EFF-4B867A44B863}"/>
              </a:ext>
            </a:extLst>
          </p:cNvPr>
          <p:cNvGrpSpPr/>
          <p:nvPr/>
        </p:nvGrpSpPr>
        <p:grpSpPr>
          <a:xfrm>
            <a:off x="-68799" y="283936"/>
            <a:ext cx="2005240" cy="523220"/>
            <a:chOff x="-68799" y="283936"/>
            <a:chExt cx="2005240" cy="523220"/>
          </a:xfrm>
        </p:grpSpPr>
        <p:sp>
          <p:nvSpPr>
            <p:cNvPr id="5" name="Chevron 10">
              <a:extLst>
                <a:ext uri="{FF2B5EF4-FFF2-40B4-BE49-F238E27FC236}">
                  <a16:creationId xmlns:a16="http://schemas.microsoft.com/office/drawing/2014/main" id="{B3A740A1-1798-8F3D-906C-D0DB9D63826B}"/>
                </a:ext>
              </a:extLst>
            </p:cNvPr>
            <p:cNvSpPr/>
            <p:nvPr/>
          </p:nvSpPr>
          <p:spPr>
            <a:xfrm>
              <a:off x="242554" y="283936"/>
              <a:ext cx="448474" cy="523220"/>
            </a:xfrm>
            <a:prstGeom prst="chevron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Chevron 11">
              <a:extLst>
                <a:ext uri="{FF2B5EF4-FFF2-40B4-BE49-F238E27FC236}">
                  <a16:creationId xmlns:a16="http://schemas.microsoft.com/office/drawing/2014/main" id="{86C9C0A0-4C61-29FB-A09A-34C06D1A61E5}"/>
                </a:ext>
              </a:extLst>
            </p:cNvPr>
            <p:cNvSpPr/>
            <p:nvPr/>
          </p:nvSpPr>
          <p:spPr>
            <a:xfrm>
              <a:off x="703399" y="371140"/>
              <a:ext cx="298983" cy="348813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Chevron 12">
              <a:extLst>
                <a:ext uri="{FF2B5EF4-FFF2-40B4-BE49-F238E27FC236}">
                  <a16:creationId xmlns:a16="http://schemas.microsoft.com/office/drawing/2014/main" id="{F61FCE47-413D-8D4E-A1C2-418E2703C183}"/>
                </a:ext>
              </a:extLst>
            </p:cNvPr>
            <p:cNvSpPr/>
            <p:nvPr/>
          </p:nvSpPr>
          <p:spPr>
            <a:xfrm>
              <a:off x="1014752" y="371140"/>
              <a:ext cx="298983" cy="348813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Chevron 13">
              <a:extLst>
                <a:ext uri="{FF2B5EF4-FFF2-40B4-BE49-F238E27FC236}">
                  <a16:creationId xmlns:a16="http://schemas.microsoft.com/office/drawing/2014/main" id="{B3F3C6EA-0CAF-F6BD-CD0B-787A5EA87ECC}"/>
                </a:ext>
              </a:extLst>
            </p:cNvPr>
            <p:cNvSpPr/>
            <p:nvPr/>
          </p:nvSpPr>
          <p:spPr>
            <a:xfrm>
              <a:off x="1326105" y="371140"/>
              <a:ext cx="298983" cy="348813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Chevron 9">
              <a:extLst>
                <a:ext uri="{FF2B5EF4-FFF2-40B4-BE49-F238E27FC236}">
                  <a16:creationId xmlns:a16="http://schemas.microsoft.com/office/drawing/2014/main" id="{0055464F-5DF1-FA88-521F-11BE7C29DDFE}"/>
                </a:ext>
              </a:extLst>
            </p:cNvPr>
            <p:cNvSpPr/>
            <p:nvPr/>
          </p:nvSpPr>
          <p:spPr>
            <a:xfrm>
              <a:off x="-68799" y="371140"/>
              <a:ext cx="298983" cy="348813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Chevron 12">
              <a:extLst>
                <a:ext uri="{FF2B5EF4-FFF2-40B4-BE49-F238E27FC236}">
                  <a16:creationId xmlns:a16="http://schemas.microsoft.com/office/drawing/2014/main" id="{3810FA8F-4841-DFD4-F53B-FDE2A4189D86}"/>
                </a:ext>
              </a:extLst>
            </p:cNvPr>
            <p:cNvSpPr/>
            <p:nvPr/>
          </p:nvSpPr>
          <p:spPr>
            <a:xfrm>
              <a:off x="1637458" y="371140"/>
              <a:ext cx="298983" cy="348813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9D59A54E-C171-8E18-6908-67E6BB6E2619}"/>
              </a:ext>
            </a:extLst>
          </p:cNvPr>
          <p:cNvSpPr txBox="1"/>
          <p:nvPr/>
        </p:nvSpPr>
        <p:spPr>
          <a:xfrm>
            <a:off x="709991" y="319884"/>
            <a:ext cx="492723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第四题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D56474F-2D6E-BE78-8D7F-8219A930754E}"/>
              </a:ext>
            </a:extLst>
          </p:cNvPr>
          <p:cNvSpPr txBox="1"/>
          <p:nvPr/>
        </p:nvSpPr>
        <p:spPr>
          <a:xfrm>
            <a:off x="332785" y="1261353"/>
            <a:ext cx="340740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dirty="0">
                <a:solidFill>
                  <a:schemeClr val="tx1"/>
                </a:solidFill>
              </a:rPr>
              <a:t>案例：</a:t>
            </a:r>
            <a:endParaRPr lang="en-US" altLang="zh-CN" dirty="0">
              <a:solidFill>
                <a:schemeClr val="tx1"/>
              </a:solidFill>
            </a:endParaRPr>
          </a:p>
          <a:p>
            <a:pPr algn="l">
              <a:spcAft>
                <a:spcPts val="1200"/>
              </a:spcAft>
            </a:pPr>
            <a:r>
              <a:rPr lang="en-US" altLang="zh-CN" dirty="0">
                <a:solidFill>
                  <a:schemeClr val="tx1"/>
                </a:solidFill>
                <a:sym typeface="+mn-ea"/>
              </a:rPr>
              <a:t>L=(1,3,2,4,5,9,8,6) ,</a:t>
            </a:r>
            <a:r>
              <a:rPr lang="zh-CN" altLang="zh-CN" dirty="0">
                <a:solidFill>
                  <a:schemeClr val="tx1"/>
                </a:solidFill>
                <a:sym typeface="+mn-ea"/>
              </a:rPr>
              <a:t>当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k=4</a:t>
            </a:r>
            <a:r>
              <a:rPr lang="zh-CN" altLang="zh-CN" dirty="0">
                <a:solidFill>
                  <a:schemeClr val="tx1"/>
                </a:solidFill>
                <a:sym typeface="+mn-ea"/>
              </a:rPr>
              <a:t>时，单链表变成（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4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，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2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，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3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，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1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，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5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，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9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，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8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，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6</a:t>
            </a:r>
            <a:r>
              <a:rPr lang="zh-CN" altLang="zh-CN" dirty="0">
                <a:solidFill>
                  <a:schemeClr val="tx1"/>
                </a:solidFill>
                <a:sym typeface="+mn-ea"/>
              </a:rPr>
              <a:t>）</a:t>
            </a:r>
            <a:endParaRPr lang="en-US" altLang="zh-CN" dirty="0">
              <a:solidFill>
                <a:schemeClr val="tx1"/>
              </a:solidFill>
              <a:sym typeface="+mn-ea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FEA4DB51-FE3F-58E2-84DA-FD22BF8EC14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0425" y="371140"/>
            <a:ext cx="5027546" cy="627884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0E2D54B3-536D-4E69-A509-4CE3F32246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3756" y="4932587"/>
            <a:ext cx="2086385" cy="115005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E5AB793B-0BF9-B667-195D-4841B1FB15C2}"/>
              </a:ext>
            </a:extLst>
          </p:cNvPr>
          <p:cNvSpPr txBox="1"/>
          <p:nvPr/>
        </p:nvSpPr>
        <p:spPr>
          <a:xfrm>
            <a:off x="332785" y="4157230"/>
            <a:ext cx="17732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dirty="0">
                <a:solidFill>
                  <a:schemeClr val="tx1"/>
                </a:solidFill>
              </a:rPr>
              <a:t>输出结果：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6858532"/>
      </p:ext>
    </p:extLst>
  </p:cSld>
  <p:clrMapOvr>
    <a:masterClrMapping/>
  </p:clrMapOvr>
</p:sld>
</file>

<file path=ppt/theme/theme1.xml><?xml version="1.0" encoding="utf-8"?>
<a:theme xmlns:a="http://schemas.openxmlformats.org/drawingml/2006/main" name="清华版教材展示">
  <a:themeElements>
    <a:clrScheme name="清华版教材展示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清华版教材展示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rgbClr val="00FFFF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8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Arial" panose="020B0604020202020204" pitchFamily="34" charset="0"/>
            <a:ea typeface="华文行楷" panose="0201080004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rgbClr val="00FFFF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8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Arial" panose="020B0604020202020204" pitchFamily="34" charset="0"/>
            <a:ea typeface="华文行楷" panose="02010800040101010101" pitchFamily="2" charset="-122"/>
          </a:defRPr>
        </a:defPPr>
      </a:lstStyle>
    </a:lnDef>
  </a:objectDefaults>
  <a:extraClrSchemeLst>
    <a:extraClrScheme>
      <a:clrScheme name="清华版教材展示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清华版教材展示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华版教材展示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华版教材展示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华版教材展示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华版教材展示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华版教材展示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清华版教材展示">
  <a:themeElements>
    <a:clrScheme name="清华版教材展示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清华版教材展示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rgbClr val="00FFFF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8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Arial" panose="020B0604020202020204" pitchFamily="34" charset="0"/>
            <a:ea typeface="华文行楷" panose="0201080004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rgbClr val="00FFFF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8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Arial" panose="020B0604020202020204" pitchFamily="34" charset="0"/>
            <a:ea typeface="华文行楷" panose="02010800040101010101" pitchFamily="2" charset="-122"/>
          </a:defRPr>
        </a:defPPr>
      </a:lstStyle>
    </a:lnDef>
  </a:objectDefaults>
  <a:extraClrSchemeLst>
    <a:extraClrScheme>
      <a:clrScheme name="清华版教材展示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清华版教材展示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华版教材展示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华版教材展示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华版教材展示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华版教材展示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华版教材展示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Extract_AXFD">
  <a:themeElements>
    <a:clrScheme name="Extract_AXFD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xtract_AXFD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Extract_AXF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xtract_AXF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xtract_AXFD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xtract_AXFD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xtract_AXFD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xtract_AXFD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xtract_AXFD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xtract_AXFD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xtract_AXFD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xtract_AXFD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xtract_AXFD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xtract_AXFD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xtract_AXFD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4842</TotalTime>
  <Pages>111</Pages>
  <Words>786</Words>
  <Application>Microsoft Office PowerPoint</Application>
  <PresentationFormat>全屏显示(4:3)</PresentationFormat>
  <Paragraphs>118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等线</vt:lpstr>
      <vt:lpstr>微软雅黑</vt:lpstr>
      <vt:lpstr>微软雅黑 Light</vt:lpstr>
      <vt:lpstr>新宋体</vt:lpstr>
      <vt:lpstr>Arial</vt:lpstr>
      <vt:lpstr>Consolas</vt:lpstr>
      <vt:lpstr>Times New Roman</vt:lpstr>
      <vt:lpstr>清华版教材展示</vt:lpstr>
      <vt:lpstr>1_清华版教材展示</vt:lpstr>
      <vt:lpstr>Extract_AXFD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zw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Animated Side Bar</dc:title>
  <dc:creator>zsli</dc:creator>
  <cp:lastModifiedBy>Riako Miki</cp:lastModifiedBy>
  <cp:revision>90</cp:revision>
  <dcterms:created xsi:type="dcterms:W3CDTF">2021-03-16T02:48:00Z</dcterms:created>
  <dcterms:modified xsi:type="dcterms:W3CDTF">2023-10-20T12:39:44Z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2052-11.1.0.10463</vt:lpwstr>
  </property>
  <property fmtid="{D5CDD505-2E9C-101B-9397-08002B2CF9AE}" pid="3" name="ICV">
    <vt:lpwstr>5DCC62ADAB084390861229EF6F0AAE7C</vt:lpwstr>
  </property>
</Properties>
</file>