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handoutMasterIdLst>
    <p:handoutMasterId r:id="rId13"/>
  </p:handoutMasterIdLst>
  <p:sldIdLst>
    <p:sldId id="258" r:id="rId4"/>
    <p:sldId id="264" r:id="rId5"/>
    <p:sldId id="262" r:id="rId6"/>
    <p:sldId id="257" r:id="rId7"/>
    <p:sldId id="261" r:id="rId8"/>
    <p:sldId id="259" r:id="rId9"/>
    <p:sldId id="260" r:id="rId10"/>
    <p:sldId id="263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4">
          <p15:clr>
            <a:srgbClr val="A4A3A4"/>
          </p15:clr>
        </p15:guide>
        <p15:guide id="2" pos="28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34B97"/>
    <a:srgbClr val="D5FFFF"/>
    <a:srgbClr val="B9FFFF"/>
    <a:srgbClr val="97FFFF"/>
    <a:srgbClr val="66FFFF"/>
    <a:srgbClr val="A3A3FF"/>
    <a:srgbClr val="0099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599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1120" y="72"/>
      </p:cViewPr>
      <p:guideLst>
        <p:guide orient="horz" pos="2154"/>
        <p:guide pos="2880"/>
      </p:guideLst>
    </p:cSldViewPr>
  </p:slideViewPr>
  <p:outlineViewPr>
    <p:cViewPr>
      <p:scale>
        <a:sx n="33" d="100"/>
        <a:sy n="33" d="100"/>
      </p:scale>
      <p:origin x="0" y="111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-2814" y="-90"/>
      </p:cViewPr>
      <p:guideLst>
        <p:guide orient="horz" pos="2154"/>
        <p:guide pos="287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E89898-12BE-4621-AE11-85EC012306F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82E8F5A-6A74-4A74-A52E-E20E3E3F495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操作系统与编译程序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操作系统与编译程序</a:t>
            </a:r>
          </a:p>
        </p:txBody>
      </p:sp>
    </p:spTree>
    <p:extLst>
      <p:ext uri="{BB962C8B-B14F-4D97-AF65-F5344CB8AC3E}">
        <p14:creationId xmlns:p14="http://schemas.microsoft.com/office/powerpoint/2010/main" val="1440638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操作系统与编译程序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操作系统与编译程序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操作系统与编译程序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操作系统与编译程序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操作系统与编译程序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操作系统与编译程序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EFCB9-2BFE-4D0E-BAC9-828476B5371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F8334-63D5-408E-9C1D-FE2934788D2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7638" y="725488"/>
            <a:ext cx="1960562" cy="5370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2775" y="725488"/>
            <a:ext cx="5732463" cy="5370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94284-F385-4124-B3FE-CDEE45029FB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12775" y="725488"/>
            <a:ext cx="7845425" cy="5370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8E014-C455-4008-9E16-EE1629D3E4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770A3-5311-4EBB-ABC9-C17016130C5E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2B112-FAEC-4F7A-820E-8BE405583855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38AB-CEE2-4769-A665-E66A5FD2B964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E838B-2A5C-46A9-8BF2-1C467EFED769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E2B21-DB25-452C-896A-E06447CED74C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CB08A-BB94-4605-B3E7-AC106EC00F2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B96E5-62A4-41D4-9426-4B22262689EC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029F1-B5D8-4D52-8EF2-EDC6A4F588A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73214-8A82-4260-8841-964345B4B657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EAEBF-6E55-4002-89E9-8F8B82EABC1E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0ADE1-34D6-4B13-866E-28BE467A7352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7638" y="725488"/>
            <a:ext cx="1960562" cy="5370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2775" y="725488"/>
            <a:ext cx="5732463" cy="5370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F8871-120B-4F53-A42E-3FC71A27F45E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12775" y="725488"/>
            <a:ext cx="7845425" cy="5370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50DAB-5E1B-45B4-9847-58A60A3F8CF6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C8D8B-A7ED-4A26-BDDA-E916878E7207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D59D3-6B6A-43DC-8F4A-B58457364729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4638" y="1376363"/>
            <a:ext cx="4248150" cy="4719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1376363"/>
            <a:ext cx="4248150" cy="4719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736F-DA70-47A9-AB19-D4DD4A79BF93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3B870-BE8E-4F61-ADB2-B520C60D5CFE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C395B-CBB1-4432-B5BD-400D590B997B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3B147-200A-438C-9CF5-A60D0E47705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69DE8-C5BD-4EE0-8DC2-2FE3DEDDFF6E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CECB3-C836-469A-95D0-EB8C37ACE978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813D-46CE-432B-93D5-DCDE45CE0B03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8E0C9-9EBA-472A-9789-37478699295A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3550" y="68263"/>
            <a:ext cx="2179638" cy="6027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4638" y="68263"/>
            <a:ext cx="6386512" cy="6027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2739A-0BA8-4143-AF0C-E7A8F68289BF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514600" y="6477000"/>
            <a:ext cx="4800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41D5F-9D45-4101-8396-E7C2F9AA4CAD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A6198-8FE5-41A8-8490-C5B24FBAC07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B88CF-F507-403B-80F2-7FBB9634E44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64E3E-828C-42DF-AC60-57226FAAA3C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79B05-9804-4020-8244-44B2CC8C342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F1E18-959B-42A9-AA7E-DC8FF37F3CC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669DF-4C22-4B5A-A3D1-39008FE59C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2775" y="72548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2696F1-DBBA-4563-AE59-95A94443564F}" type="slidenum">
              <a:rPr lang="zh-CN" altLang="en-US"/>
              <a:t>‹#›</a:t>
            </a:fld>
            <a:endParaRPr lang="en-US" altLang="zh-CN"/>
          </a:p>
        </p:txBody>
      </p:sp>
      <p:pic>
        <p:nvPicPr>
          <p:cNvPr id="1029" name="Picture 6" descr="未标题-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2775" y="72548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857CBBC-16F9-40F4-92A7-50EBB91D297B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29" name="Picture 6" descr="未标题-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1450" y="68263"/>
            <a:ext cx="7551738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638" y="1376363"/>
            <a:ext cx="8648700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7923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477000"/>
            <a:ext cx="4800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6" tIns="45718" rIns="91436" bIns="45718" numCol="1" anchor="t" anchorCtr="0" compatLnSpc="1"/>
          <a:lstStyle>
            <a:lvl1pPr algn="ctr">
              <a:defRPr kumimoji="0" sz="13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SWSETP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中执行环境模拟与执行时间模拟方法的研究与实现</a:t>
            </a:r>
          </a:p>
        </p:txBody>
      </p:sp>
      <p:sp>
        <p:nvSpPr>
          <p:cNvPr id="479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97650"/>
            <a:ext cx="190500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6" tIns="45718" rIns="91436" bIns="45718" numCol="1" anchor="t" anchorCtr="0" compatLnSpc="1"/>
          <a:lstStyle>
            <a:lvl1pPr algn="r">
              <a:defRPr kumimoji="0" sz="1300" smtClean="0">
                <a:latin typeface="+mn-lt"/>
              </a:defRPr>
            </a:lvl1pPr>
          </a:lstStyle>
          <a:p>
            <a:pPr>
              <a:defRPr/>
            </a:pPr>
            <a:fld id="{2C690619-4F60-4A24-B267-F9D89E277C3C}" type="slidenum"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‹#›</a:t>
            </a:fld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/62</a:t>
            </a:r>
          </a:p>
        </p:txBody>
      </p:sp>
      <p:pic>
        <p:nvPicPr>
          <p:cNvPr id="7174" name="Picture 6" descr="未标题-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918274" y="190889"/>
            <a:ext cx="6476218" cy="6476218"/>
          </a:xfrm>
          <a:prstGeom prst="ellipse">
            <a:avLst/>
          </a:prstGeom>
          <a:blipFill dpi="0" rotWithShape="1">
            <a:blip r:embed="rId3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2339" y="1889338"/>
            <a:ext cx="1189348" cy="118934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4339" y="1752488"/>
            <a:ext cx="2438405" cy="146304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20780" y="3233546"/>
            <a:ext cx="7296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Data Structures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Smart Classroom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082459" y="3124249"/>
            <a:ext cx="6147849" cy="0"/>
          </a:xfrm>
          <a:prstGeom prst="line">
            <a:avLst/>
          </a:prstGeom>
          <a:ln w="19050">
            <a:solidFill>
              <a:srgbClr val="034B9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557259" y="6027003"/>
            <a:ext cx="30346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计算机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2204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班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第四组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2023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年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11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月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9" name="副标题 60420"/>
          <p:cNvSpPr txBox="1"/>
          <p:nvPr/>
        </p:nvSpPr>
        <p:spPr>
          <a:xfrm>
            <a:off x="-1088062" y="4217700"/>
            <a:ext cx="10488890" cy="914489"/>
          </a:xfrm>
          <a:prstGeom prst="rect">
            <a:avLst/>
          </a:prstGeom>
        </p:spPr>
        <p:txBody>
          <a:bodyPr lIns="92075" tIns="46038" rIns="92075" bIns="46038" anchor="ctr" anchorCtr="0"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SzPct val="80000"/>
              <a:buNone/>
            </a:pPr>
            <a:r>
              <a:rPr lang="zh-CN" altLang="en-US" sz="6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 智慧课堂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0134" y="1249142"/>
            <a:ext cx="5485720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/>
            <a:r>
              <a:rPr lang="en-US" altLang="zh-C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zh-CN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zh-CN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altLang="zh-C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#define MAX 1000</a:t>
            </a:r>
          </a:p>
          <a:p>
            <a:pPr algn="l"/>
            <a:endParaRPr lang="en-US" altLang="zh-CN" sz="1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typedef struct node</a:t>
            </a: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                      // </a:t>
            </a:r>
            <a:r>
              <a:rPr lang="zh-CN" alt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结点</a:t>
            </a:r>
          </a:p>
          <a:p>
            <a:pPr algn="l"/>
            <a:r>
              <a:rPr lang="zh-CN" alt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data;           // </a:t>
            </a:r>
            <a:r>
              <a:rPr lang="zh-CN" alt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结点数据</a:t>
            </a:r>
          </a:p>
          <a:p>
            <a:pPr algn="l"/>
            <a:r>
              <a:rPr lang="zh-CN" alt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struct node *left;  // </a:t>
            </a:r>
            <a:r>
              <a:rPr lang="zh-CN" alt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左子树</a:t>
            </a:r>
          </a:p>
          <a:p>
            <a:pPr algn="l"/>
            <a:r>
              <a:rPr lang="zh-CN" alt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struct node *right; // </a:t>
            </a:r>
            <a:r>
              <a:rPr lang="zh-CN" alt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右子树</a:t>
            </a: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node;</a:t>
            </a:r>
          </a:p>
          <a:p>
            <a:pPr algn="l"/>
            <a:endParaRPr lang="en-US" altLang="zh-CN" sz="1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typedef struct Graph</a:t>
            </a: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               // </a:t>
            </a:r>
            <a:r>
              <a:rPr lang="zh-CN" alt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图</a:t>
            </a:r>
          </a:p>
          <a:p>
            <a:pPr algn="l"/>
            <a:r>
              <a:rPr lang="zh-CN" alt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*vertex; // </a:t>
            </a:r>
            <a:r>
              <a:rPr lang="zh-CN" alt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图的顶点</a:t>
            </a:r>
          </a:p>
          <a:p>
            <a:pPr algn="l"/>
            <a:r>
              <a:rPr lang="zh-CN" alt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**edge;  // </a:t>
            </a:r>
            <a:r>
              <a:rPr lang="zh-CN" alt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图的边</a:t>
            </a:r>
          </a:p>
          <a:p>
            <a:pPr algn="l"/>
            <a:r>
              <a:rPr lang="zh-CN" alt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v, e;    // </a:t>
            </a:r>
            <a:r>
              <a:rPr lang="zh-CN" alt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顶点数和边数</a:t>
            </a: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Graph;</a:t>
            </a:r>
          </a:p>
          <a:p>
            <a:pPr algn="l"/>
            <a:endParaRPr lang="en-US" altLang="zh-CN" sz="1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6" descr="Picture 6"/>
          <p:cNvPicPr>
            <a:picLocks noChangeAspect="1"/>
          </p:cNvPicPr>
          <p:nvPr/>
        </p:nvPicPr>
        <p:blipFill>
          <a:blip r:embed="rId3" cstate="print"/>
          <a:srcRect l="50000" t="2797" b="2797"/>
          <a:stretch>
            <a:fillRect/>
          </a:stretch>
        </p:blipFill>
        <p:spPr>
          <a:xfrm>
            <a:off x="0" y="263950"/>
            <a:ext cx="3504615" cy="659405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68799" y="283936"/>
            <a:ext cx="2005240" cy="523220"/>
            <a:chOff x="-68799" y="283936"/>
            <a:chExt cx="2005240" cy="523220"/>
          </a:xfrm>
        </p:grpSpPr>
        <p:sp>
          <p:nvSpPr>
            <p:cNvPr id="5" name="Chevron 10"/>
            <p:cNvSpPr/>
            <p:nvPr/>
          </p:nvSpPr>
          <p:spPr>
            <a:xfrm>
              <a:off x="242554" y="283936"/>
              <a:ext cx="448474" cy="52322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hevron 11"/>
            <p:cNvSpPr/>
            <p:nvPr/>
          </p:nvSpPr>
          <p:spPr>
            <a:xfrm>
              <a:off x="7033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Chevron 12"/>
            <p:cNvSpPr/>
            <p:nvPr/>
          </p:nvSpPr>
          <p:spPr>
            <a:xfrm>
              <a:off x="1014752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13"/>
            <p:cNvSpPr/>
            <p:nvPr/>
          </p:nvSpPr>
          <p:spPr>
            <a:xfrm>
              <a:off x="1326105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9"/>
            <p:cNvSpPr/>
            <p:nvPr/>
          </p:nvSpPr>
          <p:spPr>
            <a:xfrm>
              <a:off x="-687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12"/>
            <p:cNvSpPr/>
            <p:nvPr/>
          </p:nvSpPr>
          <p:spPr>
            <a:xfrm>
              <a:off x="1637458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09991" y="319884"/>
            <a:ext cx="4927238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定义二叉树和图</a:t>
            </a:r>
          </a:p>
        </p:txBody>
      </p:sp>
    </p:spTree>
    <p:extLst>
      <p:ext uri="{BB962C8B-B14F-4D97-AF65-F5344CB8AC3E}">
        <p14:creationId xmlns:p14="http://schemas.microsoft.com/office/powerpoint/2010/main" val="162859197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1028" y="1249142"/>
            <a:ext cx="7456104" cy="48320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/>
            <a:endParaRPr lang="en-US" altLang="zh-CN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findMinIndex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 *final, int *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int size)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// 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找到数组中具有最小值的元素索引</a:t>
            </a:r>
          </a:p>
          <a:p>
            <a:pPr algn="l"/>
            <a:r>
              <a:rPr lang="zh-CN" alt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minIndex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1;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for (int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2;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size;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if (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minIndex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&amp;&amp; final[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!= 1 &amp;&amp;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!= -1)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minIndex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minIndex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zh-CN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findMaxIndex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 *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int size)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// 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找到数组中具有最大值的元素索引</a:t>
            </a:r>
          </a:p>
          <a:p>
            <a:pPr algn="l"/>
            <a:r>
              <a:rPr lang="zh-CN" alt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maxIndex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1;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for (int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2;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size;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if (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maxIndex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maxIndex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maxIndex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Picture 6" descr="Picture 6"/>
          <p:cNvPicPr>
            <a:picLocks noChangeAspect="1"/>
          </p:cNvPicPr>
          <p:nvPr/>
        </p:nvPicPr>
        <p:blipFill>
          <a:blip r:embed="rId3" cstate="print"/>
          <a:srcRect l="50000" t="2797" b="2797"/>
          <a:stretch>
            <a:fillRect/>
          </a:stretch>
        </p:blipFill>
        <p:spPr>
          <a:xfrm>
            <a:off x="0" y="263950"/>
            <a:ext cx="3504615" cy="659405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68799" y="283936"/>
            <a:ext cx="2005240" cy="523220"/>
            <a:chOff x="-68799" y="283936"/>
            <a:chExt cx="2005240" cy="523220"/>
          </a:xfrm>
        </p:grpSpPr>
        <p:sp>
          <p:nvSpPr>
            <p:cNvPr id="5" name="Chevron 10"/>
            <p:cNvSpPr/>
            <p:nvPr/>
          </p:nvSpPr>
          <p:spPr>
            <a:xfrm>
              <a:off x="242554" y="283936"/>
              <a:ext cx="448474" cy="52322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hevron 11"/>
            <p:cNvSpPr/>
            <p:nvPr/>
          </p:nvSpPr>
          <p:spPr>
            <a:xfrm>
              <a:off x="7033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Chevron 12"/>
            <p:cNvSpPr/>
            <p:nvPr/>
          </p:nvSpPr>
          <p:spPr>
            <a:xfrm>
              <a:off x="1014752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13"/>
            <p:cNvSpPr/>
            <p:nvPr/>
          </p:nvSpPr>
          <p:spPr>
            <a:xfrm>
              <a:off x="1326105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9"/>
            <p:cNvSpPr/>
            <p:nvPr/>
          </p:nvSpPr>
          <p:spPr>
            <a:xfrm>
              <a:off x="-687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12"/>
            <p:cNvSpPr/>
            <p:nvPr/>
          </p:nvSpPr>
          <p:spPr>
            <a:xfrm>
              <a:off x="1637458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09991" y="319884"/>
            <a:ext cx="4927238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定义二叉树和图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3" cstate="print"/>
          <a:srcRect l="50000" t="2797" b="2797"/>
          <a:stretch>
            <a:fillRect/>
          </a:stretch>
        </p:blipFill>
        <p:spPr>
          <a:xfrm>
            <a:off x="0" y="263950"/>
            <a:ext cx="3504615" cy="6594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3064" y="772359"/>
            <a:ext cx="7513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3.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已知二叉树以二叉链表形式存储，求结点</a:t>
            </a:r>
            <a:r>
              <a:rPr lang="en-US" altLang="zh-CN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和结点</a:t>
            </a:r>
            <a:r>
              <a:rPr lang="en-US" altLang="zh-CN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y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的最近共同祖先</a:t>
            </a:r>
            <a:r>
              <a:rPr lang="en-US" altLang="zh-CN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。</a:t>
            </a:r>
          </a:p>
          <a:p>
            <a:pPr algn="l">
              <a:spcAft>
                <a:spcPts val="1200"/>
              </a:spcAft>
            </a:pPr>
            <a:r>
              <a:rPr lang="nl-NL" altLang="zh-CN" sz="2400" noProof="1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node *LCA(node *root, node *x, node *y)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8413" y="2262375"/>
            <a:ext cx="67235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设计思想：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、基础情况：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根结点为空或者根结点就是其中一个结点，直接返回根结点</a:t>
            </a:r>
          </a:p>
          <a:p>
            <a:pPr algn="l"/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、递归搜索左右子树（缩小寻找范围）：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函数对当前节点的左子树和右子树分别进行递归搜索，寻找</a:t>
            </a:r>
            <a:r>
              <a:rPr lang="en-US" altLang="zh-CN" sz="1800" dirty="0">
                <a:solidFill>
                  <a:schemeClr val="tx1"/>
                </a:solidFill>
              </a:rPr>
              <a:t>x</a:t>
            </a:r>
            <a:r>
              <a:rPr lang="zh-CN" altLang="en-US" sz="1800" dirty="0">
                <a:solidFill>
                  <a:schemeClr val="tx1"/>
                </a:solidFill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</a:rPr>
              <a:t>y</a:t>
            </a:r>
            <a:r>
              <a:rPr lang="zh-CN" altLang="en-US" sz="1800" dirty="0">
                <a:solidFill>
                  <a:schemeClr val="tx1"/>
                </a:solidFill>
              </a:rPr>
              <a:t>在左子树或右子树内有没有共同祖先，并根据返回的值进一步判断结果。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3</a:t>
            </a:r>
            <a:r>
              <a:rPr lang="zh-CN" altLang="en-US" sz="1800" dirty="0">
                <a:solidFill>
                  <a:schemeClr val="tx1"/>
                </a:solidFill>
              </a:rPr>
              <a:t>、判断公共祖先：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如果</a:t>
            </a:r>
            <a:r>
              <a:rPr lang="en-US" altLang="zh-CN" sz="1800" dirty="0">
                <a:solidFill>
                  <a:schemeClr val="tx1"/>
                </a:solidFill>
              </a:rPr>
              <a:t>x</a:t>
            </a:r>
            <a:r>
              <a:rPr lang="zh-CN" altLang="en-US" sz="1800" dirty="0">
                <a:solidFill>
                  <a:schemeClr val="tx1"/>
                </a:solidFill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</a:rPr>
              <a:t>y</a:t>
            </a:r>
            <a:r>
              <a:rPr lang="zh-CN" altLang="en-US" sz="1800" dirty="0">
                <a:solidFill>
                  <a:schemeClr val="tx1"/>
                </a:solidFill>
              </a:rPr>
              <a:t>在异侧，左子树和右子树都非空，共同祖先即根节点。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如果</a:t>
            </a:r>
            <a:r>
              <a:rPr lang="en-US" altLang="zh-CN" sz="1800" dirty="0">
                <a:solidFill>
                  <a:schemeClr val="tx1"/>
                </a:solidFill>
              </a:rPr>
              <a:t>x</a:t>
            </a:r>
            <a:r>
              <a:rPr lang="zh-CN" altLang="en-US" sz="1800" dirty="0">
                <a:solidFill>
                  <a:schemeClr val="tx1"/>
                </a:solidFill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</a:rPr>
              <a:t>y</a:t>
            </a:r>
            <a:r>
              <a:rPr lang="zh-CN" altLang="en-US" sz="1800" dirty="0">
                <a:solidFill>
                  <a:schemeClr val="tx1"/>
                </a:solidFill>
              </a:rPr>
              <a:t>在同侧，此时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左子树或右子树只有一个找到了非空的结果，返回那个非空的结果即可。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68799" y="283936"/>
            <a:ext cx="2005240" cy="523220"/>
            <a:chOff x="-68799" y="283936"/>
            <a:chExt cx="2005240" cy="523220"/>
          </a:xfrm>
        </p:grpSpPr>
        <p:sp>
          <p:nvSpPr>
            <p:cNvPr id="7" name="Chevron 10"/>
            <p:cNvSpPr/>
            <p:nvPr/>
          </p:nvSpPr>
          <p:spPr>
            <a:xfrm>
              <a:off x="242554" y="283936"/>
              <a:ext cx="448474" cy="52322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11"/>
            <p:cNvSpPr/>
            <p:nvPr/>
          </p:nvSpPr>
          <p:spPr>
            <a:xfrm>
              <a:off x="7033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12"/>
            <p:cNvSpPr/>
            <p:nvPr/>
          </p:nvSpPr>
          <p:spPr>
            <a:xfrm>
              <a:off x="1014752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13"/>
            <p:cNvSpPr/>
            <p:nvPr/>
          </p:nvSpPr>
          <p:spPr>
            <a:xfrm>
              <a:off x="1326105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hevron 9"/>
            <p:cNvSpPr/>
            <p:nvPr/>
          </p:nvSpPr>
          <p:spPr>
            <a:xfrm>
              <a:off x="-687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Chevron 12"/>
            <p:cNvSpPr/>
            <p:nvPr/>
          </p:nvSpPr>
          <p:spPr>
            <a:xfrm>
              <a:off x="1637458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09991" y="319884"/>
            <a:ext cx="492723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52313E5-D25D-9730-F5C4-A41A59CB6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986" y="2301714"/>
            <a:ext cx="1734358" cy="14501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6C404CA-5A10-DF7A-AD2F-F3EEDAE89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986" y="4247534"/>
            <a:ext cx="1783155" cy="14929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icture 6">
            <a:extLst>
              <a:ext uri="{FF2B5EF4-FFF2-40B4-BE49-F238E27FC236}">
                <a16:creationId xmlns:a16="http://schemas.microsoft.com/office/drawing/2014/main" id="{D7524381-3945-0ECD-C3EA-4B39957F03B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50000" t="2797" b="2797"/>
          <a:stretch>
            <a:fillRect/>
          </a:stretch>
        </p:blipFill>
        <p:spPr>
          <a:xfrm>
            <a:off x="0" y="263950"/>
            <a:ext cx="3504615" cy="6594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8351" y="1060636"/>
            <a:ext cx="66236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node *LCA(node *root, node *x, node *y)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{ //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寻找最近共同祖先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(LCA)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    if (root == NULL || root == x || root == y)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root;  //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根结点为空或者根结点就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是其中一个结点，直接返回根结点</a:t>
            </a: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在左右子树中寻找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的最近共同祖先</a:t>
            </a: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node *left  = LCA(root-&gt;left, x, y);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    node *right = LCA(root-&gt;right, x, y);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    if (left != NULL &amp;&amp; right != NULL)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root;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    //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左子树和右子树都非空，说明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分别在根结点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的两侧，根结点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就是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LCA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    //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左子树或右子树只有一个找到了非空的结果，说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明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都在同一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侧，返回那个非空的结果</a:t>
            </a: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return (left != NULL) ? left : right;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68799" y="283936"/>
            <a:ext cx="2005240" cy="523220"/>
            <a:chOff x="-68799" y="283936"/>
            <a:chExt cx="2005240" cy="523220"/>
          </a:xfrm>
        </p:grpSpPr>
        <p:sp>
          <p:nvSpPr>
            <p:cNvPr id="7" name="Chevron 10"/>
            <p:cNvSpPr/>
            <p:nvPr/>
          </p:nvSpPr>
          <p:spPr>
            <a:xfrm>
              <a:off x="242554" y="283936"/>
              <a:ext cx="448474" cy="52322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11"/>
            <p:cNvSpPr/>
            <p:nvPr/>
          </p:nvSpPr>
          <p:spPr>
            <a:xfrm>
              <a:off x="7033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12"/>
            <p:cNvSpPr/>
            <p:nvPr/>
          </p:nvSpPr>
          <p:spPr>
            <a:xfrm>
              <a:off x="1014752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Chevron 13"/>
            <p:cNvSpPr/>
            <p:nvPr/>
          </p:nvSpPr>
          <p:spPr>
            <a:xfrm>
              <a:off x="1326105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Chevron 9"/>
            <p:cNvSpPr/>
            <p:nvPr/>
          </p:nvSpPr>
          <p:spPr>
            <a:xfrm>
              <a:off x="-687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Chevron 12"/>
            <p:cNvSpPr/>
            <p:nvPr/>
          </p:nvSpPr>
          <p:spPr>
            <a:xfrm>
              <a:off x="1637458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709991" y="319884"/>
            <a:ext cx="492723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1BAF3D-46B7-2418-EAB1-11EC5BB47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986" y="2301714"/>
            <a:ext cx="1734358" cy="14501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AF7409-487E-353A-C47E-250F801A2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986" y="4247534"/>
            <a:ext cx="1783155" cy="14929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3" cstate="print"/>
          <a:srcRect l="50000" t="2797" b="2797"/>
          <a:stretch>
            <a:fillRect/>
          </a:stretch>
        </p:blipFill>
        <p:spPr>
          <a:xfrm>
            <a:off x="0" y="263950"/>
            <a:ext cx="3504615" cy="6594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3266" y="821376"/>
            <a:ext cx="726731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altLang="zh-CN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4.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假设以邻接矩阵作为无向图</a:t>
            </a:r>
            <a:r>
              <a:rPr lang="en-US" altLang="zh-CN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G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的存储结构，编写算法求距</a:t>
            </a:r>
            <a:r>
              <a:rPr lang="en-US" altLang="zh-CN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v0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的各顶点中最短路径长度最长的一个顶点，并求输出该路径及路径长度。</a:t>
            </a:r>
          </a:p>
          <a:p>
            <a:pPr algn="l">
              <a:spcAft>
                <a:spcPts val="1200"/>
              </a:spcAft>
            </a:pPr>
            <a:r>
              <a:rPr lang="zh-CN" altLang="en-US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(1) 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写出算法的基本思想。</a:t>
            </a:r>
          </a:p>
          <a:p>
            <a:pPr algn="l">
              <a:spcAft>
                <a:spcPts val="1200"/>
              </a:spcAft>
            </a:pPr>
            <a:r>
              <a:rPr lang="zh-CN" altLang="en-US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(2) 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写出算法实现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。</a:t>
            </a:r>
            <a:endParaRPr lang="en-US" altLang="zh-CN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pPr algn="l">
              <a:spcAft>
                <a:spcPts val="1200"/>
              </a:spcAft>
            </a:pPr>
            <a:endParaRPr lang="en-US" altLang="zh-CN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pPr algn="l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3266" y="3359363"/>
            <a:ext cx="83551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设计思想：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使用</a:t>
            </a:r>
            <a:r>
              <a:rPr lang="en-US" altLang="zh-CN" sz="1800" dirty="0">
                <a:solidFill>
                  <a:schemeClr val="tx1"/>
                </a:solidFill>
              </a:rPr>
              <a:t>Dijkstra</a:t>
            </a:r>
            <a:r>
              <a:rPr lang="zh-CN" altLang="en-US" sz="1800" dirty="0">
                <a:solidFill>
                  <a:schemeClr val="tx1"/>
                </a:solidFill>
              </a:rPr>
              <a:t>算法：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1.</a:t>
            </a:r>
            <a:r>
              <a:rPr lang="zh-CN" altLang="en-US" sz="1800" dirty="0">
                <a:solidFill>
                  <a:schemeClr val="tx1"/>
                </a:solidFill>
              </a:rPr>
              <a:t>初始化：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辅助数组</a:t>
            </a:r>
            <a:r>
              <a:rPr lang="en-US" altLang="zh-CN" sz="1800" dirty="0" err="1">
                <a:solidFill>
                  <a:schemeClr val="tx1"/>
                </a:solidFill>
              </a:rPr>
              <a:t>dist</a:t>
            </a:r>
            <a:r>
              <a:rPr lang="zh-CN" altLang="en-US" sz="1800" dirty="0">
                <a:solidFill>
                  <a:schemeClr val="tx1"/>
                </a:solidFill>
              </a:rPr>
              <a:t>用于记录源点到点</a:t>
            </a:r>
            <a:r>
              <a:rPr lang="en-US" altLang="zh-CN" sz="1800" dirty="0" err="1">
                <a:solidFill>
                  <a:schemeClr val="tx1"/>
                </a:solidFill>
              </a:rPr>
              <a:t>i</a:t>
            </a:r>
            <a:r>
              <a:rPr lang="zh-CN" altLang="en-US" sz="1800" dirty="0">
                <a:solidFill>
                  <a:schemeClr val="tx1"/>
                </a:solidFill>
              </a:rPr>
              <a:t>的最短路径长度，若没弧则是无穷，这里设置成一个较大值</a:t>
            </a:r>
            <a:r>
              <a:rPr lang="en-US" altLang="zh-CN" sz="1800" dirty="0">
                <a:solidFill>
                  <a:schemeClr val="tx1"/>
                </a:solidFill>
              </a:rPr>
              <a:t>MAX</a:t>
            </a:r>
            <a:r>
              <a:rPr lang="zh-CN" altLang="en-US" sz="1800" dirty="0">
                <a:solidFill>
                  <a:schemeClr val="tx1"/>
                </a:solidFill>
              </a:rPr>
              <a:t>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辅助数组</a:t>
            </a:r>
            <a:r>
              <a:rPr lang="en-US" altLang="zh-CN" sz="1800" dirty="0">
                <a:solidFill>
                  <a:schemeClr val="tx1"/>
                </a:solidFill>
              </a:rPr>
              <a:t>path</a:t>
            </a:r>
            <a:r>
              <a:rPr lang="zh-CN" altLang="en-US" sz="1800" dirty="0">
                <a:solidFill>
                  <a:schemeClr val="tx1"/>
                </a:solidFill>
              </a:rPr>
              <a:t>表示从源点到点</a:t>
            </a:r>
            <a:r>
              <a:rPr lang="en-US" altLang="zh-CN" sz="1800" dirty="0" err="1">
                <a:solidFill>
                  <a:schemeClr val="tx1"/>
                </a:solidFill>
              </a:rPr>
              <a:t>i</a:t>
            </a:r>
            <a:r>
              <a:rPr lang="zh-CN" altLang="en-US" sz="1800" dirty="0">
                <a:solidFill>
                  <a:schemeClr val="tx1"/>
                </a:solidFill>
              </a:rPr>
              <a:t>的最短路径的前驱，没有前驱则为</a:t>
            </a:r>
            <a:r>
              <a:rPr lang="en-US" altLang="zh-CN" sz="1800" dirty="0">
                <a:solidFill>
                  <a:schemeClr val="tx1"/>
                </a:solidFill>
              </a:rPr>
              <a:t>-1</a:t>
            </a:r>
            <a:r>
              <a:rPr lang="zh-CN" altLang="en-US" sz="1800" dirty="0">
                <a:solidFill>
                  <a:schemeClr val="tx1"/>
                </a:solidFill>
              </a:rPr>
              <a:t>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辅助数组</a:t>
            </a:r>
            <a:r>
              <a:rPr lang="en-US" altLang="zh-CN" sz="1800" dirty="0">
                <a:solidFill>
                  <a:schemeClr val="tx1"/>
                </a:solidFill>
              </a:rPr>
              <a:t>final</a:t>
            </a:r>
            <a:r>
              <a:rPr lang="zh-CN" altLang="en-US" sz="1800" dirty="0">
                <a:solidFill>
                  <a:schemeClr val="tx1"/>
                </a:solidFill>
              </a:rPr>
              <a:t>用于表示是否找到源点到点</a:t>
            </a:r>
            <a:r>
              <a:rPr lang="en-US" altLang="zh-CN" sz="1800" dirty="0" err="1">
                <a:solidFill>
                  <a:schemeClr val="tx1"/>
                </a:solidFill>
              </a:rPr>
              <a:t>i</a:t>
            </a:r>
            <a:r>
              <a:rPr lang="zh-CN" altLang="en-US" sz="1800" dirty="0">
                <a:solidFill>
                  <a:schemeClr val="tx1"/>
                </a:solidFill>
              </a:rPr>
              <a:t>的路径，即是否访问点</a:t>
            </a:r>
            <a:r>
              <a:rPr lang="en-US" altLang="zh-CN" sz="1800" dirty="0" err="1">
                <a:solidFill>
                  <a:schemeClr val="tx1"/>
                </a:solidFill>
              </a:rPr>
              <a:t>i</a:t>
            </a:r>
            <a:r>
              <a:rPr lang="zh-CN" altLang="en-US" sz="1800" dirty="0">
                <a:solidFill>
                  <a:schemeClr val="tx1"/>
                </a:solidFill>
              </a:rPr>
              <a:t>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2.</a:t>
            </a:r>
            <a:r>
              <a:rPr lang="zh-CN" altLang="en-US" sz="1800" dirty="0">
                <a:solidFill>
                  <a:schemeClr val="tx1"/>
                </a:solidFill>
              </a:rPr>
              <a:t>主循环：使用一个循环，迭代 </a:t>
            </a:r>
            <a:r>
              <a:rPr lang="en-US" altLang="zh-CN" sz="1800" dirty="0">
                <a:solidFill>
                  <a:schemeClr val="tx1"/>
                </a:solidFill>
              </a:rPr>
              <a:t>graph-&gt;v - 1 </a:t>
            </a:r>
            <a:r>
              <a:rPr lang="zh-CN" altLang="en-US" sz="1800" dirty="0">
                <a:solidFill>
                  <a:schemeClr val="tx1"/>
                </a:solidFill>
              </a:rPr>
              <a:t>次，标记未确定最短路径的节点为已找到路径。更新从起始节点到其邻接节点的路径长度和前驱节点。</a:t>
            </a:r>
          </a:p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3. </a:t>
            </a:r>
            <a:r>
              <a:rPr lang="zh-CN" altLang="en-US" sz="1800" dirty="0">
                <a:solidFill>
                  <a:schemeClr val="tx1"/>
                </a:solidFill>
              </a:rPr>
              <a:t>找到未确定最短路径节点的索引，将该节点标记为已找到路径，更新与该节点相邻的节点的最短路径和前驱节点。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4.</a:t>
            </a:r>
            <a:r>
              <a:rPr lang="zh-CN" altLang="en-US" sz="1800" dirty="0">
                <a:solidFill>
                  <a:schemeClr val="tx1"/>
                </a:solidFill>
              </a:rPr>
              <a:t>打印输出最短路径的长度以及路径上的节点。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8799" y="283936"/>
            <a:ext cx="2005240" cy="523220"/>
            <a:chOff x="-68799" y="283936"/>
            <a:chExt cx="2005240" cy="523220"/>
          </a:xfrm>
        </p:grpSpPr>
        <p:sp>
          <p:nvSpPr>
            <p:cNvPr id="5" name="Chevron 10"/>
            <p:cNvSpPr/>
            <p:nvPr/>
          </p:nvSpPr>
          <p:spPr>
            <a:xfrm>
              <a:off x="242554" y="283936"/>
              <a:ext cx="448474" cy="52322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Chevron 11"/>
            <p:cNvSpPr/>
            <p:nvPr/>
          </p:nvSpPr>
          <p:spPr>
            <a:xfrm>
              <a:off x="7033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12"/>
            <p:cNvSpPr/>
            <p:nvPr/>
          </p:nvSpPr>
          <p:spPr>
            <a:xfrm>
              <a:off x="1014752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13"/>
            <p:cNvSpPr/>
            <p:nvPr/>
          </p:nvSpPr>
          <p:spPr>
            <a:xfrm>
              <a:off x="1326105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-687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hevron 12"/>
            <p:cNvSpPr/>
            <p:nvPr/>
          </p:nvSpPr>
          <p:spPr>
            <a:xfrm>
              <a:off x="1637458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09991" y="319884"/>
            <a:ext cx="492723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3" cstate="print"/>
          <a:srcRect l="50000" t="2797" b="2797"/>
          <a:stretch>
            <a:fillRect/>
          </a:stretch>
        </p:blipFill>
        <p:spPr>
          <a:xfrm>
            <a:off x="0" y="263950"/>
            <a:ext cx="3504615" cy="6594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092" y="858413"/>
            <a:ext cx="8913816" cy="5816977"/>
          </a:xfrm>
          <a:prstGeom prst="rect">
            <a:avLst/>
          </a:prstGeom>
          <a:noFill/>
        </p:spPr>
        <p:txBody>
          <a:bodyPr wrap="square" numCol="2" spcCol="180000" rtlCol="0">
            <a:spAutoFit/>
          </a:bodyPr>
          <a:lstStyle/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void Dijkstra(Graph *graph)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                       // Dijkstra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算法</a:t>
            </a:r>
          </a:p>
          <a:p>
            <a:pPr algn="l"/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final[graph-&gt;v]; // 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是否找到路径</a:t>
            </a:r>
          </a:p>
          <a:p>
            <a:pPr algn="l"/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[graph-&gt;v];  // 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最短路径长度</a:t>
            </a:r>
          </a:p>
          <a:p>
            <a:pPr algn="l"/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path[graph-&gt;v];  // 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前驱</a:t>
            </a:r>
          </a:p>
          <a:p>
            <a:pPr algn="l"/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final[0] = 1;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[0] = 0;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path[0] = -1;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for (int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graph-&gt;v;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{ // 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初始化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edge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// 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对于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，除了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到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已经找到路径是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以外，其他都是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// 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对于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，寻找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到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的路径长度并存入</a:t>
            </a:r>
          </a:p>
          <a:p>
            <a:pPr algn="l"/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对于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，寻找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的前驱到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的路径长度</a:t>
            </a:r>
          </a:p>
          <a:p>
            <a:pPr algn="l"/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final[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= 0;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if (graph-&gt;edge[0][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!= -1)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= graph-&gt;edge[0][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else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= MAX;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if (graph-&gt;edge[0][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!= -1)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path[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= 0;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else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path[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= -1;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int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for (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graph-&gt;v;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{ // 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标记未确定最短路径的节点为已找到路径并更新路径</a:t>
            </a:r>
          </a:p>
          <a:p>
            <a:pPr algn="l"/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index =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findMinIndex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(final,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graph-&gt;v);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final[index] = 1;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for (int j = 0; j &lt; graph-&gt;v;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{ // 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更新路径长度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path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if (graph-&gt;edge[index][j] != -1 &amp;&amp; index != j &amp;&amp; graph-&gt;edge[index][j] +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[index] &lt;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[j])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{ // 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判断路径长度是否小于已有路径</a:t>
            </a:r>
          </a:p>
          <a:p>
            <a:pPr algn="l"/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[j] =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[index] + graph-&gt;edge[index][j];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    path[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= index;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}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int max =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findMaxIndex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graph-&gt;v); // 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所有最短路径的最大值</a:t>
            </a:r>
          </a:p>
          <a:p>
            <a:pPr algn="l"/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printPath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[graph-&gt;v];                // 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把最大值索引存入数组</a:t>
            </a:r>
          </a:p>
          <a:p>
            <a:pPr algn="l"/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printPath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[0] = max;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("length: %d\n",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[max]);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int j;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for (j = 1; path[max] != -1;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{ // 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查找最小路径并存入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printPath</a:t>
            </a:r>
            <a:endParaRPr lang="en-US" altLang="zh-CN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printPath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[j] = path[max];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max = path[max];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打印路径</a:t>
            </a:r>
          </a:p>
          <a:p>
            <a:pPr algn="l"/>
            <a:r>
              <a:rPr lang="zh-CN" alt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(int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j - 1;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&gt; -1;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--)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("%d ",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printPath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("\n");</a:t>
            </a:r>
          </a:p>
          <a:p>
            <a:pPr algn="l"/>
            <a:r>
              <a:rPr lang="en-US" altLang="zh-CN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68799" y="283936"/>
            <a:ext cx="2005240" cy="523220"/>
            <a:chOff x="-68799" y="283936"/>
            <a:chExt cx="2005240" cy="523220"/>
          </a:xfrm>
        </p:grpSpPr>
        <p:sp>
          <p:nvSpPr>
            <p:cNvPr id="5" name="Chevron 10"/>
            <p:cNvSpPr/>
            <p:nvPr/>
          </p:nvSpPr>
          <p:spPr>
            <a:xfrm>
              <a:off x="242554" y="283936"/>
              <a:ext cx="448474" cy="52322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hevron 11"/>
            <p:cNvSpPr/>
            <p:nvPr/>
          </p:nvSpPr>
          <p:spPr>
            <a:xfrm>
              <a:off x="7033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Chevron 12"/>
            <p:cNvSpPr/>
            <p:nvPr/>
          </p:nvSpPr>
          <p:spPr>
            <a:xfrm>
              <a:off x="1014752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13"/>
            <p:cNvSpPr/>
            <p:nvPr/>
          </p:nvSpPr>
          <p:spPr>
            <a:xfrm>
              <a:off x="1326105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9"/>
            <p:cNvSpPr/>
            <p:nvPr/>
          </p:nvSpPr>
          <p:spPr>
            <a:xfrm>
              <a:off x="-687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12"/>
            <p:cNvSpPr/>
            <p:nvPr/>
          </p:nvSpPr>
          <p:spPr>
            <a:xfrm>
              <a:off x="1637458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09991" y="319884"/>
            <a:ext cx="492723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3" cstate="print"/>
          <a:srcRect l="50000" t="2797" b="2797"/>
          <a:stretch>
            <a:fillRect/>
          </a:stretch>
        </p:blipFill>
        <p:spPr>
          <a:xfrm>
            <a:off x="0" y="263950"/>
            <a:ext cx="3504615" cy="659405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68799" y="283936"/>
            <a:ext cx="2005240" cy="523220"/>
            <a:chOff x="-68799" y="283936"/>
            <a:chExt cx="2005240" cy="523220"/>
          </a:xfrm>
        </p:grpSpPr>
        <p:sp>
          <p:nvSpPr>
            <p:cNvPr id="5" name="Chevron 10"/>
            <p:cNvSpPr/>
            <p:nvPr/>
          </p:nvSpPr>
          <p:spPr>
            <a:xfrm>
              <a:off x="242554" y="283936"/>
              <a:ext cx="448474" cy="52322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hevron 11"/>
            <p:cNvSpPr/>
            <p:nvPr/>
          </p:nvSpPr>
          <p:spPr>
            <a:xfrm>
              <a:off x="7033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Chevron 12"/>
            <p:cNvSpPr/>
            <p:nvPr/>
          </p:nvSpPr>
          <p:spPr>
            <a:xfrm>
              <a:off x="1014752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13"/>
            <p:cNvSpPr/>
            <p:nvPr/>
          </p:nvSpPr>
          <p:spPr>
            <a:xfrm>
              <a:off x="1326105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9"/>
            <p:cNvSpPr/>
            <p:nvPr/>
          </p:nvSpPr>
          <p:spPr>
            <a:xfrm>
              <a:off x="-687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12"/>
            <p:cNvSpPr/>
            <p:nvPr/>
          </p:nvSpPr>
          <p:spPr>
            <a:xfrm>
              <a:off x="1637458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09991" y="319884"/>
            <a:ext cx="492723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2785" y="3854629"/>
            <a:ext cx="1773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输出结果：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DE524F7-76C3-2EC8-8899-5E552EE5CFBA}"/>
              </a:ext>
            </a:extLst>
          </p:cNvPr>
          <p:cNvSpPr txBox="1"/>
          <p:nvPr/>
        </p:nvSpPr>
        <p:spPr>
          <a:xfrm>
            <a:off x="500531" y="792213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14A4F1F-04DD-A428-7C00-4E68879CC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47" y="4480610"/>
            <a:ext cx="1911448" cy="2057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C4FBA44-5046-D867-88BB-2D59823B74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508" y="1524744"/>
            <a:ext cx="4288700" cy="20362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6403F8B-FDDF-14EB-121A-78ACA6CE2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082" y="3847217"/>
            <a:ext cx="4251374" cy="26703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8BB6DE8-FC8D-9A5F-57DF-5DCB7DC9AD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6534" y="1036193"/>
            <a:ext cx="2605709" cy="2537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UzNGQyODg4N2UwMjkxMmJlN2QxNWY5NzNlOTZlYzkifQ=="/>
</p:tagLst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xtract_AXFD">
  <a:themeElements>
    <a:clrScheme name="Extract_AXFD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xtract_AXF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xtract_AXF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ract_AXF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ract_AXF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ract_AXF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ract_AXF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ract_AXF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tract_AXF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tract_AXF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tract_AXF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tract_AXF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tract_AXF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tract_AXF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tract_AXFD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Pages>111</Pages>
  <Words>1459</Words>
  <Application>Microsoft Office PowerPoint</Application>
  <PresentationFormat>全屏显示(4:3)</PresentationFormat>
  <Paragraphs>151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等线</vt:lpstr>
      <vt:lpstr>宋体</vt:lpstr>
      <vt:lpstr>微软雅黑</vt:lpstr>
      <vt:lpstr>微软雅黑 Light</vt:lpstr>
      <vt:lpstr>新宋体</vt:lpstr>
      <vt:lpstr>Arial</vt:lpstr>
      <vt:lpstr>Consolas</vt:lpstr>
      <vt:lpstr>Times New Roman</vt:lpstr>
      <vt:lpstr>清华版教材展示</vt:lpstr>
      <vt:lpstr>1_清华版教材展示</vt:lpstr>
      <vt:lpstr>Extract_AXFD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Animated Side Bar</dc:title>
  <dc:creator>zsli</dc:creator>
  <cp:lastModifiedBy>Riako Miki</cp:lastModifiedBy>
  <cp:revision>246</cp:revision>
  <dcterms:created xsi:type="dcterms:W3CDTF">2021-03-16T02:48:00Z</dcterms:created>
  <dcterms:modified xsi:type="dcterms:W3CDTF">2023-11-24T16:22:29Z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5DCC62ADAB084390861229EF6F0AAE7C</vt:lpwstr>
  </property>
</Properties>
</file>