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5" r:id="rId3"/>
    <p:sldId id="277" r:id="rId4"/>
    <p:sldId id="276" r:id="rId5"/>
    <p:sldId id="262" r:id="rId6"/>
    <p:sldId id="267" r:id="rId7"/>
    <p:sldId id="268" r:id="rId8"/>
    <p:sldId id="269" r:id="rId9"/>
    <p:sldId id="271" r:id="rId10"/>
    <p:sldId id="272" r:id="rId11"/>
    <p:sldId id="273" r:id="rId12"/>
    <p:sldId id="263" r:id="rId13"/>
    <p:sldId id="259" r:id="rId14"/>
    <p:sldId id="275" r:id="rId15"/>
    <p:sldId id="260" r:id="rId16"/>
    <p:sldId id="258" r:id="rId17"/>
    <p:sldId id="266" r:id="rId18"/>
    <p:sldId id="270" r:id="rId19"/>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o" initials="C" lastIdx="37" clrIdx="0">
    <p:extLst>
      <p:ext uri="{19B8F6BF-5375-455C-9EA6-DF929625EA0E}">
        <p15:presenceInfo xmlns:p15="http://schemas.microsoft.com/office/powerpoint/2012/main" userId="Caro" providerId="None"/>
      </p:ext>
    </p:extLst>
  </p:cmAuthor>
  <p:cmAuthor id="2" name="ms286217" initials="m" lastIdx="7" clrIdx="1">
    <p:extLst>
      <p:ext uri="{19B8F6BF-5375-455C-9EA6-DF929625EA0E}">
        <p15:presenceInfo xmlns:p15="http://schemas.microsoft.com/office/powerpoint/2012/main" userId="S::ms286217@campussachsen.onmicrosoft.com::4d355447-7db9-41c6-9494-61f65f92156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975" autoAdjust="0"/>
  </p:normalViewPr>
  <p:slideViewPr>
    <p:cSldViewPr snapToGrid="0">
      <p:cViewPr varScale="1">
        <p:scale>
          <a:sx n="50" d="100"/>
          <a:sy n="50" d="100"/>
        </p:scale>
        <p:origin x="58" y="1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11-29T16:52:24.747" idx="7">
    <p:pos x="3674" y="2726"/>
    <p:text>Since it's not clear with the other supervisor yet, I'd leave it out</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1-28T16:45:34.135" idx="34">
    <p:pos x="6847" y="153"/>
    <p:text>Divide this slide into two parts: the wild and the Zoo. All you need to show is the Location (Suaq and Leipzig Zoo) and the immatures you will have data on. In Suaq there are many more immatures in the data set -&gt; check in the begging table how many immatures (infants, juveniles and adolescents) and how many mothers there are and adjust the numbers</p:text>
    <p:extLst>
      <p:ext uri="{C676402C-5697-4E1C-873F-D02D1690AC5C}">
        <p15:threadingInfo xmlns:p15="http://schemas.microsoft.com/office/powerpoint/2012/main" timeZoneBias="-60"/>
      </p:ext>
    </p:extLst>
  </p:cm>
  <p:cm authorId="2" dt="2019-11-29T16:50:34.789" idx="4">
    <p:pos x="6847" y="289"/>
    <p:text>I've already adjusted the figures regarding the begging table :)</p:text>
    <p:extLst>
      <p:ext uri="{C676402C-5697-4E1C-873F-D02D1690AC5C}">
        <p15:threadingInfo xmlns:p15="http://schemas.microsoft.com/office/powerpoint/2012/main" timeZoneBias="-60">
          <p15:parentCm authorId="1" idx="34"/>
        </p15:threadingInfo>
      </p:ext>
    </p:extLst>
  </p:cm>
  <p:cm authorId="2" dt="2019-11-29T16:51:33.172" idx="5">
    <p:pos x="6847" y="425"/>
    <p:text>However, I'm not sure about the number of the subjects I will be observing at the zoo ...</p:text>
    <p:extLst>
      <p:ext uri="{C676402C-5697-4E1C-873F-D02D1690AC5C}">
        <p15:threadingInfo xmlns:p15="http://schemas.microsoft.com/office/powerpoint/2012/main" timeZoneBias="-60">
          <p15:parentCm authorId="1" idx="34"/>
        </p15:threadingInfo>
      </p:ext>
    </p:extLst>
  </p:cm>
  <p:cm authorId="1" dt="2019-12-02T11:16:07.613" idx="37">
    <p:pos x="6847" y="561"/>
    <p:text>In Leipzig there are 2 infants and 8 adults =)</p:text>
    <p:extLst>
      <p:ext uri="{C676402C-5697-4E1C-873F-D02D1690AC5C}">
        <p15:threadingInfo xmlns:p15="http://schemas.microsoft.com/office/powerpoint/2012/main" timeZoneBias="-60">
          <p15:parentCm authorId="1" idx="34"/>
        </p15:threadingInfo>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40856F-7879-41E9-8024-0B60C274008C}" type="doc">
      <dgm:prSet loTypeId="urn:microsoft.com/office/officeart/2005/8/layout/radial4" loCatId="relationship" qsTypeId="urn:microsoft.com/office/officeart/2005/8/quickstyle/simple3" qsCatId="simple" csTypeId="urn:microsoft.com/office/officeart/2005/8/colors/accent1_2" csCatId="accent1" phldr="1"/>
      <dgm:spPr/>
      <dgm:t>
        <a:bodyPr/>
        <a:lstStyle/>
        <a:p>
          <a:endParaRPr lang="x-none"/>
        </a:p>
      </dgm:t>
    </dgm:pt>
    <dgm:pt modelId="{0CD10979-6FAA-4718-AC95-79206339F5E6}">
      <dgm:prSet phldrT="[Text]"/>
      <dgm:spPr/>
      <dgm:t>
        <a:bodyPr vert="horz"/>
        <a:lstStyle/>
        <a:p>
          <a:r>
            <a:rPr lang="en-US" noProof="0" dirty="0"/>
            <a:t>Mother’</a:t>
          </a:r>
          <a:r>
            <a:rPr lang="de-DE" dirty="0"/>
            <a:t>s Tolerence (yes/no)</a:t>
          </a:r>
          <a:endParaRPr lang="x-none" dirty="0"/>
        </a:p>
      </dgm:t>
    </dgm:pt>
    <dgm:pt modelId="{21C0B729-6F20-49A3-9D96-030DD12B7869}" type="parTrans" cxnId="{4B566220-7C95-43BE-BDE2-EF3906A7E9DE}">
      <dgm:prSet/>
      <dgm:spPr/>
      <dgm:t>
        <a:bodyPr/>
        <a:lstStyle/>
        <a:p>
          <a:endParaRPr lang="x-none"/>
        </a:p>
      </dgm:t>
    </dgm:pt>
    <dgm:pt modelId="{DB841466-4700-4206-8648-A803F6D63E56}" type="sibTrans" cxnId="{4B566220-7C95-43BE-BDE2-EF3906A7E9DE}">
      <dgm:prSet/>
      <dgm:spPr/>
      <dgm:t>
        <a:bodyPr/>
        <a:lstStyle/>
        <a:p>
          <a:endParaRPr lang="x-none"/>
        </a:p>
      </dgm:t>
    </dgm:pt>
    <dgm:pt modelId="{2A014054-9AF9-487E-A432-E4C3D9B3384B}">
      <dgm:prSet phldrT="[Text]" custT="1"/>
      <dgm:spPr/>
      <dgm:t>
        <a:bodyPr/>
        <a:lstStyle/>
        <a:p>
          <a:pPr algn="ctr"/>
          <a:r>
            <a:rPr lang="en-US" sz="2000" noProof="0" dirty="0"/>
            <a:t>Offspring’s age</a:t>
          </a:r>
        </a:p>
      </dgm:t>
    </dgm:pt>
    <dgm:pt modelId="{D5EEE58A-106D-41E2-8C1D-D487C37D4D73}" type="parTrans" cxnId="{A628CE41-6B86-4FC4-BDF7-EEEF7B21A361}">
      <dgm:prSet/>
      <dgm:spPr/>
      <dgm:t>
        <a:bodyPr/>
        <a:lstStyle/>
        <a:p>
          <a:endParaRPr lang="x-none"/>
        </a:p>
      </dgm:t>
    </dgm:pt>
    <dgm:pt modelId="{7E64C298-AA31-4A19-97E5-D2A832025A6A}" type="sibTrans" cxnId="{A628CE41-6B86-4FC4-BDF7-EEEF7B21A361}">
      <dgm:prSet/>
      <dgm:spPr/>
      <dgm:t>
        <a:bodyPr/>
        <a:lstStyle/>
        <a:p>
          <a:endParaRPr lang="x-none"/>
        </a:p>
      </dgm:t>
    </dgm:pt>
    <dgm:pt modelId="{C17AFA7F-8131-4AC8-89C4-9F78D19AEB91}">
      <dgm:prSet phldrT="[Text]" custT="1"/>
      <dgm:spPr/>
      <dgm:t>
        <a:bodyPr/>
        <a:lstStyle/>
        <a:p>
          <a:r>
            <a:rPr lang="en-US" sz="2000" noProof="0" dirty="0"/>
            <a:t>Offspring‘s feeding competence</a:t>
          </a:r>
        </a:p>
      </dgm:t>
    </dgm:pt>
    <dgm:pt modelId="{9D13C2DF-91B6-4395-B2F0-E4777DB49E37}" type="parTrans" cxnId="{26387DD3-B84B-42D7-89E8-277F7F3D838E}">
      <dgm:prSet/>
      <dgm:spPr/>
      <dgm:t>
        <a:bodyPr/>
        <a:lstStyle/>
        <a:p>
          <a:endParaRPr lang="x-none"/>
        </a:p>
      </dgm:t>
    </dgm:pt>
    <dgm:pt modelId="{EEB59FD1-CE89-45E9-8A6F-FB0FC53001C6}" type="sibTrans" cxnId="{26387DD3-B84B-42D7-89E8-277F7F3D838E}">
      <dgm:prSet/>
      <dgm:spPr/>
      <dgm:t>
        <a:bodyPr/>
        <a:lstStyle/>
        <a:p>
          <a:endParaRPr lang="x-none"/>
        </a:p>
      </dgm:t>
    </dgm:pt>
    <dgm:pt modelId="{80E01925-B48F-4ABA-84DA-D0EEB040E71B}">
      <dgm:prSet phldrT="[Text]" custT="1"/>
      <dgm:spPr/>
      <dgm:t>
        <a:bodyPr/>
        <a:lstStyle/>
        <a:p>
          <a:r>
            <a:rPr lang="en-US" sz="2000" noProof="0" dirty="0"/>
            <a:t>Complexity of the food item</a:t>
          </a:r>
        </a:p>
      </dgm:t>
    </dgm:pt>
    <dgm:pt modelId="{3B273AF2-0B80-47D1-B661-3608DD794002}" type="parTrans" cxnId="{3EF2D7D1-4D28-489B-B9B8-BDAB0EA20AA6}">
      <dgm:prSet/>
      <dgm:spPr/>
      <dgm:t>
        <a:bodyPr/>
        <a:lstStyle/>
        <a:p>
          <a:endParaRPr lang="x-none"/>
        </a:p>
      </dgm:t>
    </dgm:pt>
    <dgm:pt modelId="{26958082-387C-4441-9A45-2484A5FFECF0}" type="sibTrans" cxnId="{3EF2D7D1-4D28-489B-B9B8-BDAB0EA20AA6}">
      <dgm:prSet/>
      <dgm:spPr/>
      <dgm:t>
        <a:bodyPr/>
        <a:lstStyle/>
        <a:p>
          <a:endParaRPr lang="x-none"/>
        </a:p>
      </dgm:t>
    </dgm:pt>
    <dgm:pt modelId="{B60DDA71-008E-4D2D-B7BA-426A9F64795F}">
      <dgm:prSet custT="1"/>
      <dgm:spPr/>
      <dgm:t>
        <a:bodyPr/>
        <a:lstStyle/>
        <a:p>
          <a:r>
            <a:rPr lang="en-US" sz="2000" noProof="0" dirty="0"/>
            <a:t>Rarity of the food item</a:t>
          </a:r>
        </a:p>
      </dgm:t>
    </dgm:pt>
    <dgm:pt modelId="{AD906F05-F8FF-45B3-971D-FCF787BD1F18}" type="parTrans" cxnId="{DDA69AD1-EC9A-4E85-B066-3690655B28C6}">
      <dgm:prSet/>
      <dgm:spPr/>
      <dgm:t>
        <a:bodyPr/>
        <a:lstStyle/>
        <a:p>
          <a:endParaRPr lang="x-none"/>
        </a:p>
      </dgm:t>
    </dgm:pt>
    <dgm:pt modelId="{7FB1B645-B290-4A1D-AEC8-EF3828D1BA4B}" type="sibTrans" cxnId="{DDA69AD1-EC9A-4E85-B066-3690655B28C6}">
      <dgm:prSet/>
      <dgm:spPr/>
      <dgm:t>
        <a:bodyPr/>
        <a:lstStyle/>
        <a:p>
          <a:endParaRPr lang="x-none"/>
        </a:p>
      </dgm:t>
    </dgm:pt>
    <dgm:pt modelId="{23165D86-D0B5-4D2A-B99C-518C45BB1CDD}">
      <dgm:prSet custT="1"/>
      <dgm:spPr/>
      <dgm:t>
        <a:bodyPr/>
        <a:lstStyle/>
        <a:p>
          <a:r>
            <a:rPr lang="en-US" sz="2000" noProof="0" dirty="0"/>
            <a:t>Condition (zoo/wild)</a:t>
          </a:r>
        </a:p>
      </dgm:t>
    </dgm:pt>
    <dgm:pt modelId="{947CF053-A9AE-4A08-91BE-2C4B3D477592}" type="parTrans" cxnId="{67E3B9FB-7E50-4138-918D-71072139EEA3}">
      <dgm:prSet/>
      <dgm:spPr/>
      <dgm:t>
        <a:bodyPr/>
        <a:lstStyle/>
        <a:p>
          <a:endParaRPr lang="x-none"/>
        </a:p>
      </dgm:t>
    </dgm:pt>
    <dgm:pt modelId="{A5B559ED-0DDE-4E01-86C3-438D79DF80F5}" type="sibTrans" cxnId="{67E3B9FB-7E50-4138-918D-71072139EEA3}">
      <dgm:prSet/>
      <dgm:spPr/>
      <dgm:t>
        <a:bodyPr/>
        <a:lstStyle/>
        <a:p>
          <a:endParaRPr lang="x-none"/>
        </a:p>
      </dgm:t>
    </dgm:pt>
    <dgm:pt modelId="{FA470324-DC88-4BD9-808B-8B33FB4EB2E1}">
      <dgm:prSet custT="1"/>
      <dgm:spPr/>
      <dgm:t>
        <a:bodyPr/>
        <a:lstStyle/>
        <a:p>
          <a:pPr algn="ctr"/>
          <a:r>
            <a:rPr lang="en-US" sz="2000" noProof="0" dirty="0"/>
            <a:t>Physical condition of the offspring</a:t>
          </a:r>
        </a:p>
      </dgm:t>
    </dgm:pt>
    <dgm:pt modelId="{1D97C28A-E035-49EB-A587-254E25CDD47F}" type="parTrans" cxnId="{72DEE497-219F-4A17-A181-AB74C0C2F671}">
      <dgm:prSet/>
      <dgm:spPr/>
      <dgm:t>
        <a:bodyPr/>
        <a:lstStyle/>
        <a:p>
          <a:endParaRPr lang="x-none"/>
        </a:p>
      </dgm:t>
    </dgm:pt>
    <dgm:pt modelId="{7C48669D-01AA-4643-BDCD-C33023FA4249}" type="sibTrans" cxnId="{72DEE497-219F-4A17-A181-AB74C0C2F671}">
      <dgm:prSet/>
      <dgm:spPr/>
      <dgm:t>
        <a:bodyPr/>
        <a:lstStyle/>
        <a:p>
          <a:endParaRPr lang="x-none"/>
        </a:p>
      </dgm:t>
    </dgm:pt>
    <dgm:pt modelId="{73370083-B16A-487E-9878-A81348BCA3BB}" type="pres">
      <dgm:prSet presAssocID="{AC40856F-7879-41E9-8024-0B60C274008C}" presName="cycle" presStyleCnt="0">
        <dgm:presLayoutVars>
          <dgm:chMax val="1"/>
          <dgm:dir/>
          <dgm:animLvl val="ctr"/>
          <dgm:resizeHandles val="exact"/>
        </dgm:presLayoutVars>
      </dgm:prSet>
      <dgm:spPr/>
    </dgm:pt>
    <dgm:pt modelId="{43DD2E02-17A4-4A51-B416-BDE5704D2840}" type="pres">
      <dgm:prSet presAssocID="{0CD10979-6FAA-4718-AC95-79206339F5E6}" presName="centerShape" presStyleLbl="node0" presStyleIdx="0" presStyleCnt="1"/>
      <dgm:spPr/>
    </dgm:pt>
    <dgm:pt modelId="{E3EA8992-3168-4EB3-BDB0-E5972896B453}" type="pres">
      <dgm:prSet presAssocID="{D5EEE58A-106D-41E2-8C1D-D487C37D4D73}" presName="parTrans" presStyleLbl="bgSibTrans2D1" presStyleIdx="0" presStyleCnt="6"/>
      <dgm:spPr/>
    </dgm:pt>
    <dgm:pt modelId="{918340F6-C64D-4540-AD64-12AC36F1A2CB}" type="pres">
      <dgm:prSet presAssocID="{2A014054-9AF9-487E-A432-E4C3D9B3384B}" presName="node" presStyleLbl="node1" presStyleIdx="0" presStyleCnt="6">
        <dgm:presLayoutVars>
          <dgm:bulletEnabled val="1"/>
        </dgm:presLayoutVars>
      </dgm:prSet>
      <dgm:spPr/>
    </dgm:pt>
    <dgm:pt modelId="{0E89E34A-DE96-4367-8714-C3BF1D6456EE}" type="pres">
      <dgm:prSet presAssocID="{9D13C2DF-91B6-4395-B2F0-E4777DB49E37}" presName="parTrans" presStyleLbl="bgSibTrans2D1" presStyleIdx="1" presStyleCnt="6"/>
      <dgm:spPr/>
    </dgm:pt>
    <dgm:pt modelId="{592E3FF5-C975-4433-AAD7-3D75DF7CAB17}" type="pres">
      <dgm:prSet presAssocID="{C17AFA7F-8131-4AC8-89C4-9F78D19AEB91}" presName="node" presStyleLbl="node1" presStyleIdx="1" presStyleCnt="6" custScaleX="110541" custScaleY="111306">
        <dgm:presLayoutVars>
          <dgm:bulletEnabled val="1"/>
        </dgm:presLayoutVars>
      </dgm:prSet>
      <dgm:spPr/>
    </dgm:pt>
    <dgm:pt modelId="{28AC3C74-BD3B-4729-B0FB-77296E638B93}" type="pres">
      <dgm:prSet presAssocID="{3B273AF2-0B80-47D1-B661-3608DD794002}" presName="parTrans" presStyleLbl="bgSibTrans2D1" presStyleIdx="2" presStyleCnt="6"/>
      <dgm:spPr/>
    </dgm:pt>
    <dgm:pt modelId="{429EAFF3-780C-4E73-A2EE-100938932957}" type="pres">
      <dgm:prSet presAssocID="{80E01925-B48F-4ABA-84DA-D0EEB040E71B}" presName="node" presStyleLbl="node1" presStyleIdx="2" presStyleCnt="6">
        <dgm:presLayoutVars>
          <dgm:bulletEnabled val="1"/>
        </dgm:presLayoutVars>
      </dgm:prSet>
      <dgm:spPr/>
    </dgm:pt>
    <dgm:pt modelId="{93DC39FB-083E-446E-9AB1-674D8334B758}" type="pres">
      <dgm:prSet presAssocID="{AD906F05-F8FF-45B3-971D-FCF787BD1F18}" presName="parTrans" presStyleLbl="bgSibTrans2D1" presStyleIdx="3" presStyleCnt="6"/>
      <dgm:spPr/>
    </dgm:pt>
    <dgm:pt modelId="{4D1D362E-3EA2-48DE-8550-6F1009374CAA}" type="pres">
      <dgm:prSet presAssocID="{B60DDA71-008E-4D2D-B7BA-426A9F64795F}" presName="node" presStyleLbl="node1" presStyleIdx="3" presStyleCnt="6">
        <dgm:presLayoutVars>
          <dgm:bulletEnabled val="1"/>
        </dgm:presLayoutVars>
      </dgm:prSet>
      <dgm:spPr/>
    </dgm:pt>
    <dgm:pt modelId="{E556A060-9C9A-4D57-BCA1-FD55D8081C14}" type="pres">
      <dgm:prSet presAssocID="{1D97C28A-E035-49EB-A587-254E25CDD47F}" presName="parTrans" presStyleLbl="bgSibTrans2D1" presStyleIdx="4" presStyleCnt="6"/>
      <dgm:spPr/>
    </dgm:pt>
    <dgm:pt modelId="{A61F392B-3844-494F-B852-FD3717D0AE8F}" type="pres">
      <dgm:prSet presAssocID="{FA470324-DC88-4BD9-808B-8B33FB4EB2E1}" presName="node" presStyleLbl="node1" presStyleIdx="4" presStyleCnt="6">
        <dgm:presLayoutVars>
          <dgm:bulletEnabled val="1"/>
        </dgm:presLayoutVars>
      </dgm:prSet>
      <dgm:spPr/>
    </dgm:pt>
    <dgm:pt modelId="{B4B620B3-25B7-479E-BBB6-BF8FD38E5862}" type="pres">
      <dgm:prSet presAssocID="{947CF053-A9AE-4A08-91BE-2C4B3D477592}" presName="parTrans" presStyleLbl="bgSibTrans2D1" presStyleIdx="5" presStyleCnt="6"/>
      <dgm:spPr/>
    </dgm:pt>
    <dgm:pt modelId="{7CB77231-2516-41A8-A7A5-CD9359A69C98}" type="pres">
      <dgm:prSet presAssocID="{23165D86-D0B5-4D2A-B99C-518C45BB1CDD}" presName="node" presStyleLbl="node1" presStyleIdx="5" presStyleCnt="6">
        <dgm:presLayoutVars>
          <dgm:bulletEnabled val="1"/>
        </dgm:presLayoutVars>
      </dgm:prSet>
      <dgm:spPr/>
    </dgm:pt>
  </dgm:ptLst>
  <dgm:cxnLst>
    <dgm:cxn modelId="{4B566220-7C95-43BE-BDE2-EF3906A7E9DE}" srcId="{AC40856F-7879-41E9-8024-0B60C274008C}" destId="{0CD10979-6FAA-4718-AC95-79206339F5E6}" srcOrd="0" destOrd="0" parTransId="{21C0B729-6F20-49A3-9D96-030DD12B7869}" sibTransId="{DB841466-4700-4206-8648-A803F6D63E56}"/>
    <dgm:cxn modelId="{CE8EBB28-1A0A-4CE9-BD79-2DCD03AF568E}" type="presOf" srcId="{9D13C2DF-91B6-4395-B2F0-E4777DB49E37}" destId="{0E89E34A-DE96-4367-8714-C3BF1D6456EE}" srcOrd="0" destOrd="0" presId="urn:microsoft.com/office/officeart/2005/8/layout/radial4"/>
    <dgm:cxn modelId="{29065A5B-7C85-493E-9213-9BC9AF745E63}" type="presOf" srcId="{1D97C28A-E035-49EB-A587-254E25CDD47F}" destId="{E556A060-9C9A-4D57-BCA1-FD55D8081C14}" srcOrd="0" destOrd="0" presId="urn:microsoft.com/office/officeart/2005/8/layout/radial4"/>
    <dgm:cxn modelId="{A628CE41-6B86-4FC4-BDF7-EEEF7B21A361}" srcId="{0CD10979-6FAA-4718-AC95-79206339F5E6}" destId="{2A014054-9AF9-487E-A432-E4C3D9B3384B}" srcOrd="0" destOrd="0" parTransId="{D5EEE58A-106D-41E2-8C1D-D487C37D4D73}" sibTransId="{7E64C298-AA31-4A19-97E5-D2A832025A6A}"/>
    <dgm:cxn modelId="{93470568-B3E1-49C7-AC17-567842CB7B42}" type="presOf" srcId="{D5EEE58A-106D-41E2-8C1D-D487C37D4D73}" destId="{E3EA8992-3168-4EB3-BDB0-E5972896B453}" srcOrd="0" destOrd="0" presId="urn:microsoft.com/office/officeart/2005/8/layout/radial4"/>
    <dgm:cxn modelId="{D9E4FB48-C0DF-4361-A243-12B2F3438B80}" type="presOf" srcId="{AC40856F-7879-41E9-8024-0B60C274008C}" destId="{73370083-B16A-487E-9878-A81348BCA3BB}" srcOrd="0" destOrd="0" presId="urn:microsoft.com/office/officeart/2005/8/layout/radial4"/>
    <dgm:cxn modelId="{16495A6D-A12D-4EF5-BF2E-5CC4A2AFAF0A}" type="presOf" srcId="{80E01925-B48F-4ABA-84DA-D0EEB040E71B}" destId="{429EAFF3-780C-4E73-A2EE-100938932957}" srcOrd="0" destOrd="0" presId="urn:microsoft.com/office/officeart/2005/8/layout/radial4"/>
    <dgm:cxn modelId="{CA03D553-6544-48C7-A261-3BAF16A5B383}" type="presOf" srcId="{C17AFA7F-8131-4AC8-89C4-9F78D19AEB91}" destId="{592E3FF5-C975-4433-AAD7-3D75DF7CAB17}" srcOrd="0" destOrd="0" presId="urn:microsoft.com/office/officeart/2005/8/layout/radial4"/>
    <dgm:cxn modelId="{2B36FA8A-6AD4-4845-8738-54F338CAD638}" type="presOf" srcId="{0CD10979-6FAA-4718-AC95-79206339F5E6}" destId="{43DD2E02-17A4-4A51-B416-BDE5704D2840}" srcOrd="0" destOrd="0" presId="urn:microsoft.com/office/officeart/2005/8/layout/radial4"/>
    <dgm:cxn modelId="{1E6AD491-6EC2-4165-B291-C99F40BB9B3D}" type="presOf" srcId="{B60DDA71-008E-4D2D-B7BA-426A9F64795F}" destId="{4D1D362E-3EA2-48DE-8550-6F1009374CAA}" srcOrd="0" destOrd="0" presId="urn:microsoft.com/office/officeart/2005/8/layout/radial4"/>
    <dgm:cxn modelId="{72DEE497-219F-4A17-A181-AB74C0C2F671}" srcId="{0CD10979-6FAA-4718-AC95-79206339F5E6}" destId="{FA470324-DC88-4BD9-808B-8B33FB4EB2E1}" srcOrd="4" destOrd="0" parTransId="{1D97C28A-E035-49EB-A587-254E25CDD47F}" sibTransId="{7C48669D-01AA-4643-BDCD-C33023FA4249}"/>
    <dgm:cxn modelId="{8FA7A499-3709-441D-97EE-A7EF250018FE}" type="presOf" srcId="{3B273AF2-0B80-47D1-B661-3608DD794002}" destId="{28AC3C74-BD3B-4729-B0FB-77296E638B93}" srcOrd="0" destOrd="0" presId="urn:microsoft.com/office/officeart/2005/8/layout/radial4"/>
    <dgm:cxn modelId="{69EFC1BD-312D-49CB-BC45-CB5E05AF0D4F}" type="presOf" srcId="{947CF053-A9AE-4A08-91BE-2C4B3D477592}" destId="{B4B620B3-25B7-479E-BBB6-BF8FD38E5862}" srcOrd="0" destOrd="0" presId="urn:microsoft.com/office/officeart/2005/8/layout/radial4"/>
    <dgm:cxn modelId="{2C6B2FCA-BC94-4FD8-A9E3-0C12507329F1}" type="presOf" srcId="{FA470324-DC88-4BD9-808B-8B33FB4EB2E1}" destId="{A61F392B-3844-494F-B852-FD3717D0AE8F}" srcOrd="0" destOrd="0" presId="urn:microsoft.com/office/officeart/2005/8/layout/radial4"/>
    <dgm:cxn modelId="{0D927BCD-8AA6-4667-A2DC-080CCA548485}" type="presOf" srcId="{23165D86-D0B5-4D2A-B99C-518C45BB1CDD}" destId="{7CB77231-2516-41A8-A7A5-CD9359A69C98}" srcOrd="0" destOrd="0" presId="urn:microsoft.com/office/officeart/2005/8/layout/radial4"/>
    <dgm:cxn modelId="{DDA69AD1-EC9A-4E85-B066-3690655B28C6}" srcId="{0CD10979-6FAA-4718-AC95-79206339F5E6}" destId="{B60DDA71-008E-4D2D-B7BA-426A9F64795F}" srcOrd="3" destOrd="0" parTransId="{AD906F05-F8FF-45B3-971D-FCF787BD1F18}" sibTransId="{7FB1B645-B290-4A1D-AEC8-EF3828D1BA4B}"/>
    <dgm:cxn modelId="{3EF2D7D1-4D28-489B-B9B8-BDAB0EA20AA6}" srcId="{0CD10979-6FAA-4718-AC95-79206339F5E6}" destId="{80E01925-B48F-4ABA-84DA-D0EEB040E71B}" srcOrd="2" destOrd="0" parTransId="{3B273AF2-0B80-47D1-B661-3608DD794002}" sibTransId="{26958082-387C-4441-9A45-2484A5FFECF0}"/>
    <dgm:cxn modelId="{26387DD3-B84B-42D7-89E8-277F7F3D838E}" srcId="{0CD10979-6FAA-4718-AC95-79206339F5E6}" destId="{C17AFA7F-8131-4AC8-89C4-9F78D19AEB91}" srcOrd="1" destOrd="0" parTransId="{9D13C2DF-91B6-4395-B2F0-E4777DB49E37}" sibTransId="{EEB59FD1-CE89-45E9-8A6F-FB0FC53001C6}"/>
    <dgm:cxn modelId="{27B8C3E4-71FC-43CF-943B-C23AEE9AAF40}" type="presOf" srcId="{2A014054-9AF9-487E-A432-E4C3D9B3384B}" destId="{918340F6-C64D-4540-AD64-12AC36F1A2CB}" srcOrd="0" destOrd="0" presId="urn:microsoft.com/office/officeart/2005/8/layout/radial4"/>
    <dgm:cxn modelId="{3D2570EB-158C-4918-A94E-E7DD3D167621}" type="presOf" srcId="{AD906F05-F8FF-45B3-971D-FCF787BD1F18}" destId="{93DC39FB-083E-446E-9AB1-674D8334B758}" srcOrd="0" destOrd="0" presId="urn:microsoft.com/office/officeart/2005/8/layout/radial4"/>
    <dgm:cxn modelId="{67E3B9FB-7E50-4138-918D-71072139EEA3}" srcId="{0CD10979-6FAA-4718-AC95-79206339F5E6}" destId="{23165D86-D0B5-4D2A-B99C-518C45BB1CDD}" srcOrd="5" destOrd="0" parTransId="{947CF053-A9AE-4A08-91BE-2C4B3D477592}" sibTransId="{A5B559ED-0DDE-4E01-86C3-438D79DF80F5}"/>
    <dgm:cxn modelId="{7745624B-3135-4452-9A73-C1627B3B9207}" type="presParOf" srcId="{73370083-B16A-487E-9878-A81348BCA3BB}" destId="{43DD2E02-17A4-4A51-B416-BDE5704D2840}" srcOrd="0" destOrd="0" presId="urn:microsoft.com/office/officeart/2005/8/layout/radial4"/>
    <dgm:cxn modelId="{16B9BED9-9E6D-4A27-BA0B-2D178AC8CCF6}" type="presParOf" srcId="{73370083-B16A-487E-9878-A81348BCA3BB}" destId="{E3EA8992-3168-4EB3-BDB0-E5972896B453}" srcOrd="1" destOrd="0" presId="urn:microsoft.com/office/officeart/2005/8/layout/radial4"/>
    <dgm:cxn modelId="{49BB00B1-F98F-4B2E-AF15-9D5CF16CDA7A}" type="presParOf" srcId="{73370083-B16A-487E-9878-A81348BCA3BB}" destId="{918340F6-C64D-4540-AD64-12AC36F1A2CB}" srcOrd="2" destOrd="0" presId="urn:microsoft.com/office/officeart/2005/8/layout/radial4"/>
    <dgm:cxn modelId="{45930B97-C480-424B-A39A-BD5B5E3AC8E0}" type="presParOf" srcId="{73370083-B16A-487E-9878-A81348BCA3BB}" destId="{0E89E34A-DE96-4367-8714-C3BF1D6456EE}" srcOrd="3" destOrd="0" presId="urn:microsoft.com/office/officeart/2005/8/layout/radial4"/>
    <dgm:cxn modelId="{164EAD56-A870-4B0C-A2D4-9A92CE9C7FF9}" type="presParOf" srcId="{73370083-B16A-487E-9878-A81348BCA3BB}" destId="{592E3FF5-C975-4433-AAD7-3D75DF7CAB17}" srcOrd="4" destOrd="0" presId="urn:microsoft.com/office/officeart/2005/8/layout/radial4"/>
    <dgm:cxn modelId="{6D643D22-5344-4FE4-9B11-7EF9F45158B7}" type="presParOf" srcId="{73370083-B16A-487E-9878-A81348BCA3BB}" destId="{28AC3C74-BD3B-4729-B0FB-77296E638B93}" srcOrd="5" destOrd="0" presId="urn:microsoft.com/office/officeart/2005/8/layout/radial4"/>
    <dgm:cxn modelId="{396568A0-EA28-4665-84C1-2A0DCEFBA1A0}" type="presParOf" srcId="{73370083-B16A-487E-9878-A81348BCA3BB}" destId="{429EAFF3-780C-4E73-A2EE-100938932957}" srcOrd="6" destOrd="0" presId="urn:microsoft.com/office/officeart/2005/8/layout/radial4"/>
    <dgm:cxn modelId="{4FDC01A0-250F-4039-904A-6304F02607F5}" type="presParOf" srcId="{73370083-B16A-487E-9878-A81348BCA3BB}" destId="{93DC39FB-083E-446E-9AB1-674D8334B758}" srcOrd="7" destOrd="0" presId="urn:microsoft.com/office/officeart/2005/8/layout/radial4"/>
    <dgm:cxn modelId="{55068331-2D50-45CC-8F08-CF6A2A1AEF74}" type="presParOf" srcId="{73370083-B16A-487E-9878-A81348BCA3BB}" destId="{4D1D362E-3EA2-48DE-8550-6F1009374CAA}" srcOrd="8" destOrd="0" presId="urn:microsoft.com/office/officeart/2005/8/layout/radial4"/>
    <dgm:cxn modelId="{0AD7216E-7EC4-477A-9898-0478C13981DC}" type="presParOf" srcId="{73370083-B16A-487E-9878-A81348BCA3BB}" destId="{E556A060-9C9A-4D57-BCA1-FD55D8081C14}" srcOrd="9" destOrd="0" presId="urn:microsoft.com/office/officeart/2005/8/layout/radial4"/>
    <dgm:cxn modelId="{47438CE8-7963-4A63-9BBE-054DE0F69F0A}" type="presParOf" srcId="{73370083-B16A-487E-9878-A81348BCA3BB}" destId="{A61F392B-3844-494F-B852-FD3717D0AE8F}" srcOrd="10" destOrd="0" presId="urn:microsoft.com/office/officeart/2005/8/layout/radial4"/>
    <dgm:cxn modelId="{FD3CD879-001A-41DF-96F4-C78D20A227E0}" type="presParOf" srcId="{73370083-B16A-487E-9878-A81348BCA3BB}" destId="{B4B620B3-25B7-479E-BBB6-BF8FD38E5862}" srcOrd="11" destOrd="0" presId="urn:microsoft.com/office/officeart/2005/8/layout/radial4"/>
    <dgm:cxn modelId="{50992C94-4A35-4F8A-8913-1F90373600A5}" type="presParOf" srcId="{73370083-B16A-487E-9878-A81348BCA3BB}" destId="{7CB77231-2516-41A8-A7A5-CD9359A69C98}" srcOrd="12"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DD2E02-17A4-4A51-B416-BDE5704D2840}">
      <dsp:nvSpPr>
        <dsp:cNvPr id="0" name=""/>
        <dsp:cNvSpPr/>
      </dsp:nvSpPr>
      <dsp:spPr>
        <a:xfrm>
          <a:off x="4302631" y="2721847"/>
          <a:ext cx="2231613" cy="2231613"/>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noProof="0" dirty="0"/>
            <a:t>Mother’</a:t>
          </a:r>
          <a:r>
            <a:rPr lang="de-DE" sz="3000" kern="1200" dirty="0"/>
            <a:t>s Tolerence (yes/no)</a:t>
          </a:r>
          <a:endParaRPr lang="x-none" sz="3000" kern="1200" dirty="0"/>
        </a:p>
      </dsp:txBody>
      <dsp:txXfrm>
        <a:off x="4629443" y="3048659"/>
        <a:ext cx="1577989" cy="1577989"/>
      </dsp:txXfrm>
    </dsp:sp>
    <dsp:sp modelId="{E3EA8992-3168-4EB3-BDB0-E5972896B453}">
      <dsp:nvSpPr>
        <dsp:cNvPr id="0" name=""/>
        <dsp:cNvSpPr/>
      </dsp:nvSpPr>
      <dsp:spPr>
        <a:xfrm rot="10800000">
          <a:off x="2040986" y="3519649"/>
          <a:ext cx="2137254" cy="636009"/>
        </a:xfrm>
        <a:prstGeom prst="lef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918340F6-C64D-4540-AD64-12AC36F1A2CB}">
      <dsp:nvSpPr>
        <dsp:cNvPr id="0" name=""/>
        <dsp:cNvSpPr/>
      </dsp:nvSpPr>
      <dsp:spPr>
        <a:xfrm>
          <a:off x="1259921" y="3212802"/>
          <a:ext cx="1562129" cy="124970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noProof="0" dirty="0"/>
            <a:t>Offspring’s age</a:t>
          </a:r>
        </a:p>
      </dsp:txBody>
      <dsp:txXfrm>
        <a:off x="1296524" y="3249405"/>
        <a:ext cx="1488923" cy="1176497"/>
      </dsp:txXfrm>
    </dsp:sp>
    <dsp:sp modelId="{0E89E34A-DE96-4367-8714-C3BF1D6456EE}">
      <dsp:nvSpPr>
        <dsp:cNvPr id="0" name=""/>
        <dsp:cNvSpPr/>
      </dsp:nvSpPr>
      <dsp:spPr>
        <a:xfrm rot="12960000">
          <a:off x="2481932" y="2162556"/>
          <a:ext cx="2137254" cy="636009"/>
        </a:xfrm>
        <a:prstGeom prst="lef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592E3FF5-C975-4433-AAD7-3D75DF7CAB17}">
      <dsp:nvSpPr>
        <dsp:cNvPr id="0" name=""/>
        <dsp:cNvSpPr/>
      </dsp:nvSpPr>
      <dsp:spPr>
        <a:xfrm>
          <a:off x="1822625" y="1156940"/>
          <a:ext cx="1726793" cy="139099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noProof="0" dirty="0"/>
            <a:t>Offspring‘s feeding competence</a:t>
          </a:r>
        </a:p>
      </dsp:txBody>
      <dsp:txXfrm>
        <a:off x="1863366" y="1197681"/>
        <a:ext cx="1645311" cy="1309513"/>
      </dsp:txXfrm>
    </dsp:sp>
    <dsp:sp modelId="{28AC3C74-BD3B-4729-B0FB-77296E638B93}">
      <dsp:nvSpPr>
        <dsp:cNvPr id="0" name=""/>
        <dsp:cNvSpPr/>
      </dsp:nvSpPr>
      <dsp:spPr>
        <a:xfrm rot="15120000">
          <a:off x="3636345" y="1323826"/>
          <a:ext cx="2137254" cy="636009"/>
        </a:xfrm>
        <a:prstGeom prst="lef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429EAFF3-780C-4E73-A2EE-100938932957}">
      <dsp:nvSpPr>
        <dsp:cNvPr id="0" name=""/>
        <dsp:cNvSpPr/>
      </dsp:nvSpPr>
      <dsp:spPr>
        <a:xfrm>
          <a:off x="3593683" y="654"/>
          <a:ext cx="1562129" cy="124970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noProof="0" dirty="0"/>
            <a:t>Complexity of the food item</a:t>
          </a:r>
        </a:p>
      </dsp:txBody>
      <dsp:txXfrm>
        <a:off x="3630286" y="37257"/>
        <a:ext cx="1488923" cy="1176497"/>
      </dsp:txXfrm>
    </dsp:sp>
    <dsp:sp modelId="{93DC39FB-083E-446E-9AB1-674D8334B758}">
      <dsp:nvSpPr>
        <dsp:cNvPr id="0" name=""/>
        <dsp:cNvSpPr/>
      </dsp:nvSpPr>
      <dsp:spPr>
        <a:xfrm rot="17280000">
          <a:off x="5063277" y="1323826"/>
          <a:ext cx="2137254" cy="636009"/>
        </a:xfrm>
        <a:prstGeom prst="lef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4D1D362E-3EA2-48DE-8550-6F1009374CAA}">
      <dsp:nvSpPr>
        <dsp:cNvPr id="0" name=""/>
        <dsp:cNvSpPr/>
      </dsp:nvSpPr>
      <dsp:spPr>
        <a:xfrm>
          <a:off x="5681063" y="654"/>
          <a:ext cx="1562129" cy="124970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noProof="0" dirty="0"/>
            <a:t>Rarity of the food item</a:t>
          </a:r>
        </a:p>
      </dsp:txBody>
      <dsp:txXfrm>
        <a:off x="5717666" y="37257"/>
        <a:ext cx="1488923" cy="1176497"/>
      </dsp:txXfrm>
    </dsp:sp>
    <dsp:sp modelId="{E556A060-9C9A-4D57-BCA1-FD55D8081C14}">
      <dsp:nvSpPr>
        <dsp:cNvPr id="0" name=""/>
        <dsp:cNvSpPr/>
      </dsp:nvSpPr>
      <dsp:spPr>
        <a:xfrm rot="19440000">
          <a:off x="6217689" y="2162556"/>
          <a:ext cx="2137254" cy="636009"/>
        </a:xfrm>
        <a:prstGeom prst="lef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A61F392B-3844-494F-B852-FD3717D0AE8F}">
      <dsp:nvSpPr>
        <dsp:cNvPr id="0" name=""/>
        <dsp:cNvSpPr/>
      </dsp:nvSpPr>
      <dsp:spPr>
        <a:xfrm>
          <a:off x="7369789" y="1227586"/>
          <a:ext cx="1562129" cy="124970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noProof="0" dirty="0"/>
            <a:t>Physical condition of the offspring</a:t>
          </a:r>
        </a:p>
      </dsp:txBody>
      <dsp:txXfrm>
        <a:off x="7406392" y="1264189"/>
        <a:ext cx="1488923" cy="1176497"/>
      </dsp:txXfrm>
    </dsp:sp>
    <dsp:sp modelId="{B4B620B3-25B7-479E-BBB6-BF8FD38E5862}">
      <dsp:nvSpPr>
        <dsp:cNvPr id="0" name=""/>
        <dsp:cNvSpPr/>
      </dsp:nvSpPr>
      <dsp:spPr>
        <a:xfrm>
          <a:off x="6658635" y="3519649"/>
          <a:ext cx="2137254" cy="636009"/>
        </a:xfrm>
        <a:prstGeom prst="lef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7CB77231-2516-41A8-A7A5-CD9359A69C98}">
      <dsp:nvSpPr>
        <dsp:cNvPr id="0" name=""/>
        <dsp:cNvSpPr/>
      </dsp:nvSpPr>
      <dsp:spPr>
        <a:xfrm>
          <a:off x="8014825" y="3212802"/>
          <a:ext cx="1562129" cy="124970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noProof="0" dirty="0"/>
            <a:t>Condition (zoo/wild)</a:t>
          </a:r>
        </a:p>
      </dsp:txBody>
      <dsp:txXfrm>
        <a:off x="8051428" y="3249405"/>
        <a:ext cx="1488923" cy="1176497"/>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BF473-B825-4F10-A7F4-750023B87E45}" type="datetimeFigureOut">
              <a:rPr lang="en-US" smtClean="0"/>
              <a:t>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470DB1-F58D-45F4-9B97-A9485759E226}" type="slidenum">
              <a:rPr lang="en-US" smtClean="0"/>
              <a:t>‹#›</a:t>
            </a:fld>
            <a:endParaRPr lang="en-US"/>
          </a:p>
        </p:txBody>
      </p:sp>
    </p:spTree>
    <p:extLst>
      <p:ext uri="{BB962C8B-B14F-4D97-AF65-F5344CB8AC3E}">
        <p14:creationId xmlns:p14="http://schemas.microsoft.com/office/powerpoint/2010/main" val="3554106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10470DB1-F58D-45F4-9B97-A9485759E226}" type="slidenum">
              <a:rPr lang="en-US" smtClean="0"/>
              <a:t>12</a:t>
            </a:fld>
            <a:endParaRPr lang="en-US"/>
          </a:p>
        </p:txBody>
      </p:sp>
    </p:spTree>
    <p:extLst>
      <p:ext uri="{BB962C8B-B14F-4D97-AF65-F5344CB8AC3E}">
        <p14:creationId xmlns:p14="http://schemas.microsoft.com/office/powerpoint/2010/main" val="3536930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de-CH" dirty="0"/>
              <a:t>The </a:t>
            </a:r>
            <a:r>
              <a:rPr lang="de-CH" dirty="0" err="1"/>
              <a:t>data</a:t>
            </a:r>
            <a:r>
              <a:rPr lang="de-CH" dirty="0"/>
              <a:t> I will </a:t>
            </a:r>
            <a:r>
              <a:rPr lang="de-CH" dirty="0" err="1"/>
              <a:t>present</a:t>
            </a:r>
            <a:r>
              <a:rPr lang="de-CH" dirty="0"/>
              <a:t> </a:t>
            </a:r>
            <a:r>
              <a:rPr lang="de-CH" dirty="0" err="1"/>
              <a:t>were</a:t>
            </a:r>
            <a:r>
              <a:rPr lang="de-CH" dirty="0"/>
              <a:t> </a:t>
            </a:r>
            <a:r>
              <a:rPr lang="de-CH" dirty="0" err="1"/>
              <a:t>collected</a:t>
            </a:r>
            <a:r>
              <a:rPr lang="de-CH" dirty="0"/>
              <a:t> at</a:t>
            </a:r>
            <a:r>
              <a:rPr lang="de-CH" baseline="0" dirty="0"/>
              <a:t> </a:t>
            </a:r>
            <a:r>
              <a:rPr lang="de-CH" baseline="0" dirty="0" err="1"/>
              <a:t>the</a:t>
            </a:r>
            <a:r>
              <a:rPr lang="de-CH" baseline="0" dirty="0"/>
              <a:t> </a:t>
            </a:r>
            <a:r>
              <a:rPr lang="de-CH" baseline="0" dirty="0" err="1"/>
              <a:t>SB</a:t>
            </a:r>
            <a:r>
              <a:rPr lang="de-CH" baseline="0" dirty="0"/>
              <a:t> </a:t>
            </a:r>
            <a:r>
              <a:rPr lang="de-CH" baseline="0" dirty="0" err="1"/>
              <a:t>OU</a:t>
            </a:r>
            <a:r>
              <a:rPr lang="de-CH" baseline="0" dirty="0"/>
              <a:t> </a:t>
            </a:r>
            <a:r>
              <a:rPr lang="de-CH" baseline="0" dirty="0" err="1"/>
              <a:t>reserach</a:t>
            </a:r>
            <a:r>
              <a:rPr lang="de-CH" baseline="0" dirty="0"/>
              <a:t> </a:t>
            </a:r>
            <a:r>
              <a:rPr lang="de-CH" baseline="0" dirty="0" err="1"/>
              <a:t>site</a:t>
            </a:r>
            <a:r>
              <a:rPr lang="de-CH" baseline="0" dirty="0"/>
              <a:t>. </a:t>
            </a:r>
            <a:r>
              <a:rPr lang="de-CH" baseline="0" dirty="0" err="1"/>
              <a:t>Suaq</a:t>
            </a:r>
            <a:r>
              <a:rPr lang="de-CH" baseline="0" dirty="0"/>
              <a:t> </a:t>
            </a:r>
            <a:r>
              <a:rPr lang="de-CH" baseline="0" dirty="0" err="1"/>
              <a:t>is</a:t>
            </a:r>
            <a:r>
              <a:rPr lang="de-CH" baseline="0" dirty="0"/>
              <a:t> </a:t>
            </a:r>
            <a:r>
              <a:rPr lang="de-CH" baseline="0" dirty="0" err="1"/>
              <a:t>home</a:t>
            </a:r>
            <a:r>
              <a:rPr lang="de-CH" baseline="0" dirty="0"/>
              <a:t> </a:t>
            </a:r>
            <a:r>
              <a:rPr lang="de-CH" baseline="0" dirty="0" err="1"/>
              <a:t>to</a:t>
            </a:r>
            <a:r>
              <a:rPr lang="de-CH" baseline="0" dirty="0"/>
              <a:t> </a:t>
            </a:r>
            <a:r>
              <a:rPr lang="de-CH" baseline="0" dirty="0" err="1"/>
              <a:t>the</a:t>
            </a:r>
            <a:r>
              <a:rPr lang="de-CH" baseline="0" dirty="0"/>
              <a:t> </a:t>
            </a:r>
            <a:r>
              <a:rPr lang="de-CH" baseline="0" dirty="0" err="1"/>
              <a:t>Sumatran</a:t>
            </a:r>
            <a:r>
              <a:rPr lang="de-CH" baseline="0" dirty="0"/>
              <a:t> </a:t>
            </a:r>
            <a:r>
              <a:rPr lang="de-CH" baseline="0" dirty="0" err="1"/>
              <a:t>OU</a:t>
            </a:r>
            <a:r>
              <a:rPr lang="de-CH" baseline="0" dirty="0"/>
              <a:t>. The </a:t>
            </a:r>
            <a:r>
              <a:rPr lang="de-CH" baseline="0" dirty="0" err="1"/>
              <a:t>research</a:t>
            </a:r>
            <a:r>
              <a:rPr lang="de-CH" baseline="0" dirty="0"/>
              <a:t> </a:t>
            </a:r>
            <a:r>
              <a:rPr lang="de-CH" baseline="0" dirty="0" err="1"/>
              <a:t>area</a:t>
            </a:r>
            <a:r>
              <a:rPr lang="de-CH" baseline="0" dirty="0"/>
              <a:t> </a:t>
            </a:r>
            <a:r>
              <a:rPr lang="de-CH" baseline="0" dirty="0" err="1"/>
              <a:t>is</a:t>
            </a:r>
            <a:r>
              <a:rPr lang="de-CH" baseline="0" dirty="0"/>
              <a:t> </a:t>
            </a:r>
            <a:r>
              <a:rPr lang="de-CH" baseline="0" dirty="0" err="1"/>
              <a:t>peat</a:t>
            </a:r>
            <a:r>
              <a:rPr lang="de-CH" baseline="0" dirty="0"/>
              <a:t> </a:t>
            </a:r>
            <a:r>
              <a:rPr lang="de-CH" baseline="0" dirty="0" err="1"/>
              <a:t>swamp</a:t>
            </a:r>
            <a:r>
              <a:rPr lang="de-CH" baseline="0" dirty="0"/>
              <a:t> </a:t>
            </a:r>
            <a:r>
              <a:rPr lang="de-CH" baseline="0" dirty="0" err="1"/>
              <a:t>forest</a:t>
            </a:r>
            <a:r>
              <a:rPr lang="de-CH" baseline="0" dirty="0"/>
              <a:t>. I </a:t>
            </a:r>
            <a:r>
              <a:rPr lang="de-CH" baseline="0" dirty="0" err="1"/>
              <a:t>collected</a:t>
            </a:r>
            <a:r>
              <a:rPr lang="de-CH" baseline="0" dirty="0"/>
              <a:t> </a:t>
            </a:r>
            <a:r>
              <a:rPr lang="de-CH" baseline="0" dirty="0" err="1"/>
              <a:t>data</a:t>
            </a:r>
            <a:r>
              <a:rPr lang="de-CH" baseline="0" dirty="0"/>
              <a:t> on 12 different </a:t>
            </a:r>
            <a:r>
              <a:rPr lang="de-CH" baseline="0" dirty="0" err="1"/>
              <a:t>immatures</a:t>
            </a:r>
            <a:r>
              <a:rPr lang="de-CH" baseline="0" dirty="0"/>
              <a:t> </a:t>
            </a:r>
            <a:r>
              <a:rPr lang="de-CH" baseline="0" dirty="0" err="1"/>
              <a:t>and</a:t>
            </a:r>
            <a:r>
              <a:rPr lang="de-CH" baseline="0" dirty="0"/>
              <a:t> </a:t>
            </a:r>
            <a:r>
              <a:rPr lang="de-CH" baseline="0" dirty="0" err="1"/>
              <a:t>their</a:t>
            </a:r>
            <a:r>
              <a:rPr lang="de-CH" baseline="0" dirty="0"/>
              <a:t> </a:t>
            </a:r>
            <a:r>
              <a:rPr lang="de-CH" baseline="0" dirty="0" err="1"/>
              <a:t>mothers</a:t>
            </a:r>
            <a:r>
              <a:rPr lang="de-CH" baseline="0" dirty="0"/>
              <a:t>. </a:t>
            </a:r>
            <a:r>
              <a:rPr lang="de-CH" baseline="0" dirty="0" err="1"/>
              <a:t>And</a:t>
            </a:r>
            <a:r>
              <a:rPr lang="de-CH" baseline="0" dirty="0"/>
              <a:t> I </a:t>
            </a:r>
            <a:r>
              <a:rPr lang="de-CH" baseline="0" dirty="0" err="1"/>
              <a:t>followed</a:t>
            </a:r>
            <a:r>
              <a:rPr lang="de-CH" baseline="0" dirty="0"/>
              <a:t> </a:t>
            </a:r>
            <a:r>
              <a:rPr lang="de-CH" baseline="0" dirty="0" err="1"/>
              <a:t>them</a:t>
            </a:r>
            <a:r>
              <a:rPr lang="de-CH" baseline="0" dirty="0"/>
              <a:t> </a:t>
            </a:r>
            <a:r>
              <a:rPr lang="de-CH" baseline="0" dirty="0" err="1"/>
              <a:t>over</a:t>
            </a:r>
            <a:r>
              <a:rPr lang="de-CH" baseline="0" dirty="0"/>
              <a:t> multiple </a:t>
            </a:r>
            <a:r>
              <a:rPr lang="de-CH" baseline="0" dirty="0" err="1"/>
              <a:t>years</a:t>
            </a:r>
            <a:r>
              <a:rPr lang="de-CH" baseline="0" dirty="0"/>
              <a:t>, </a:t>
            </a:r>
            <a:r>
              <a:rPr lang="de-CH" baseline="0" dirty="0" err="1"/>
              <a:t>starting</a:t>
            </a:r>
            <a:r>
              <a:rPr lang="de-CH" baseline="0" dirty="0"/>
              <a:t> in 2101</a:t>
            </a:r>
          </a:p>
          <a:p>
            <a:r>
              <a:rPr lang="de-CH" baseline="0" dirty="0"/>
              <a:t>As a </a:t>
            </a:r>
            <a:r>
              <a:rPr lang="de-CH" baseline="0" dirty="0" err="1"/>
              <a:t>behavioral</a:t>
            </a:r>
            <a:r>
              <a:rPr lang="de-CH" baseline="0" dirty="0"/>
              <a:t> </a:t>
            </a:r>
            <a:r>
              <a:rPr lang="de-CH" baseline="0" dirty="0" err="1"/>
              <a:t>measure</a:t>
            </a:r>
            <a:r>
              <a:rPr lang="de-CH" baseline="0" dirty="0"/>
              <a:t> </a:t>
            </a:r>
            <a:r>
              <a:rPr lang="de-CH" baseline="0" dirty="0" err="1"/>
              <a:t>of</a:t>
            </a:r>
            <a:r>
              <a:rPr lang="de-CH" baseline="0" dirty="0"/>
              <a:t> </a:t>
            </a:r>
            <a:r>
              <a:rPr lang="de-CH" baseline="0" dirty="0" err="1"/>
              <a:t>cognitive</a:t>
            </a:r>
            <a:r>
              <a:rPr lang="de-CH" baseline="0" dirty="0"/>
              <a:t> </a:t>
            </a:r>
            <a:r>
              <a:rPr lang="de-CH" baseline="0" dirty="0" err="1"/>
              <a:t>pervormance</a:t>
            </a:r>
            <a:r>
              <a:rPr lang="de-CH" baseline="0" dirty="0"/>
              <a:t> </a:t>
            </a:r>
            <a:r>
              <a:rPr lang="de-CH" baseline="0" dirty="0" err="1"/>
              <a:t>we</a:t>
            </a:r>
            <a:r>
              <a:rPr lang="de-CH" baseline="0" dirty="0"/>
              <a:t> </a:t>
            </a:r>
            <a:r>
              <a:rPr lang="de-CH" baseline="0" dirty="0" err="1"/>
              <a:t>took</a:t>
            </a:r>
            <a:r>
              <a:rPr lang="de-CH" baseline="0" dirty="0"/>
              <a:t> </a:t>
            </a:r>
            <a:r>
              <a:rPr lang="de-CH" baseline="0" dirty="0" err="1"/>
              <a:t>rates</a:t>
            </a:r>
            <a:r>
              <a:rPr lang="de-CH" baseline="0" dirty="0"/>
              <a:t> </a:t>
            </a:r>
            <a:r>
              <a:rPr lang="de-CH" baseline="0" dirty="0" err="1"/>
              <a:t>of</a:t>
            </a:r>
            <a:r>
              <a:rPr lang="de-CH" baseline="0" dirty="0"/>
              <a:t> </a:t>
            </a:r>
            <a:r>
              <a:rPr lang="de-CH" baseline="0" dirty="0" err="1"/>
              <a:t>exploration</a:t>
            </a:r>
            <a:r>
              <a:rPr lang="de-CH" baseline="0" dirty="0"/>
              <a:t> </a:t>
            </a:r>
            <a:r>
              <a:rPr lang="de-CH" baseline="0" dirty="0" err="1"/>
              <a:t>behavior</a:t>
            </a:r>
            <a:r>
              <a:rPr lang="de-CH" baseline="0" dirty="0"/>
              <a:t>. Exploration </a:t>
            </a:r>
            <a:r>
              <a:rPr lang="de-CH" baseline="0" dirty="0" err="1"/>
              <a:t>is</a:t>
            </a:r>
            <a:r>
              <a:rPr lang="de-CH" baseline="0" dirty="0"/>
              <a:t> </a:t>
            </a:r>
            <a:r>
              <a:rPr lang="en-US" dirty="0"/>
              <a:t>prolonged, non-repetitive, usually destructive manipulation of or feeding attempts on objects, during which the individuals focus is on the object,</a:t>
            </a:r>
            <a:r>
              <a:rPr lang="en-US" baseline="0" dirty="0"/>
              <a:t> like the guys are doing on these pics here. </a:t>
            </a:r>
          </a:p>
          <a:p>
            <a:r>
              <a:rPr lang="en-US" baseline="0" dirty="0"/>
              <a:t>One age individual data point, so all the dots you will see in the graphs that follow is always data collected on one individual, within a max of 4 months for the immatures, to capture one specific developmental state. Each data point is based on a min of 70 high quality follow hours during which we collected all occurrence data of exploration events. </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E952C0B5-3ED9-49D7-96FC-D88329D0371F}" type="slidenum">
              <a:rPr lang="de-CH" smtClean="0"/>
              <a:pPr/>
              <a:t>14</a:t>
            </a:fld>
            <a:endParaRPr lang="de-CH"/>
          </a:p>
        </p:txBody>
      </p:sp>
    </p:spTree>
    <p:extLst>
      <p:ext uri="{BB962C8B-B14F-4D97-AF65-F5344CB8AC3E}">
        <p14:creationId xmlns:p14="http://schemas.microsoft.com/office/powerpoint/2010/main" val="1985462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461C5-7978-4D43-B216-EB1BF7F67A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a16="http://schemas.microsoft.com/office/drawing/2014/main" id="{5C9BD150-5E6C-4D82-8B35-1AE54A11FD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a16="http://schemas.microsoft.com/office/drawing/2014/main" id="{3E2C72A3-A775-4BF2-9D43-CF293F4AC49A}"/>
              </a:ext>
            </a:extLst>
          </p:cNvPr>
          <p:cNvSpPr>
            <a:spLocks noGrp="1"/>
          </p:cNvSpPr>
          <p:nvPr>
            <p:ph type="dt" sz="half" idx="10"/>
          </p:nvPr>
        </p:nvSpPr>
        <p:spPr/>
        <p:txBody>
          <a:bodyPr/>
          <a:lstStyle/>
          <a:p>
            <a:fld id="{8405CB9A-9929-42C5-B3FC-FABDEECB9F16}" type="datetimeFigureOut">
              <a:rPr lang="x-none" smtClean="0"/>
              <a:t>02/12/2019</a:t>
            </a:fld>
            <a:endParaRPr lang="x-none"/>
          </a:p>
        </p:txBody>
      </p:sp>
      <p:sp>
        <p:nvSpPr>
          <p:cNvPr id="5" name="Footer Placeholder 4">
            <a:extLst>
              <a:ext uri="{FF2B5EF4-FFF2-40B4-BE49-F238E27FC236}">
                <a16:creationId xmlns:a16="http://schemas.microsoft.com/office/drawing/2014/main" id="{B2DE7636-D143-4138-B8D7-624A1197E9A5}"/>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A8504B37-9441-48B4-A7B8-B8A1549B28DC}"/>
              </a:ext>
            </a:extLst>
          </p:cNvPr>
          <p:cNvSpPr>
            <a:spLocks noGrp="1"/>
          </p:cNvSpPr>
          <p:nvPr>
            <p:ph type="sldNum" sz="quarter" idx="12"/>
          </p:nvPr>
        </p:nvSpPr>
        <p:spPr/>
        <p:txBody>
          <a:bodyPr/>
          <a:lstStyle/>
          <a:p>
            <a:fld id="{673B3AB6-CD66-4C80-BAED-6F7CEA2C5275}" type="slidenum">
              <a:rPr lang="x-none" smtClean="0"/>
              <a:t>‹#›</a:t>
            </a:fld>
            <a:endParaRPr lang="x-none"/>
          </a:p>
        </p:txBody>
      </p:sp>
    </p:spTree>
    <p:extLst>
      <p:ext uri="{BB962C8B-B14F-4D97-AF65-F5344CB8AC3E}">
        <p14:creationId xmlns:p14="http://schemas.microsoft.com/office/powerpoint/2010/main" val="2439404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70E2D-CF83-42BF-B0DD-2C7ED2FFC5D9}"/>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E248C243-2B41-4B62-A358-04B1072441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9ED4E7ED-59A0-42B3-88E4-9129EEBA226E}"/>
              </a:ext>
            </a:extLst>
          </p:cNvPr>
          <p:cNvSpPr>
            <a:spLocks noGrp="1"/>
          </p:cNvSpPr>
          <p:nvPr>
            <p:ph type="dt" sz="half" idx="10"/>
          </p:nvPr>
        </p:nvSpPr>
        <p:spPr/>
        <p:txBody>
          <a:bodyPr/>
          <a:lstStyle/>
          <a:p>
            <a:fld id="{8405CB9A-9929-42C5-B3FC-FABDEECB9F16}" type="datetimeFigureOut">
              <a:rPr lang="x-none" smtClean="0"/>
              <a:t>02/12/2019</a:t>
            </a:fld>
            <a:endParaRPr lang="x-none"/>
          </a:p>
        </p:txBody>
      </p:sp>
      <p:sp>
        <p:nvSpPr>
          <p:cNvPr id="5" name="Footer Placeholder 4">
            <a:extLst>
              <a:ext uri="{FF2B5EF4-FFF2-40B4-BE49-F238E27FC236}">
                <a16:creationId xmlns:a16="http://schemas.microsoft.com/office/drawing/2014/main" id="{43612638-5B91-4B41-941E-EB5EFA2FFD3F}"/>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1F3BDAD3-588E-4962-BB37-7D62DCC4F287}"/>
              </a:ext>
            </a:extLst>
          </p:cNvPr>
          <p:cNvSpPr>
            <a:spLocks noGrp="1"/>
          </p:cNvSpPr>
          <p:nvPr>
            <p:ph type="sldNum" sz="quarter" idx="12"/>
          </p:nvPr>
        </p:nvSpPr>
        <p:spPr/>
        <p:txBody>
          <a:bodyPr/>
          <a:lstStyle/>
          <a:p>
            <a:fld id="{673B3AB6-CD66-4C80-BAED-6F7CEA2C5275}" type="slidenum">
              <a:rPr lang="x-none" smtClean="0"/>
              <a:t>‹#›</a:t>
            </a:fld>
            <a:endParaRPr lang="x-none"/>
          </a:p>
        </p:txBody>
      </p:sp>
    </p:spTree>
    <p:extLst>
      <p:ext uri="{BB962C8B-B14F-4D97-AF65-F5344CB8AC3E}">
        <p14:creationId xmlns:p14="http://schemas.microsoft.com/office/powerpoint/2010/main" val="235335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3D8D33-F1E8-41C3-B9EE-E28C01F115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2CDDF577-7B5E-4955-B8BF-86F1343913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BA831E94-1D88-4683-957C-8AFA80C17DAC}"/>
              </a:ext>
            </a:extLst>
          </p:cNvPr>
          <p:cNvSpPr>
            <a:spLocks noGrp="1"/>
          </p:cNvSpPr>
          <p:nvPr>
            <p:ph type="dt" sz="half" idx="10"/>
          </p:nvPr>
        </p:nvSpPr>
        <p:spPr/>
        <p:txBody>
          <a:bodyPr/>
          <a:lstStyle/>
          <a:p>
            <a:fld id="{8405CB9A-9929-42C5-B3FC-FABDEECB9F16}" type="datetimeFigureOut">
              <a:rPr lang="x-none" smtClean="0"/>
              <a:t>02/12/2019</a:t>
            </a:fld>
            <a:endParaRPr lang="x-none"/>
          </a:p>
        </p:txBody>
      </p:sp>
      <p:sp>
        <p:nvSpPr>
          <p:cNvPr id="5" name="Footer Placeholder 4">
            <a:extLst>
              <a:ext uri="{FF2B5EF4-FFF2-40B4-BE49-F238E27FC236}">
                <a16:creationId xmlns:a16="http://schemas.microsoft.com/office/drawing/2014/main" id="{C4E882C8-6E4E-4C85-9D48-EE6BA05EF9AF}"/>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DE94737E-F3B1-434E-BCC7-45FA685B588A}"/>
              </a:ext>
            </a:extLst>
          </p:cNvPr>
          <p:cNvSpPr>
            <a:spLocks noGrp="1"/>
          </p:cNvSpPr>
          <p:nvPr>
            <p:ph type="sldNum" sz="quarter" idx="12"/>
          </p:nvPr>
        </p:nvSpPr>
        <p:spPr/>
        <p:txBody>
          <a:bodyPr/>
          <a:lstStyle/>
          <a:p>
            <a:fld id="{673B3AB6-CD66-4C80-BAED-6F7CEA2C5275}" type="slidenum">
              <a:rPr lang="x-none" smtClean="0"/>
              <a:t>‹#›</a:t>
            </a:fld>
            <a:endParaRPr lang="x-none"/>
          </a:p>
        </p:txBody>
      </p:sp>
    </p:spTree>
    <p:extLst>
      <p:ext uri="{BB962C8B-B14F-4D97-AF65-F5344CB8AC3E}">
        <p14:creationId xmlns:p14="http://schemas.microsoft.com/office/powerpoint/2010/main" val="435392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99141-2D13-4EDD-9291-FC77D8301593}"/>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494EFEAB-781B-4245-8C73-7A06E68537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6B7AB223-989F-4F94-AD91-AA525FFBFBD8}"/>
              </a:ext>
            </a:extLst>
          </p:cNvPr>
          <p:cNvSpPr>
            <a:spLocks noGrp="1"/>
          </p:cNvSpPr>
          <p:nvPr>
            <p:ph type="dt" sz="half" idx="10"/>
          </p:nvPr>
        </p:nvSpPr>
        <p:spPr/>
        <p:txBody>
          <a:bodyPr/>
          <a:lstStyle/>
          <a:p>
            <a:fld id="{8405CB9A-9929-42C5-B3FC-FABDEECB9F16}" type="datetimeFigureOut">
              <a:rPr lang="x-none" smtClean="0"/>
              <a:t>02/12/2019</a:t>
            </a:fld>
            <a:endParaRPr lang="x-none"/>
          </a:p>
        </p:txBody>
      </p:sp>
      <p:sp>
        <p:nvSpPr>
          <p:cNvPr id="5" name="Footer Placeholder 4">
            <a:extLst>
              <a:ext uri="{FF2B5EF4-FFF2-40B4-BE49-F238E27FC236}">
                <a16:creationId xmlns:a16="http://schemas.microsoft.com/office/drawing/2014/main" id="{EECE27B8-2A62-4C17-9A84-AC762A79D6C9}"/>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32EFB1FD-C18B-4A89-AE0E-874EF11A2710}"/>
              </a:ext>
            </a:extLst>
          </p:cNvPr>
          <p:cNvSpPr>
            <a:spLocks noGrp="1"/>
          </p:cNvSpPr>
          <p:nvPr>
            <p:ph type="sldNum" sz="quarter" idx="12"/>
          </p:nvPr>
        </p:nvSpPr>
        <p:spPr/>
        <p:txBody>
          <a:bodyPr/>
          <a:lstStyle/>
          <a:p>
            <a:fld id="{673B3AB6-CD66-4C80-BAED-6F7CEA2C5275}" type="slidenum">
              <a:rPr lang="x-none" smtClean="0"/>
              <a:t>‹#›</a:t>
            </a:fld>
            <a:endParaRPr lang="x-none"/>
          </a:p>
        </p:txBody>
      </p:sp>
    </p:spTree>
    <p:extLst>
      <p:ext uri="{BB962C8B-B14F-4D97-AF65-F5344CB8AC3E}">
        <p14:creationId xmlns:p14="http://schemas.microsoft.com/office/powerpoint/2010/main" val="2577494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EBD1E-825D-42A8-BFCC-3FAFEEBB00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id="{10D718A9-7CAE-4A40-A19B-FAD03FDB56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5F1B68-9817-4241-82AB-04877FA7D61C}"/>
              </a:ext>
            </a:extLst>
          </p:cNvPr>
          <p:cNvSpPr>
            <a:spLocks noGrp="1"/>
          </p:cNvSpPr>
          <p:nvPr>
            <p:ph type="dt" sz="half" idx="10"/>
          </p:nvPr>
        </p:nvSpPr>
        <p:spPr/>
        <p:txBody>
          <a:bodyPr/>
          <a:lstStyle/>
          <a:p>
            <a:fld id="{8405CB9A-9929-42C5-B3FC-FABDEECB9F16}" type="datetimeFigureOut">
              <a:rPr lang="x-none" smtClean="0"/>
              <a:t>02/12/2019</a:t>
            </a:fld>
            <a:endParaRPr lang="x-none"/>
          </a:p>
        </p:txBody>
      </p:sp>
      <p:sp>
        <p:nvSpPr>
          <p:cNvPr id="5" name="Footer Placeholder 4">
            <a:extLst>
              <a:ext uri="{FF2B5EF4-FFF2-40B4-BE49-F238E27FC236}">
                <a16:creationId xmlns:a16="http://schemas.microsoft.com/office/drawing/2014/main" id="{C34787F5-A01E-4785-9996-EAC1E5C17E65}"/>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563150CE-D14B-4B96-B2F7-B9C6ADE71D8A}"/>
              </a:ext>
            </a:extLst>
          </p:cNvPr>
          <p:cNvSpPr>
            <a:spLocks noGrp="1"/>
          </p:cNvSpPr>
          <p:nvPr>
            <p:ph type="sldNum" sz="quarter" idx="12"/>
          </p:nvPr>
        </p:nvSpPr>
        <p:spPr/>
        <p:txBody>
          <a:bodyPr/>
          <a:lstStyle/>
          <a:p>
            <a:fld id="{673B3AB6-CD66-4C80-BAED-6F7CEA2C5275}" type="slidenum">
              <a:rPr lang="x-none" smtClean="0"/>
              <a:t>‹#›</a:t>
            </a:fld>
            <a:endParaRPr lang="x-none"/>
          </a:p>
        </p:txBody>
      </p:sp>
    </p:spTree>
    <p:extLst>
      <p:ext uri="{BB962C8B-B14F-4D97-AF65-F5344CB8AC3E}">
        <p14:creationId xmlns:p14="http://schemas.microsoft.com/office/powerpoint/2010/main" val="3806082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99697-A556-435B-A60B-D03E28498FF0}"/>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5A9E2ADA-CBD2-46EE-9F65-0D9AAEAE03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id="{2CBF5920-198B-4760-8C20-9958E6EC13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id="{A5C7BCE2-379D-4796-9356-70EA2E0CC170}"/>
              </a:ext>
            </a:extLst>
          </p:cNvPr>
          <p:cNvSpPr>
            <a:spLocks noGrp="1"/>
          </p:cNvSpPr>
          <p:nvPr>
            <p:ph type="dt" sz="half" idx="10"/>
          </p:nvPr>
        </p:nvSpPr>
        <p:spPr/>
        <p:txBody>
          <a:bodyPr/>
          <a:lstStyle/>
          <a:p>
            <a:fld id="{8405CB9A-9929-42C5-B3FC-FABDEECB9F16}" type="datetimeFigureOut">
              <a:rPr lang="x-none" smtClean="0"/>
              <a:t>02/12/2019</a:t>
            </a:fld>
            <a:endParaRPr lang="x-none"/>
          </a:p>
        </p:txBody>
      </p:sp>
      <p:sp>
        <p:nvSpPr>
          <p:cNvPr id="6" name="Footer Placeholder 5">
            <a:extLst>
              <a:ext uri="{FF2B5EF4-FFF2-40B4-BE49-F238E27FC236}">
                <a16:creationId xmlns:a16="http://schemas.microsoft.com/office/drawing/2014/main" id="{D2E34BFC-76B0-4984-9E87-393169697605}"/>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BB096344-203C-4998-9753-7853C450AECB}"/>
              </a:ext>
            </a:extLst>
          </p:cNvPr>
          <p:cNvSpPr>
            <a:spLocks noGrp="1"/>
          </p:cNvSpPr>
          <p:nvPr>
            <p:ph type="sldNum" sz="quarter" idx="12"/>
          </p:nvPr>
        </p:nvSpPr>
        <p:spPr/>
        <p:txBody>
          <a:bodyPr/>
          <a:lstStyle/>
          <a:p>
            <a:fld id="{673B3AB6-CD66-4C80-BAED-6F7CEA2C5275}" type="slidenum">
              <a:rPr lang="x-none" smtClean="0"/>
              <a:t>‹#›</a:t>
            </a:fld>
            <a:endParaRPr lang="x-none"/>
          </a:p>
        </p:txBody>
      </p:sp>
    </p:spTree>
    <p:extLst>
      <p:ext uri="{BB962C8B-B14F-4D97-AF65-F5344CB8AC3E}">
        <p14:creationId xmlns:p14="http://schemas.microsoft.com/office/powerpoint/2010/main" val="3298370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D23D-E3D6-45C7-9AC9-4B333293DCA5}"/>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74C48DF8-EBBF-40A5-95E8-3BA18DA9B3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191050-286B-427A-8F02-77599E73B0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id="{49534A8A-C88C-4AE7-A05F-3D98C8E0A1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142A12-38C8-4A00-BE3F-ADB8CC2C84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id="{CD164FDC-526B-4958-8B45-70E7111C9F2C}"/>
              </a:ext>
            </a:extLst>
          </p:cNvPr>
          <p:cNvSpPr>
            <a:spLocks noGrp="1"/>
          </p:cNvSpPr>
          <p:nvPr>
            <p:ph type="dt" sz="half" idx="10"/>
          </p:nvPr>
        </p:nvSpPr>
        <p:spPr/>
        <p:txBody>
          <a:bodyPr/>
          <a:lstStyle/>
          <a:p>
            <a:fld id="{8405CB9A-9929-42C5-B3FC-FABDEECB9F16}" type="datetimeFigureOut">
              <a:rPr lang="x-none" smtClean="0"/>
              <a:t>02/12/2019</a:t>
            </a:fld>
            <a:endParaRPr lang="x-none"/>
          </a:p>
        </p:txBody>
      </p:sp>
      <p:sp>
        <p:nvSpPr>
          <p:cNvPr id="8" name="Footer Placeholder 7">
            <a:extLst>
              <a:ext uri="{FF2B5EF4-FFF2-40B4-BE49-F238E27FC236}">
                <a16:creationId xmlns:a16="http://schemas.microsoft.com/office/drawing/2014/main" id="{87A54DA9-3FEC-4983-87D0-85673CC096AC}"/>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id="{40D7C0F7-001D-40C1-A98F-314AD58643C9}"/>
              </a:ext>
            </a:extLst>
          </p:cNvPr>
          <p:cNvSpPr>
            <a:spLocks noGrp="1"/>
          </p:cNvSpPr>
          <p:nvPr>
            <p:ph type="sldNum" sz="quarter" idx="12"/>
          </p:nvPr>
        </p:nvSpPr>
        <p:spPr/>
        <p:txBody>
          <a:bodyPr/>
          <a:lstStyle/>
          <a:p>
            <a:fld id="{673B3AB6-CD66-4C80-BAED-6F7CEA2C5275}" type="slidenum">
              <a:rPr lang="x-none" smtClean="0"/>
              <a:t>‹#›</a:t>
            </a:fld>
            <a:endParaRPr lang="x-none"/>
          </a:p>
        </p:txBody>
      </p:sp>
    </p:spTree>
    <p:extLst>
      <p:ext uri="{BB962C8B-B14F-4D97-AF65-F5344CB8AC3E}">
        <p14:creationId xmlns:p14="http://schemas.microsoft.com/office/powerpoint/2010/main" val="1872676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4CE05-ED09-4099-B620-B46CC43EB8E9}"/>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id="{EB2C7E7F-26D8-47C2-8B3E-38391424D70B}"/>
              </a:ext>
            </a:extLst>
          </p:cNvPr>
          <p:cNvSpPr>
            <a:spLocks noGrp="1"/>
          </p:cNvSpPr>
          <p:nvPr>
            <p:ph type="dt" sz="half" idx="10"/>
          </p:nvPr>
        </p:nvSpPr>
        <p:spPr/>
        <p:txBody>
          <a:bodyPr/>
          <a:lstStyle/>
          <a:p>
            <a:fld id="{8405CB9A-9929-42C5-B3FC-FABDEECB9F16}" type="datetimeFigureOut">
              <a:rPr lang="x-none" smtClean="0"/>
              <a:t>02/12/2019</a:t>
            </a:fld>
            <a:endParaRPr lang="x-none"/>
          </a:p>
        </p:txBody>
      </p:sp>
      <p:sp>
        <p:nvSpPr>
          <p:cNvPr id="4" name="Footer Placeholder 3">
            <a:extLst>
              <a:ext uri="{FF2B5EF4-FFF2-40B4-BE49-F238E27FC236}">
                <a16:creationId xmlns:a16="http://schemas.microsoft.com/office/drawing/2014/main" id="{9F5E4320-36A1-4488-AB68-43621F490160}"/>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id="{D892FFFC-277C-4D1E-AEBF-62CFB41FA6A9}"/>
              </a:ext>
            </a:extLst>
          </p:cNvPr>
          <p:cNvSpPr>
            <a:spLocks noGrp="1"/>
          </p:cNvSpPr>
          <p:nvPr>
            <p:ph type="sldNum" sz="quarter" idx="12"/>
          </p:nvPr>
        </p:nvSpPr>
        <p:spPr/>
        <p:txBody>
          <a:bodyPr/>
          <a:lstStyle/>
          <a:p>
            <a:fld id="{673B3AB6-CD66-4C80-BAED-6F7CEA2C5275}" type="slidenum">
              <a:rPr lang="x-none" smtClean="0"/>
              <a:t>‹#›</a:t>
            </a:fld>
            <a:endParaRPr lang="x-none"/>
          </a:p>
        </p:txBody>
      </p:sp>
    </p:spTree>
    <p:extLst>
      <p:ext uri="{BB962C8B-B14F-4D97-AF65-F5344CB8AC3E}">
        <p14:creationId xmlns:p14="http://schemas.microsoft.com/office/powerpoint/2010/main" val="1603574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D8FCB3-0DF9-4ACD-8CDB-D712E028C3D8}"/>
              </a:ext>
            </a:extLst>
          </p:cNvPr>
          <p:cNvSpPr>
            <a:spLocks noGrp="1"/>
          </p:cNvSpPr>
          <p:nvPr>
            <p:ph type="dt" sz="half" idx="10"/>
          </p:nvPr>
        </p:nvSpPr>
        <p:spPr/>
        <p:txBody>
          <a:bodyPr/>
          <a:lstStyle/>
          <a:p>
            <a:fld id="{8405CB9A-9929-42C5-B3FC-FABDEECB9F16}" type="datetimeFigureOut">
              <a:rPr lang="x-none" smtClean="0"/>
              <a:t>02/12/2019</a:t>
            </a:fld>
            <a:endParaRPr lang="x-none"/>
          </a:p>
        </p:txBody>
      </p:sp>
      <p:sp>
        <p:nvSpPr>
          <p:cNvPr id="3" name="Footer Placeholder 2">
            <a:extLst>
              <a:ext uri="{FF2B5EF4-FFF2-40B4-BE49-F238E27FC236}">
                <a16:creationId xmlns:a16="http://schemas.microsoft.com/office/drawing/2014/main" id="{1E49E8AF-C4D2-4971-8701-802DA410D8D3}"/>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id="{54BAFD31-0890-4CEF-8F59-2D45E0224179}"/>
              </a:ext>
            </a:extLst>
          </p:cNvPr>
          <p:cNvSpPr>
            <a:spLocks noGrp="1"/>
          </p:cNvSpPr>
          <p:nvPr>
            <p:ph type="sldNum" sz="quarter" idx="12"/>
          </p:nvPr>
        </p:nvSpPr>
        <p:spPr/>
        <p:txBody>
          <a:bodyPr/>
          <a:lstStyle/>
          <a:p>
            <a:fld id="{673B3AB6-CD66-4C80-BAED-6F7CEA2C5275}" type="slidenum">
              <a:rPr lang="x-none" smtClean="0"/>
              <a:t>‹#›</a:t>
            </a:fld>
            <a:endParaRPr lang="x-none"/>
          </a:p>
        </p:txBody>
      </p:sp>
    </p:spTree>
    <p:extLst>
      <p:ext uri="{BB962C8B-B14F-4D97-AF65-F5344CB8AC3E}">
        <p14:creationId xmlns:p14="http://schemas.microsoft.com/office/powerpoint/2010/main" val="1492019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125EF-FE68-4B58-AA20-076EDBE96C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id="{34287271-A3A5-42DB-BFE9-52A32BDEE5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id="{73ADB1A3-35EF-4A6E-A8E0-03E02524A0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5AC77A-9E23-4E5C-8F14-FD54A84601C1}"/>
              </a:ext>
            </a:extLst>
          </p:cNvPr>
          <p:cNvSpPr>
            <a:spLocks noGrp="1"/>
          </p:cNvSpPr>
          <p:nvPr>
            <p:ph type="dt" sz="half" idx="10"/>
          </p:nvPr>
        </p:nvSpPr>
        <p:spPr/>
        <p:txBody>
          <a:bodyPr/>
          <a:lstStyle/>
          <a:p>
            <a:fld id="{8405CB9A-9929-42C5-B3FC-FABDEECB9F16}" type="datetimeFigureOut">
              <a:rPr lang="x-none" smtClean="0"/>
              <a:t>02/12/2019</a:t>
            </a:fld>
            <a:endParaRPr lang="x-none"/>
          </a:p>
        </p:txBody>
      </p:sp>
      <p:sp>
        <p:nvSpPr>
          <p:cNvPr id="6" name="Footer Placeholder 5">
            <a:extLst>
              <a:ext uri="{FF2B5EF4-FFF2-40B4-BE49-F238E27FC236}">
                <a16:creationId xmlns:a16="http://schemas.microsoft.com/office/drawing/2014/main" id="{FE9EC269-9F86-4550-98F7-5FD173B7282D}"/>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7B65C521-A7C9-4C70-8102-301BCD80F8AA}"/>
              </a:ext>
            </a:extLst>
          </p:cNvPr>
          <p:cNvSpPr>
            <a:spLocks noGrp="1"/>
          </p:cNvSpPr>
          <p:nvPr>
            <p:ph type="sldNum" sz="quarter" idx="12"/>
          </p:nvPr>
        </p:nvSpPr>
        <p:spPr/>
        <p:txBody>
          <a:bodyPr/>
          <a:lstStyle/>
          <a:p>
            <a:fld id="{673B3AB6-CD66-4C80-BAED-6F7CEA2C5275}" type="slidenum">
              <a:rPr lang="x-none" smtClean="0"/>
              <a:t>‹#›</a:t>
            </a:fld>
            <a:endParaRPr lang="x-none"/>
          </a:p>
        </p:txBody>
      </p:sp>
    </p:spTree>
    <p:extLst>
      <p:ext uri="{BB962C8B-B14F-4D97-AF65-F5344CB8AC3E}">
        <p14:creationId xmlns:p14="http://schemas.microsoft.com/office/powerpoint/2010/main" val="1114898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DF64F-C8B5-4532-BABA-B331647D2A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id="{07767918-B09A-44E4-96A6-D2AD32A76D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id="{F92F372C-F98E-4FAC-9137-F6C7F17325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9695C0-A95D-429B-8D18-2656340A9847}"/>
              </a:ext>
            </a:extLst>
          </p:cNvPr>
          <p:cNvSpPr>
            <a:spLocks noGrp="1"/>
          </p:cNvSpPr>
          <p:nvPr>
            <p:ph type="dt" sz="half" idx="10"/>
          </p:nvPr>
        </p:nvSpPr>
        <p:spPr/>
        <p:txBody>
          <a:bodyPr/>
          <a:lstStyle/>
          <a:p>
            <a:fld id="{8405CB9A-9929-42C5-B3FC-FABDEECB9F16}" type="datetimeFigureOut">
              <a:rPr lang="x-none" smtClean="0"/>
              <a:t>02/12/2019</a:t>
            </a:fld>
            <a:endParaRPr lang="x-none"/>
          </a:p>
        </p:txBody>
      </p:sp>
      <p:sp>
        <p:nvSpPr>
          <p:cNvPr id="6" name="Footer Placeholder 5">
            <a:extLst>
              <a:ext uri="{FF2B5EF4-FFF2-40B4-BE49-F238E27FC236}">
                <a16:creationId xmlns:a16="http://schemas.microsoft.com/office/drawing/2014/main" id="{1CCB1A58-E85D-4355-B207-D006B094097B}"/>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B07E40D2-8C46-4417-B772-E979FD49D987}"/>
              </a:ext>
            </a:extLst>
          </p:cNvPr>
          <p:cNvSpPr>
            <a:spLocks noGrp="1"/>
          </p:cNvSpPr>
          <p:nvPr>
            <p:ph type="sldNum" sz="quarter" idx="12"/>
          </p:nvPr>
        </p:nvSpPr>
        <p:spPr/>
        <p:txBody>
          <a:bodyPr/>
          <a:lstStyle/>
          <a:p>
            <a:fld id="{673B3AB6-CD66-4C80-BAED-6F7CEA2C5275}" type="slidenum">
              <a:rPr lang="x-none" smtClean="0"/>
              <a:t>‹#›</a:t>
            </a:fld>
            <a:endParaRPr lang="x-none"/>
          </a:p>
        </p:txBody>
      </p:sp>
    </p:spTree>
    <p:extLst>
      <p:ext uri="{BB962C8B-B14F-4D97-AF65-F5344CB8AC3E}">
        <p14:creationId xmlns:p14="http://schemas.microsoft.com/office/powerpoint/2010/main" val="2341838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3B3B49-5798-4B5C-B519-3F4E8BA622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605C30C5-6985-4DD1-B088-147715386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1F2AFA42-5D13-4885-BC4B-ADD23E8A3C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05CB9A-9929-42C5-B3FC-FABDEECB9F16}" type="datetimeFigureOut">
              <a:rPr lang="x-none" smtClean="0"/>
              <a:t>02/12/2019</a:t>
            </a:fld>
            <a:endParaRPr lang="x-none"/>
          </a:p>
        </p:txBody>
      </p:sp>
      <p:sp>
        <p:nvSpPr>
          <p:cNvPr id="5" name="Footer Placeholder 4">
            <a:extLst>
              <a:ext uri="{FF2B5EF4-FFF2-40B4-BE49-F238E27FC236}">
                <a16:creationId xmlns:a16="http://schemas.microsoft.com/office/drawing/2014/main" id="{DA49166A-32C6-4D5B-B819-1ACF3CB4BC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id="{B59F1BF7-75FB-4EE5-BFFE-0F0CED387E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3B3AB6-CD66-4C80-BAED-6F7CEA2C5275}" type="slidenum">
              <a:rPr lang="x-none" smtClean="0"/>
              <a:t>‹#›</a:t>
            </a:fld>
            <a:endParaRPr lang="x-none"/>
          </a:p>
        </p:txBody>
      </p:sp>
    </p:spTree>
    <p:extLst>
      <p:ext uri="{BB962C8B-B14F-4D97-AF65-F5344CB8AC3E}">
        <p14:creationId xmlns:p14="http://schemas.microsoft.com/office/powerpoint/2010/main" val="3932814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image" Target="../media/image5.png"/><Relationship Id="rId7"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FFAA7-0BFF-4708-B22C-B6FA8B168DE7}"/>
              </a:ext>
            </a:extLst>
          </p:cNvPr>
          <p:cNvSpPr>
            <a:spLocks noGrp="1"/>
          </p:cNvSpPr>
          <p:nvPr>
            <p:ph type="ctrTitle"/>
          </p:nvPr>
        </p:nvSpPr>
        <p:spPr/>
        <p:txBody>
          <a:bodyPr>
            <a:normAutofit/>
          </a:bodyPr>
          <a:lstStyle/>
          <a:p>
            <a:r>
              <a:rPr lang="en-US" sz="4400" dirty="0">
                <a:solidFill>
                  <a:schemeClr val="accent1">
                    <a:lumMod val="75000"/>
                  </a:schemeClr>
                </a:solidFill>
              </a:rPr>
              <a:t>The Role of the Mother in the Feeding Skill Acquisition in Immature Sumatran Orangutans</a:t>
            </a:r>
            <a:endParaRPr lang="x-none" sz="4400" dirty="0">
              <a:solidFill>
                <a:schemeClr val="accent1">
                  <a:lumMod val="75000"/>
                </a:schemeClr>
              </a:solidFill>
            </a:endParaRPr>
          </a:p>
        </p:txBody>
      </p:sp>
      <p:sp>
        <p:nvSpPr>
          <p:cNvPr id="3" name="Subtitle 2">
            <a:extLst>
              <a:ext uri="{FF2B5EF4-FFF2-40B4-BE49-F238E27FC236}">
                <a16:creationId xmlns:a16="http://schemas.microsoft.com/office/drawing/2014/main" id="{69F7114E-4184-483E-AE87-6FD172344EEA}"/>
              </a:ext>
            </a:extLst>
          </p:cNvPr>
          <p:cNvSpPr>
            <a:spLocks noGrp="1"/>
          </p:cNvSpPr>
          <p:nvPr>
            <p:ph type="subTitle" idx="1"/>
          </p:nvPr>
        </p:nvSpPr>
        <p:spPr>
          <a:xfrm>
            <a:off x="1524000" y="4289898"/>
            <a:ext cx="9263712" cy="1813950"/>
          </a:xfrm>
        </p:spPr>
        <p:txBody>
          <a:bodyPr>
            <a:normAutofit/>
          </a:bodyPr>
          <a:lstStyle/>
          <a:p>
            <a:pPr algn="l"/>
            <a:r>
              <a:rPr lang="en-US" dirty="0"/>
              <a:t>Supervisor : Dr. Caroline </a:t>
            </a:r>
            <a:r>
              <a:rPr lang="en-US" dirty="0" err="1"/>
              <a:t>Schuppli</a:t>
            </a:r>
            <a:r>
              <a:rPr lang="en-US" dirty="0"/>
              <a:t> </a:t>
            </a:r>
          </a:p>
          <a:p>
            <a:pPr algn="r"/>
            <a:endParaRPr lang="en-US" dirty="0"/>
          </a:p>
          <a:p>
            <a:pPr algn="r"/>
            <a:r>
              <a:rPr lang="en-US" dirty="0"/>
              <a:t>Author: Mikeliban Mulati </a:t>
            </a:r>
          </a:p>
          <a:p>
            <a:pPr algn="l"/>
            <a:endParaRPr lang="en-US" dirty="0"/>
          </a:p>
        </p:txBody>
      </p:sp>
    </p:spTree>
    <p:extLst>
      <p:ext uri="{BB962C8B-B14F-4D97-AF65-F5344CB8AC3E}">
        <p14:creationId xmlns:p14="http://schemas.microsoft.com/office/powerpoint/2010/main" val="3099169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E18D5-6642-4E77-B1FF-7D0D45C56902}"/>
              </a:ext>
            </a:extLst>
          </p:cNvPr>
          <p:cNvSpPr>
            <a:spLocks noGrp="1"/>
          </p:cNvSpPr>
          <p:nvPr>
            <p:ph type="title"/>
          </p:nvPr>
        </p:nvSpPr>
        <p:spPr/>
        <p:txBody>
          <a:bodyPr/>
          <a:lstStyle/>
          <a:p>
            <a:r>
              <a:rPr lang="de-DE" dirty="0"/>
              <a:t>Hypotheses</a:t>
            </a:r>
            <a:endParaRPr lang="x-none" dirty="0"/>
          </a:p>
        </p:txBody>
      </p:sp>
      <p:sp>
        <p:nvSpPr>
          <p:cNvPr id="3" name="Content Placeholder 2">
            <a:extLst>
              <a:ext uri="{FF2B5EF4-FFF2-40B4-BE49-F238E27FC236}">
                <a16:creationId xmlns:a16="http://schemas.microsoft.com/office/drawing/2014/main" id="{A3474C84-04DB-4111-A122-49AD9E63123A}"/>
              </a:ext>
            </a:extLst>
          </p:cNvPr>
          <p:cNvSpPr>
            <a:spLocks noGrp="1"/>
          </p:cNvSpPr>
          <p:nvPr>
            <p:ph idx="1"/>
          </p:nvPr>
        </p:nvSpPr>
        <p:spPr/>
        <p:txBody>
          <a:bodyPr>
            <a:normAutofit/>
          </a:bodyPr>
          <a:lstStyle/>
          <a:p>
            <a:pPr marL="0" indent="0">
              <a:buNone/>
            </a:pPr>
            <a:r>
              <a:rPr lang="de-DE" sz="3200" dirty="0"/>
              <a:t>5. Physical condition of the focal</a:t>
            </a:r>
            <a:r>
              <a:rPr lang="en-US" sz="3200" dirty="0"/>
              <a:t>  </a:t>
            </a:r>
            <a:r>
              <a:rPr lang="de-DE" sz="3200" dirty="0"/>
              <a:t>~ </a:t>
            </a:r>
            <a:r>
              <a:rPr lang="en-US" sz="3200" dirty="0"/>
              <a:t>mother’</a:t>
            </a:r>
            <a:r>
              <a:rPr lang="de-DE" sz="3200" dirty="0"/>
              <a:t>s tolerence</a:t>
            </a:r>
            <a:r>
              <a:rPr lang="en-US" sz="3200" dirty="0"/>
              <a:t> </a:t>
            </a:r>
          </a:p>
          <a:p>
            <a:pPr marL="457200" lvl="1" indent="0">
              <a:buNone/>
            </a:pPr>
            <a:endParaRPr lang="en-US" sz="2800" dirty="0"/>
          </a:p>
          <a:p>
            <a:pPr marL="971550" lvl="1" indent="-514350">
              <a:buAutoNum type="romanLcPeriod"/>
            </a:pPr>
            <a:r>
              <a:rPr lang="en-US" sz="2800" dirty="0"/>
              <a:t>Measure of physical condition: body size </a:t>
            </a:r>
            <a:r>
              <a:rPr lang="en-US" dirty="0">
                <a:solidFill>
                  <a:schemeClr val="bg1">
                    <a:lumMod val="50000"/>
                  </a:schemeClr>
                </a:solidFill>
              </a:rPr>
              <a:t>(e.g. lower than the mean)  </a:t>
            </a:r>
            <a:endParaRPr lang="en-US" sz="2800" dirty="0">
              <a:solidFill>
                <a:schemeClr val="bg1">
                  <a:lumMod val="50000"/>
                </a:schemeClr>
              </a:solidFill>
            </a:endParaRPr>
          </a:p>
          <a:p>
            <a:pPr marL="971550" lvl="1" indent="-514350">
              <a:buAutoNum type="romanLcPeriod"/>
            </a:pPr>
            <a:r>
              <a:rPr lang="en-US" sz="2800" dirty="0"/>
              <a:t>POC: “the weaker and more vulnerable the offspring is, the more effort is selected from the parent to take care of it.” </a:t>
            </a:r>
            <a:r>
              <a:rPr lang="en-US" sz="2000" dirty="0"/>
              <a:t>(</a:t>
            </a:r>
            <a:r>
              <a:rPr lang="en-US" sz="2000" dirty="0" err="1"/>
              <a:t>Trivers</a:t>
            </a:r>
            <a:r>
              <a:rPr lang="en-US" sz="2000" dirty="0"/>
              <a:t>, 1974, p.257)</a:t>
            </a:r>
          </a:p>
          <a:p>
            <a:pPr marL="971550" lvl="1" indent="-514350">
              <a:buAutoNum type="romanLcPeriod"/>
            </a:pPr>
            <a:endParaRPr lang="x-none" sz="3200" dirty="0"/>
          </a:p>
        </p:txBody>
      </p:sp>
      <p:cxnSp>
        <p:nvCxnSpPr>
          <p:cNvPr id="4" name="Straight Arrow Connector 3">
            <a:extLst>
              <a:ext uri="{FF2B5EF4-FFF2-40B4-BE49-F238E27FC236}">
                <a16:creationId xmlns:a16="http://schemas.microsoft.com/office/drawing/2014/main" id="{A02CB9F9-CA7C-4B09-BAA4-DAA7DA7AD566}"/>
              </a:ext>
            </a:extLst>
          </p:cNvPr>
          <p:cNvCxnSpPr>
            <a:cxnSpLocks/>
          </p:cNvCxnSpPr>
          <p:nvPr/>
        </p:nvCxnSpPr>
        <p:spPr>
          <a:xfrm flipV="1">
            <a:off x="10054331" y="1709896"/>
            <a:ext cx="0" cy="710185"/>
          </a:xfrm>
          <a:prstGeom prst="straightConnector1">
            <a:avLst/>
          </a:prstGeom>
          <a:ln w="38100">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6" name="Straight Arrow Connector 5">
            <a:extLst>
              <a:ext uri="{FF2B5EF4-FFF2-40B4-BE49-F238E27FC236}">
                <a16:creationId xmlns:a16="http://schemas.microsoft.com/office/drawing/2014/main" id="{5391B671-20DC-441F-A567-34DCF6828CD9}"/>
              </a:ext>
            </a:extLst>
          </p:cNvPr>
          <p:cNvCxnSpPr>
            <a:cxnSpLocks/>
          </p:cNvCxnSpPr>
          <p:nvPr/>
        </p:nvCxnSpPr>
        <p:spPr>
          <a:xfrm>
            <a:off x="6337599" y="1690688"/>
            <a:ext cx="1" cy="809563"/>
          </a:xfrm>
          <a:prstGeom prst="straightConnector1">
            <a:avLst/>
          </a:prstGeom>
          <a:ln w="38100">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6646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E18D5-6642-4E77-B1FF-7D0D45C56902}"/>
              </a:ext>
            </a:extLst>
          </p:cNvPr>
          <p:cNvSpPr>
            <a:spLocks noGrp="1"/>
          </p:cNvSpPr>
          <p:nvPr>
            <p:ph type="title"/>
          </p:nvPr>
        </p:nvSpPr>
        <p:spPr/>
        <p:txBody>
          <a:bodyPr/>
          <a:lstStyle/>
          <a:p>
            <a:r>
              <a:rPr lang="de-DE" dirty="0"/>
              <a:t>Hypotheses</a:t>
            </a:r>
            <a:endParaRPr lang="x-none" dirty="0"/>
          </a:p>
        </p:txBody>
      </p:sp>
      <p:sp>
        <p:nvSpPr>
          <p:cNvPr id="3" name="Content Placeholder 2">
            <a:extLst>
              <a:ext uri="{FF2B5EF4-FFF2-40B4-BE49-F238E27FC236}">
                <a16:creationId xmlns:a16="http://schemas.microsoft.com/office/drawing/2014/main" id="{A3474C84-04DB-4111-A122-49AD9E63123A}"/>
              </a:ext>
            </a:extLst>
          </p:cNvPr>
          <p:cNvSpPr>
            <a:spLocks noGrp="1"/>
          </p:cNvSpPr>
          <p:nvPr>
            <p:ph idx="1"/>
          </p:nvPr>
        </p:nvSpPr>
        <p:spPr/>
        <p:txBody>
          <a:bodyPr>
            <a:normAutofit/>
          </a:bodyPr>
          <a:lstStyle/>
          <a:p>
            <a:pPr marL="0" indent="0">
              <a:buNone/>
            </a:pPr>
            <a:r>
              <a:rPr lang="de-DE" sz="3200" dirty="0"/>
              <a:t>6. </a:t>
            </a:r>
            <a:r>
              <a:rPr lang="en-US" sz="3200" dirty="0"/>
              <a:t>mother’</a:t>
            </a:r>
            <a:r>
              <a:rPr lang="de-DE" sz="3200" dirty="0"/>
              <a:t>s tolerance</a:t>
            </a:r>
            <a:r>
              <a:rPr lang="en-US" sz="3200" dirty="0"/>
              <a:t> </a:t>
            </a:r>
            <a:r>
              <a:rPr lang="de-DE" sz="3200" dirty="0"/>
              <a:t>in the wild</a:t>
            </a:r>
            <a:r>
              <a:rPr lang="en-US" sz="3200" dirty="0"/>
              <a:t> </a:t>
            </a:r>
            <a:r>
              <a:rPr lang="en-US" sz="3200" b="1" dirty="0">
                <a:solidFill>
                  <a:schemeClr val="accent1">
                    <a:lumMod val="75000"/>
                  </a:schemeClr>
                </a:solidFill>
              </a:rPr>
              <a:t>&lt; </a:t>
            </a:r>
            <a:r>
              <a:rPr lang="en-US" sz="3200" dirty="0"/>
              <a:t>mother’</a:t>
            </a:r>
            <a:r>
              <a:rPr lang="de-DE" sz="3200" dirty="0"/>
              <a:t>s tolerance</a:t>
            </a:r>
            <a:r>
              <a:rPr lang="en-US" sz="3200" dirty="0"/>
              <a:t> in the zoo</a:t>
            </a:r>
          </a:p>
          <a:p>
            <a:pPr marL="457200" lvl="1" indent="0">
              <a:buNone/>
            </a:pPr>
            <a:endParaRPr lang="en-US" sz="2800" dirty="0"/>
          </a:p>
          <a:p>
            <a:pPr marL="971550" lvl="1" indent="-514350">
              <a:buAutoNum type="romanLcPeriod"/>
            </a:pPr>
            <a:r>
              <a:rPr lang="en-US" sz="2800" dirty="0"/>
              <a:t>Less frequent food resource in the wild than in the zoo </a:t>
            </a:r>
          </a:p>
          <a:p>
            <a:pPr marL="971550" lvl="1" indent="-514350">
              <a:buAutoNum type="romanLcPeriod"/>
            </a:pPr>
            <a:r>
              <a:rPr lang="en-US" sz="2800" dirty="0"/>
              <a:t>Smaller variety of the food item</a:t>
            </a:r>
            <a:r>
              <a:rPr lang="de-DE" sz="3200" dirty="0"/>
              <a:t> </a:t>
            </a:r>
            <a:r>
              <a:rPr lang="de-DE" sz="2800" dirty="0"/>
              <a:t>in the zoo than in the wild </a:t>
            </a:r>
            <a:r>
              <a:rPr lang="en-US" sz="2000" dirty="0"/>
              <a:t>(hypothesis 4)</a:t>
            </a:r>
          </a:p>
        </p:txBody>
      </p:sp>
    </p:spTree>
    <p:extLst>
      <p:ext uri="{BB962C8B-B14F-4D97-AF65-F5344CB8AC3E}">
        <p14:creationId xmlns:p14="http://schemas.microsoft.com/office/powerpoint/2010/main" val="652839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EA46856-5015-413E-806B-41699BA530DE}"/>
              </a:ext>
            </a:extLst>
          </p:cNvPr>
          <p:cNvGraphicFramePr>
            <a:graphicFrameLocks noGrp="1"/>
          </p:cNvGraphicFramePr>
          <p:nvPr>
            <p:ph idx="1"/>
            <p:extLst>
              <p:ext uri="{D42A27DB-BD31-4B8C-83A1-F6EECF244321}">
                <p14:modId xmlns:p14="http://schemas.microsoft.com/office/powerpoint/2010/main" val="171952391"/>
              </p:ext>
            </p:extLst>
          </p:nvPr>
        </p:nvGraphicFramePr>
        <p:xfrm>
          <a:off x="546221" y="1664349"/>
          <a:ext cx="10836877" cy="49541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a:extLst>
              <a:ext uri="{FF2B5EF4-FFF2-40B4-BE49-F238E27FC236}">
                <a16:creationId xmlns:a16="http://schemas.microsoft.com/office/drawing/2014/main" id="{33912690-4418-4D9E-BBD7-F977E34CB467}"/>
              </a:ext>
            </a:extLst>
          </p:cNvPr>
          <p:cNvSpPr>
            <a:spLocks noGrp="1"/>
          </p:cNvSpPr>
          <p:nvPr>
            <p:ph type="title"/>
          </p:nvPr>
        </p:nvSpPr>
        <p:spPr>
          <a:xfrm>
            <a:off x="838200" y="348649"/>
            <a:ext cx="10515600" cy="1325563"/>
          </a:xfrm>
        </p:spPr>
        <p:txBody>
          <a:bodyPr/>
          <a:lstStyle/>
          <a:p>
            <a:r>
              <a:rPr lang="en-US" dirty="0"/>
              <a:t>IVs &amp; DM</a:t>
            </a:r>
          </a:p>
        </p:txBody>
      </p:sp>
    </p:spTree>
    <p:extLst>
      <p:ext uri="{BB962C8B-B14F-4D97-AF65-F5344CB8AC3E}">
        <p14:creationId xmlns:p14="http://schemas.microsoft.com/office/powerpoint/2010/main" val="4259855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FB540-5A52-4783-925C-475274FD4433}"/>
              </a:ext>
            </a:extLst>
          </p:cNvPr>
          <p:cNvSpPr>
            <a:spLocks noGrp="1"/>
          </p:cNvSpPr>
          <p:nvPr>
            <p:ph type="title"/>
          </p:nvPr>
        </p:nvSpPr>
        <p:spPr>
          <a:xfrm>
            <a:off x="648929" y="629266"/>
            <a:ext cx="5127031" cy="1676603"/>
          </a:xfrm>
        </p:spPr>
        <p:txBody>
          <a:bodyPr>
            <a:normAutofit/>
          </a:bodyPr>
          <a:lstStyle/>
          <a:p>
            <a:r>
              <a:rPr lang="de-DE" dirty="0"/>
              <a:t>Methods</a:t>
            </a:r>
            <a:endParaRPr lang="x-none" dirty="0"/>
          </a:p>
        </p:txBody>
      </p:sp>
      <p:sp>
        <p:nvSpPr>
          <p:cNvPr id="3" name="Content Placeholder 2">
            <a:extLst>
              <a:ext uri="{FF2B5EF4-FFF2-40B4-BE49-F238E27FC236}">
                <a16:creationId xmlns:a16="http://schemas.microsoft.com/office/drawing/2014/main" id="{BB67CF3E-FB02-4FEA-89E4-6060A4D33B0D}"/>
              </a:ext>
            </a:extLst>
          </p:cNvPr>
          <p:cNvSpPr>
            <a:spLocks noGrp="1"/>
          </p:cNvSpPr>
          <p:nvPr>
            <p:ph idx="1"/>
          </p:nvPr>
        </p:nvSpPr>
        <p:spPr>
          <a:xfrm>
            <a:off x="648928" y="2038350"/>
            <a:ext cx="5313722" cy="4598121"/>
          </a:xfrm>
        </p:spPr>
        <p:txBody>
          <a:bodyPr>
            <a:normAutofit/>
          </a:bodyPr>
          <a:lstStyle/>
          <a:p>
            <a:pPr marL="0" indent="0">
              <a:buNone/>
            </a:pPr>
            <a:r>
              <a:rPr lang="en-US" sz="2000" b="1" dirty="0"/>
              <a:t>Data from the wild (</a:t>
            </a:r>
            <a:r>
              <a:rPr lang="en-US" sz="2000" b="1" dirty="0" err="1"/>
              <a:t>Suaq</a:t>
            </a:r>
            <a:r>
              <a:rPr lang="en-US" sz="2000" b="1" dirty="0"/>
              <a:t> </a:t>
            </a:r>
            <a:r>
              <a:rPr lang="en-US" sz="2000" b="1" dirty="0" err="1"/>
              <a:t>Balimbing</a:t>
            </a:r>
            <a:r>
              <a:rPr lang="en-US" sz="2000" b="1" dirty="0"/>
              <a:t>)</a:t>
            </a:r>
            <a:endParaRPr lang="en-US" sz="1800" b="1" dirty="0"/>
          </a:p>
          <a:p>
            <a:pPr marL="0" indent="0">
              <a:buNone/>
            </a:pPr>
            <a:r>
              <a:rPr lang="en-US" sz="1800" u="sng" dirty="0"/>
              <a:t>Extend the existing data set on begging behavior</a:t>
            </a:r>
          </a:p>
          <a:p>
            <a:r>
              <a:rPr lang="en-US" sz="1800" dirty="0"/>
              <a:t>Coding videos of begging events from the wild</a:t>
            </a:r>
          </a:p>
          <a:p>
            <a:r>
              <a:rPr lang="en-US" sz="1800" dirty="0"/>
              <a:t>Transfer data on begging events from paper data to the data set</a:t>
            </a:r>
          </a:p>
          <a:p>
            <a:r>
              <a:rPr lang="en-US" sz="1800" dirty="0"/>
              <a:t>Amount of Data: </a:t>
            </a:r>
          </a:p>
          <a:p>
            <a:pPr lvl="1">
              <a:buFont typeface="Symbol" panose="05050102010706020507" pitchFamily="18" charset="2"/>
              <a:buChar char="-"/>
            </a:pPr>
            <a:r>
              <a:rPr lang="en-US" sz="1600" dirty="0"/>
              <a:t>750 existing begging events</a:t>
            </a:r>
          </a:p>
          <a:p>
            <a:pPr lvl="1">
              <a:buFont typeface="Symbol" panose="05050102010706020507" pitchFamily="18" charset="2"/>
              <a:buChar char="-"/>
            </a:pPr>
            <a:r>
              <a:rPr lang="en-US" sz="1600" b="1" dirty="0">
                <a:solidFill>
                  <a:schemeClr val="accent1">
                    <a:lumMod val="75000"/>
                  </a:schemeClr>
                </a:solidFill>
              </a:rPr>
              <a:t>Around 550 will be added </a:t>
            </a:r>
          </a:p>
          <a:p>
            <a:pPr lvl="1">
              <a:buFont typeface="Symbol" panose="05050102010706020507" pitchFamily="18" charset="2"/>
              <a:buChar char="-"/>
            </a:pPr>
            <a:r>
              <a:rPr lang="en-US" sz="1600" b="1" dirty="0">
                <a:solidFill>
                  <a:schemeClr val="accent1">
                    <a:lumMod val="75000"/>
                  </a:schemeClr>
                </a:solidFill>
              </a:rPr>
              <a:t>Planned sample size: ~ 1300 begging events</a:t>
            </a:r>
          </a:p>
          <a:p>
            <a:r>
              <a:rPr lang="en-US" sz="1800" dirty="0"/>
              <a:t>Longitudinal &amp; cross-sectional data set</a:t>
            </a:r>
          </a:p>
          <a:p>
            <a:pPr lvl="1">
              <a:buFont typeface="Symbol" panose="05050102010706020507" pitchFamily="18" charset="2"/>
              <a:buChar char="-"/>
            </a:pPr>
            <a:r>
              <a:rPr lang="en-US" sz="1600" dirty="0"/>
              <a:t>12 mother-immature dyads  </a:t>
            </a:r>
          </a:p>
          <a:p>
            <a:pPr lvl="1">
              <a:buFont typeface="Symbol" panose="05050102010706020507" pitchFamily="18" charset="2"/>
              <a:buChar char="-"/>
            </a:pPr>
            <a:r>
              <a:rPr lang="en-US" sz="1600" dirty="0"/>
              <a:t>Aged 0 – 15 Y </a:t>
            </a:r>
          </a:p>
          <a:p>
            <a:r>
              <a:rPr lang="en-US" sz="1800" dirty="0"/>
              <a:t>Within - &amp; across -subject design </a:t>
            </a:r>
          </a:p>
        </p:txBody>
      </p:sp>
      <p:pic>
        <p:nvPicPr>
          <p:cNvPr id="5" name="Picture 4" descr="A close up of a logo&#10;&#10;Description automatically generated">
            <a:extLst>
              <a:ext uri="{FF2B5EF4-FFF2-40B4-BE49-F238E27FC236}">
                <a16:creationId xmlns:a16="http://schemas.microsoft.com/office/drawing/2014/main" id="{4F22AC8D-555B-4594-9CB5-47423CC7909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67" r="717" b="3"/>
          <a:stretch/>
        </p:blipFill>
        <p:spPr>
          <a:xfrm>
            <a:off x="10502622" y="158164"/>
            <a:ext cx="1462334" cy="1493422"/>
          </a:xfrm>
          <a:prstGeom prst="rect">
            <a:avLst/>
          </a:prstGeom>
          <a:effectLst/>
        </p:spPr>
      </p:pic>
      <p:sp>
        <p:nvSpPr>
          <p:cNvPr id="6" name="TextBox 5">
            <a:extLst>
              <a:ext uri="{FF2B5EF4-FFF2-40B4-BE49-F238E27FC236}">
                <a16:creationId xmlns:a16="http://schemas.microsoft.com/office/drawing/2014/main" id="{636E576A-EFD9-4C95-9CA7-64D6DC3E5F71}"/>
              </a:ext>
            </a:extLst>
          </p:cNvPr>
          <p:cNvSpPr txBox="1"/>
          <p:nvPr/>
        </p:nvSpPr>
        <p:spPr>
          <a:xfrm>
            <a:off x="10275217" y="6636472"/>
            <a:ext cx="2234152" cy="230832"/>
          </a:xfrm>
          <a:prstGeom prst="rect">
            <a:avLst/>
          </a:prstGeom>
          <a:noFill/>
        </p:spPr>
        <p:txBody>
          <a:bodyPr wrap="square" rtlCol="0">
            <a:spAutoFit/>
          </a:bodyPr>
          <a:lstStyle/>
          <a:p>
            <a:r>
              <a:rPr lang="de-DE" sz="900"/>
              <a:t>https://twitter.com/suaqorangutans</a:t>
            </a:r>
            <a:endParaRPr lang="x-none" sz="900" dirty="0"/>
          </a:p>
        </p:txBody>
      </p:sp>
      <p:cxnSp>
        <p:nvCxnSpPr>
          <p:cNvPr id="7" name="Straight Connector 6">
            <a:extLst>
              <a:ext uri="{FF2B5EF4-FFF2-40B4-BE49-F238E27FC236}">
                <a16:creationId xmlns:a16="http://schemas.microsoft.com/office/drawing/2014/main" id="{AA0BA3C2-15D1-488B-9CAB-65A61C33AC4E}"/>
              </a:ext>
            </a:extLst>
          </p:cNvPr>
          <p:cNvCxnSpPr>
            <a:cxnSpLocks/>
          </p:cNvCxnSpPr>
          <p:nvPr/>
        </p:nvCxnSpPr>
        <p:spPr>
          <a:xfrm flipV="1">
            <a:off x="6115433" y="1973234"/>
            <a:ext cx="0" cy="4437726"/>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544C657-A42A-4524-A2C8-5D4C164BFC8D}"/>
              </a:ext>
            </a:extLst>
          </p:cNvPr>
          <p:cNvSpPr txBox="1"/>
          <p:nvPr/>
        </p:nvSpPr>
        <p:spPr>
          <a:xfrm>
            <a:off x="6581319" y="2038350"/>
            <a:ext cx="4810974" cy="4040593"/>
          </a:xfrm>
          <a:prstGeom prst="rect">
            <a:avLst/>
          </a:prstGeom>
          <a:noFill/>
        </p:spPr>
        <p:txBody>
          <a:bodyPr wrap="square" rtlCol="0">
            <a:spAutoFit/>
          </a:bodyPr>
          <a:lstStyle/>
          <a:p>
            <a:r>
              <a:rPr lang="en-US" sz="2000" b="1" dirty="0"/>
              <a:t>Data from captivity (Zoo Leipzig)</a:t>
            </a:r>
          </a:p>
          <a:p>
            <a:endParaRPr lang="en-US" sz="2000" dirty="0"/>
          </a:p>
          <a:p>
            <a:pPr marL="285750" indent="-285750">
              <a:buFont typeface="Arial" panose="020B0604020202020204" pitchFamily="34" charset="0"/>
              <a:buChar char="•"/>
            </a:pPr>
            <a:r>
              <a:rPr lang="en-US" sz="2000" dirty="0"/>
              <a:t>Food transfer &amp; begging data will be collected at the Leipzig Zoo</a:t>
            </a:r>
          </a:p>
          <a:p>
            <a:endParaRPr lang="en-US" dirty="0"/>
          </a:p>
          <a:p>
            <a:pPr marL="285750" indent="-285750">
              <a:buFont typeface="Arial" panose="020B0604020202020204" pitchFamily="34" charset="0"/>
              <a:buChar char="•"/>
            </a:pPr>
            <a:r>
              <a:rPr lang="en-US" sz="2000" dirty="0">
                <a:sym typeface="Wingdings" panose="05000000000000000000" pitchFamily="2" charset="2"/>
              </a:rPr>
              <a:t>2 Mother-offspring dyads</a:t>
            </a:r>
            <a:r>
              <a:rPr lang="en-US" dirty="0">
                <a:sym typeface="Wingdings" panose="05000000000000000000" pitchFamily="2" charset="2"/>
              </a:rPr>
              <a:t> </a:t>
            </a:r>
            <a:r>
              <a:rPr lang="en-US" sz="2000" dirty="0">
                <a:sym typeface="Wingdings" panose="05000000000000000000" pitchFamily="2" charset="2"/>
              </a:rPr>
              <a:t>(and potentially other interaction partners)</a:t>
            </a:r>
            <a:r>
              <a:rPr lang="en-US" sz="2400" dirty="0">
                <a:sym typeface="Wingdings" panose="05000000000000000000" pitchFamily="2" charset="2"/>
              </a:rPr>
              <a:t> – </a:t>
            </a:r>
            <a:r>
              <a:rPr lang="en-US" i="1" dirty="0">
                <a:solidFill>
                  <a:schemeClr val="accent3">
                    <a:lumMod val="50000"/>
                  </a:schemeClr>
                </a:solidFill>
                <a:sym typeface="Wingdings" panose="05000000000000000000" pitchFamily="2" charset="2"/>
              </a:rPr>
              <a:t>is the mother the main begging target in the zoo (as in the wild) ?</a:t>
            </a:r>
            <a:endParaRPr lang="en-US" sz="2400" i="1" dirty="0">
              <a:solidFill>
                <a:schemeClr val="accent3">
                  <a:lumMod val="50000"/>
                </a:schemeClr>
              </a:solidFill>
              <a:sym typeface="Wingdings" panose="05000000000000000000" pitchFamily="2" charset="2"/>
            </a:endParaRPr>
          </a:p>
          <a:p>
            <a:endParaRPr lang="en-US" sz="2000" dirty="0">
              <a:sym typeface="Wingdings" panose="05000000000000000000" pitchFamily="2" charset="2"/>
            </a:endParaRPr>
          </a:p>
          <a:p>
            <a:pPr marL="285750" indent="-285750">
              <a:buFont typeface="Arial" panose="020B0604020202020204" pitchFamily="34" charset="0"/>
              <a:buChar char="•"/>
            </a:pPr>
            <a:r>
              <a:rPr lang="en-US" sz="2000" dirty="0"/>
              <a:t>Targeted sample size: </a:t>
            </a:r>
          </a:p>
          <a:p>
            <a:pPr marL="685800" lvl="1" indent="-228600">
              <a:lnSpc>
                <a:spcPct val="90000"/>
              </a:lnSpc>
              <a:spcBef>
                <a:spcPts val="500"/>
              </a:spcBef>
              <a:buFont typeface="Symbol" panose="05050102010706020507" pitchFamily="18" charset="2"/>
              <a:buChar char="-"/>
            </a:pPr>
            <a:r>
              <a:rPr lang="en-US" b="1" dirty="0">
                <a:solidFill>
                  <a:schemeClr val="accent1">
                    <a:lumMod val="75000"/>
                  </a:schemeClr>
                </a:solidFill>
              </a:rPr>
              <a:t>100 begging events</a:t>
            </a:r>
          </a:p>
          <a:p>
            <a:endParaRPr lang="x-none" sz="2000" dirty="0"/>
          </a:p>
        </p:txBody>
      </p:sp>
    </p:spTree>
    <p:extLst>
      <p:ext uri="{BB962C8B-B14F-4D97-AF65-F5344CB8AC3E}">
        <p14:creationId xmlns:p14="http://schemas.microsoft.com/office/powerpoint/2010/main" val="4267091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54084" y="1510940"/>
            <a:ext cx="3410275" cy="1488077"/>
          </a:xfrm>
          <a:prstGeom prst="rect">
            <a:avLst/>
          </a:prstGeom>
          <a:solidFill>
            <a:srgbClr val="FFFFFF">
              <a:alpha val="80000"/>
            </a:srgb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1400" dirty="0"/>
          </a:p>
        </p:txBody>
      </p:sp>
      <p:sp>
        <p:nvSpPr>
          <p:cNvPr id="6" name="Content Placeholder 5"/>
          <p:cNvSpPr>
            <a:spLocks noGrp="1"/>
          </p:cNvSpPr>
          <p:nvPr>
            <p:ph idx="1"/>
          </p:nvPr>
        </p:nvSpPr>
        <p:spPr>
          <a:xfrm>
            <a:off x="354084" y="1569064"/>
            <a:ext cx="4087827" cy="1000331"/>
          </a:xfrm>
          <a:solidFill>
            <a:srgbClr val="FFFFFF">
              <a:alpha val="63922"/>
            </a:srgbClr>
          </a:solidFill>
        </p:spPr>
        <p:txBody>
          <a:bodyPr>
            <a:normAutofit/>
          </a:bodyPr>
          <a:lstStyle/>
          <a:p>
            <a:pPr marL="0" indent="0">
              <a:buNone/>
            </a:pPr>
            <a:r>
              <a:rPr lang="en-US" sz="2000" b="1" dirty="0"/>
              <a:t>Study site 1</a:t>
            </a:r>
          </a:p>
          <a:p>
            <a:endParaRPr lang="en-US" sz="2900" b="1" dirty="0"/>
          </a:p>
          <a:p>
            <a:endParaRPr lang="en-US" sz="2900" b="1" dirty="0"/>
          </a:p>
          <a:p>
            <a:endParaRPr lang="en-US" sz="2900" b="1" dirty="0"/>
          </a:p>
          <a:p>
            <a:endParaRPr lang="en-US" sz="2900" b="1" dirty="0"/>
          </a:p>
          <a:p>
            <a:endParaRPr lang="en-US" sz="2900" b="1" dirty="0"/>
          </a:p>
          <a:p>
            <a:endParaRPr lang="en-US" sz="2900" b="1" dirty="0"/>
          </a:p>
          <a:p>
            <a:endParaRPr lang="en-US" sz="2900" b="1" dirty="0"/>
          </a:p>
          <a:p>
            <a:pPr lvl="2"/>
            <a:endParaRPr lang="en-US" sz="2100" b="1" dirty="0"/>
          </a:p>
          <a:p>
            <a:pPr marL="0" indent="0">
              <a:buNone/>
            </a:pPr>
            <a:endParaRPr lang="en-US" sz="2900" b="1" dirty="0"/>
          </a:p>
          <a:p>
            <a:endParaRPr lang="en-US" sz="2900" b="1" dirty="0"/>
          </a:p>
          <a:p>
            <a:pPr marL="0" indent="0">
              <a:buNone/>
            </a:pPr>
            <a:endParaRPr lang="en-US" sz="3500" b="1" dirty="0"/>
          </a:p>
        </p:txBody>
      </p:sp>
      <p:sp>
        <p:nvSpPr>
          <p:cNvPr id="22" name="Title 1"/>
          <p:cNvSpPr>
            <a:spLocks noGrp="1"/>
          </p:cNvSpPr>
          <p:nvPr>
            <p:ph type="title"/>
          </p:nvPr>
        </p:nvSpPr>
        <p:spPr>
          <a:xfrm>
            <a:off x="354084" y="243501"/>
            <a:ext cx="10515600" cy="1325563"/>
          </a:xfrm>
        </p:spPr>
        <p:txBody>
          <a:bodyPr/>
          <a:lstStyle/>
          <a:p>
            <a:r>
              <a:rPr lang="en-US" dirty="0"/>
              <a:t>Data collection</a:t>
            </a:r>
          </a:p>
        </p:txBody>
      </p:sp>
      <p:sp>
        <p:nvSpPr>
          <p:cNvPr id="16" name="Content Placeholder 5"/>
          <p:cNvSpPr txBox="1">
            <a:spLocks/>
          </p:cNvSpPr>
          <p:nvPr/>
        </p:nvSpPr>
        <p:spPr>
          <a:xfrm>
            <a:off x="249961" y="2069229"/>
            <a:ext cx="3340663" cy="1731573"/>
          </a:xfrm>
          <a:prstGeom prst="rect">
            <a:avLst/>
          </a:prstGeom>
          <a:solidFill>
            <a:srgbClr val="FFFFFF">
              <a:alpha val="69020"/>
            </a:srgbClr>
          </a:solidFill>
          <a:effectLst>
            <a:softEdge rad="63500"/>
          </a:effectLst>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Symbol" panose="05050102010706020507" pitchFamily="18" charset="2"/>
              <a:buChar char="-"/>
            </a:pPr>
            <a:r>
              <a:rPr lang="en-US" sz="1800" dirty="0" err="1"/>
              <a:t>Suaq</a:t>
            </a:r>
            <a:r>
              <a:rPr lang="en-US" sz="1800" dirty="0"/>
              <a:t> </a:t>
            </a:r>
            <a:r>
              <a:rPr lang="en-US" sz="1800" dirty="0" err="1"/>
              <a:t>Balimbing</a:t>
            </a:r>
            <a:r>
              <a:rPr lang="en-US" sz="1800" dirty="0"/>
              <a:t> research area </a:t>
            </a:r>
          </a:p>
          <a:p>
            <a:pPr>
              <a:buFont typeface="Symbol" panose="05050102010706020507" pitchFamily="18" charset="2"/>
              <a:buChar char="-"/>
            </a:pPr>
            <a:r>
              <a:rPr lang="en-US" sz="1800" dirty="0"/>
              <a:t>Standardized orangutan focal follows since 2007</a:t>
            </a:r>
          </a:p>
          <a:p>
            <a:pPr lvl="1">
              <a:buFont typeface="Symbol" panose="05050102010706020507" pitchFamily="18" charset="2"/>
              <a:buChar char="-"/>
            </a:pPr>
            <a:r>
              <a:rPr lang="en-US" sz="1400" b="1" dirty="0">
                <a:solidFill>
                  <a:schemeClr val="accent1">
                    <a:lumMod val="75000"/>
                  </a:schemeClr>
                </a:solidFill>
              </a:rPr>
              <a:t>More than 21’000 observation hours</a:t>
            </a:r>
          </a:p>
          <a:p>
            <a:pPr>
              <a:buFont typeface="Symbol" panose="05050102010706020507" pitchFamily="18" charset="2"/>
              <a:buChar char="-"/>
            </a:pPr>
            <a:endParaRPr lang="en-US" sz="2000" dirty="0"/>
          </a:p>
          <a:p>
            <a:pPr marL="0" indent="0">
              <a:buNone/>
            </a:pPr>
            <a:endParaRPr lang="en-US" sz="2800" dirty="0"/>
          </a:p>
        </p:txBody>
      </p:sp>
      <p:cxnSp>
        <p:nvCxnSpPr>
          <p:cNvPr id="20" name="Straight Connector 19"/>
          <p:cNvCxnSpPr/>
          <p:nvPr/>
        </p:nvCxnSpPr>
        <p:spPr>
          <a:xfrm flipV="1">
            <a:off x="5902297" y="1458944"/>
            <a:ext cx="8676" cy="527097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51138" y="5285232"/>
            <a:ext cx="4029191" cy="926536"/>
          </a:xfrm>
          <a:prstGeom prst="rect">
            <a:avLst/>
          </a:prstGeom>
        </p:spPr>
        <p:txBody>
          <a:bodyPr wrap="square">
            <a:spAutoFit/>
          </a:bodyPr>
          <a:lstStyle/>
          <a:p>
            <a:pPr>
              <a:lnSpc>
                <a:spcPct val="150000"/>
              </a:lnSpc>
            </a:pPr>
            <a:r>
              <a:rPr lang="en-US" sz="2000" b="1" dirty="0"/>
              <a:t>Subjects</a:t>
            </a:r>
          </a:p>
          <a:p>
            <a:pPr marL="285744" indent="-285744">
              <a:lnSpc>
                <a:spcPct val="150000"/>
              </a:lnSpc>
              <a:buFont typeface="Symbol" panose="05050102010706020507" pitchFamily="18" charset="2"/>
              <a:buChar char="-"/>
            </a:pPr>
            <a:r>
              <a:rPr lang="en-US" b="1" dirty="0">
                <a:solidFill>
                  <a:schemeClr val="accent1">
                    <a:lumMod val="75000"/>
                  </a:schemeClr>
                </a:solidFill>
              </a:rPr>
              <a:t> 16 immatures, 12 mothers </a:t>
            </a:r>
            <a:endParaRPr lang="en-US" dirty="0"/>
          </a:p>
        </p:txBody>
      </p:sp>
      <p:sp>
        <p:nvSpPr>
          <p:cNvPr id="25" name="TextBox 24">
            <a:extLst>
              <a:ext uri="{FF2B5EF4-FFF2-40B4-BE49-F238E27FC236}">
                <a16:creationId xmlns:a16="http://schemas.microsoft.com/office/drawing/2014/main" id="{5B1713C0-AB75-4895-960D-BCD3E186D21F}"/>
              </a:ext>
            </a:extLst>
          </p:cNvPr>
          <p:cNvSpPr txBox="1"/>
          <p:nvPr/>
        </p:nvSpPr>
        <p:spPr>
          <a:xfrm>
            <a:off x="0" y="6614499"/>
            <a:ext cx="4425731" cy="230832"/>
          </a:xfrm>
          <a:prstGeom prst="rect">
            <a:avLst/>
          </a:prstGeom>
          <a:noFill/>
        </p:spPr>
        <p:txBody>
          <a:bodyPr wrap="square" rtlCol="0">
            <a:spAutoFit/>
          </a:bodyPr>
          <a:lstStyle/>
          <a:p>
            <a:r>
              <a:rPr lang="de-DE" sz="900"/>
              <a:t>https://suaq.org/</a:t>
            </a:r>
            <a:endParaRPr lang="x-none" sz="900" dirty="0"/>
          </a:p>
        </p:txBody>
      </p:sp>
      <p:sp>
        <p:nvSpPr>
          <p:cNvPr id="26" name="Content Placeholder 5">
            <a:extLst>
              <a:ext uri="{FF2B5EF4-FFF2-40B4-BE49-F238E27FC236}">
                <a16:creationId xmlns:a16="http://schemas.microsoft.com/office/drawing/2014/main" id="{A898F170-EB73-4C6E-8D91-0F52A9195A36}"/>
              </a:ext>
            </a:extLst>
          </p:cNvPr>
          <p:cNvSpPr txBox="1">
            <a:spLocks/>
          </p:cNvSpPr>
          <p:nvPr/>
        </p:nvSpPr>
        <p:spPr>
          <a:xfrm>
            <a:off x="6242516" y="1569064"/>
            <a:ext cx="4087827" cy="1000331"/>
          </a:xfrm>
          <a:prstGeom prst="rect">
            <a:avLst/>
          </a:prstGeom>
          <a:solidFill>
            <a:srgbClr val="FFFFFF">
              <a:alpha val="63922"/>
            </a:srgb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Study site 2</a:t>
            </a:r>
          </a:p>
          <a:p>
            <a:pPr marL="0" indent="0">
              <a:buFont typeface="Arial" panose="020B0604020202020204" pitchFamily="34" charset="0"/>
              <a:buNone/>
            </a:pPr>
            <a:endParaRPr lang="en-US" sz="2000" b="1" dirty="0"/>
          </a:p>
          <a:p>
            <a:endParaRPr lang="en-US" sz="2900" b="1" dirty="0"/>
          </a:p>
          <a:p>
            <a:endParaRPr lang="en-US" sz="2900" b="1" dirty="0"/>
          </a:p>
          <a:p>
            <a:endParaRPr lang="en-US" sz="2900" b="1" dirty="0"/>
          </a:p>
          <a:p>
            <a:pPr marL="0" indent="0">
              <a:buNone/>
            </a:pPr>
            <a:endParaRPr lang="en-US" sz="2900" b="1" dirty="0"/>
          </a:p>
          <a:p>
            <a:endParaRPr lang="en-US" sz="2900" b="1" dirty="0"/>
          </a:p>
          <a:p>
            <a:endParaRPr lang="en-US" sz="2900" b="1" dirty="0"/>
          </a:p>
          <a:p>
            <a:endParaRPr lang="en-US" sz="2900" b="1" dirty="0"/>
          </a:p>
          <a:p>
            <a:pPr lvl="2"/>
            <a:endParaRPr lang="en-US" sz="2100" b="1" dirty="0"/>
          </a:p>
          <a:p>
            <a:pPr marL="0" indent="0">
              <a:buFont typeface="Arial" panose="020B0604020202020204" pitchFamily="34" charset="0"/>
              <a:buNone/>
            </a:pPr>
            <a:endParaRPr lang="en-US" sz="2900" b="1" dirty="0"/>
          </a:p>
          <a:p>
            <a:endParaRPr lang="en-US" sz="2900" b="1" dirty="0"/>
          </a:p>
          <a:p>
            <a:pPr marL="0" indent="0">
              <a:buFont typeface="Arial" panose="020B0604020202020204" pitchFamily="34" charset="0"/>
              <a:buNone/>
            </a:pPr>
            <a:endParaRPr lang="en-US" sz="3500" b="1" dirty="0"/>
          </a:p>
        </p:txBody>
      </p:sp>
      <p:sp>
        <p:nvSpPr>
          <p:cNvPr id="27" name="Content Placeholder 5">
            <a:extLst>
              <a:ext uri="{FF2B5EF4-FFF2-40B4-BE49-F238E27FC236}">
                <a16:creationId xmlns:a16="http://schemas.microsoft.com/office/drawing/2014/main" id="{CF326354-AFD4-4A7E-AFC3-D461BCCEBFEF}"/>
              </a:ext>
            </a:extLst>
          </p:cNvPr>
          <p:cNvSpPr txBox="1">
            <a:spLocks/>
          </p:cNvSpPr>
          <p:nvPr/>
        </p:nvSpPr>
        <p:spPr>
          <a:xfrm>
            <a:off x="6281028" y="1976643"/>
            <a:ext cx="3545240" cy="1731573"/>
          </a:xfrm>
          <a:prstGeom prst="rect">
            <a:avLst/>
          </a:prstGeom>
          <a:solidFill>
            <a:srgbClr val="FFFFFF">
              <a:alpha val="69020"/>
            </a:srgbClr>
          </a:solidFill>
          <a:effectLst>
            <a:softEdge rad="63500"/>
          </a:effectLst>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Symbol" panose="05050102010706020507" pitchFamily="18" charset="2"/>
              <a:buChar char="-"/>
            </a:pPr>
            <a:r>
              <a:rPr lang="en-US" sz="1800" dirty="0"/>
              <a:t>Zoo Leipzig </a:t>
            </a:r>
          </a:p>
          <a:p>
            <a:pPr>
              <a:buFont typeface="Symbol" panose="05050102010706020507" pitchFamily="18" charset="2"/>
              <a:buChar char="-"/>
            </a:pPr>
            <a:r>
              <a:rPr lang="en-US" sz="1800" dirty="0"/>
              <a:t>Planned period for observations </a:t>
            </a:r>
            <a:r>
              <a:rPr lang="en-US" sz="1800" b="1" dirty="0">
                <a:solidFill>
                  <a:schemeClr val="accent1">
                    <a:lumMod val="75000"/>
                  </a:schemeClr>
                </a:solidFill>
              </a:rPr>
              <a:t>January – March 2020  </a:t>
            </a:r>
          </a:p>
          <a:p>
            <a:pPr marL="0" indent="0">
              <a:buNone/>
            </a:pPr>
            <a:endParaRPr lang="en-US" sz="2000" dirty="0"/>
          </a:p>
          <a:p>
            <a:pPr marL="0" indent="0">
              <a:buNone/>
            </a:pPr>
            <a:endParaRPr lang="en-US" sz="2800" dirty="0"/>
          </a:p>
        </p:txBody>
      </p:sp>
      <p:sp>
        <p:nvSpPr>
          <p:cNvPr id="28" name="Rectangle 27">
            <a:extLst>
              <a:ext uri="{FF2B5EF4-FFF2-40B4-BE49-F238E27FC236}">
                <a16:creationId xmlns:a16="http://schemas.microsoft.com/office/drawing/2014/main" id="{591BA87C-AE6D-414B-B261-14B578A19B0A}"/>
              </a:ext>
            </a:extLst>
          </p:cNvPr>
          <p:cNvSpPr/>
          <p:nvPr/>
        </p:nvSpPr>
        <p:spPr>
          <a:xfrm>
            <a:off x="6244560" y="5469677"/>
            <a:ext cx="4029191" cy="926536"/>
          </a:xfrm>
          <a:prstGeom prst="rect">
            <a:avLst/>
          </a:prstGeom>
        </p:spPr>
        <p:txBody>
          <a:bodyPr wrap="square">
            <a:spAutoFit/>
          </a:bodyPr>
          <a:lstStyle/>
          <a:p>
            <a:pPr>
              <a:lnSpc>
                <a:spcPct val="150000"/>
              </a:lnSpc>
            </a:pPr>
            <a:r>
              <a:rPr lang="en-US" sz="2000" b="1" dirty="0"/>
              <a:t>Subjects</a:t>
            </a:r>
          </a:p>
          <a:p>
            <a:pPr marL="285744" indent="-285744">
              <a:lnSpc>
                <a:spcPct val="150000"/>
              </a:lnSpc>
              <a:buFont typeface="Symbol" panose="05050102010706020507" pitchFamily="18" charset="2"/>
              <a:buChar char="-"/>
            </a:pPr>
            <a:r>
              <a:rPr lang="en-US" b="1" dirty="0">
                <a:solidFill>
                  <a:schemeClr val="accent1">
                    <a:lumMod val="75000"/>
                  </a:schemeClr>
                </a:solidFill>
              </a:rPr>
              <a:t> </a:t>
            </a:r>
            <a:r>
              <a:rPr lang="en-US" b="1" dirty="0">
                <a:solidFill>
                  <a:schemeClr val="accent1">
                    <a:lumMod val="75000"/>
                  </a:schemeClr>
                </a:solidFill>
                <a:sym typeface="Wingdings" panose="05000000000000000000" pitchFamily="2" charset="2"/>
              </a:rPr>
              <a:t>2 Mother-offspring dyads ?</a:t>
            </a:r>
            <a:r>
              <a:rPr lang="en-US" b="1" dirty="0">
                <a:solidFill>
                  <a:schemeClr val="accent1">
                    <a:lumMod val="75000"/>
                  </a:schemeClr>
                </a:solidFill>
              </a:rPr>
              <a:t> </a:t>
            </a:r>
          </a:p>
        </p:txBody>
      </p:sp>
      <p:grpSp>
        <p:nvGrpSpPr>
          <p:cNvPr id="4" name="Group 3"/>
          <p:cNvGrpSpPr/>
          <p:nvPr/>
        </p:nvGrpSpPr>
        <p:grpSpPr>
          <a:xfrm rot="19694703">
            <a:off x="2841801" y="2983684"/>
            <a:ext cx="3310655" cy="2750814"/>
            <a:chOff x="3023925" y="2716435"/>
            <a:chExt cx="7128290" cy="5542589"/>
          </a:xfrm>
        </p:grpSpPr>
        <p:pic>
          <p:nvPicPr>
            <p:cNvPr id="12" name="Picture 2" descr="C:\Users\Caroline\Desktop\Master thesis battle\Bildli\OUdist.png"/>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3023925" y="2716435"/>
              <a:ext cx="4520032" cy="5542589"/>
            </a:xfrm>
            <a:prstGeom prst="rect">
              <a:avLst/>
            </a:prstGeom>
            <a:solidFill>
              <a:schemeClr val="bg1">
                <a:lumMod val="85000"/>
                <a:alpha val="20000"/>
              </a:schemeClr>
            </a:solidFill>
            <a:effectLst>
              <a:softEdge rad="127000"/>
            </a:effectLst>
          </p:spPr>
        </p:pic>
        <p:sp>
          <p:nvSpPr>
            <p:cNvPr id="7" name="Oval 6"/>
            <p:cNvSpPr/>
            <p:nvPr/>
          </p:nvSpPr>
          <p:spPr>
            <a:xfrm>
              <a:off x="3901646" y="4024689"/>
              <a:ext cx="144016" cy="12547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1400"/>
            </a:p>
          </p:txBody>
        </p:sp>
        <p:sp>
          <p:nvSpPr>
            <p:cNvPr id="18" name="Oval 17"/>
            <p:cNvSpPr/>
            <p:nvPr/>
          </p:nvSpPr>
          <p:spPr>
            <a:xfrm>
              <a:off x="10008199" y="6076082"/>
              <a:ext cx="144016" cy="12547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1400"/>
            </a:p>
          </p:txBody>
        </p:sp>
      </p:grpSp>
      <p:pic>
        <p:nvPicPr>
          <p:cNvPr id="10" name="Picture 9" descr="An animal lying on the ground&#10;&#10;Description automatically generated">
            <a:extLst>
              <a:ext uri="{FF2B5EF4-FFF2-40B4-BE49-F238E27FC236}">
                <a16:creationId xmlns:a16="http://schemas.microsoft.com/office/drawing/2014/main" id="{7B6EF793-59F1-46CF-A8E4-B325F698E7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98770" y="2996227"/>
            <a:ext cx="1524000" cy="2286000"/>
          </a:xfrm>
          <a:prstGeom prst="rect">
            <a:avLst/>
          </a:prstGeom>
        </p:spPr>
      </p:pic>
      <p:pic>
        <p:nvPicPr>
          <p:cNvPr id="19" name="Picture 18" descr="A close up of a monkey&#10;&#10;Description automatically generated">
            <a:extLst>
              <a:ext uri="{FF2B5EF4-FFF2-40B4-BE49-F238E27FC236}">
                <a16:creationId xmlns:a16="http://schemas.microsoft.com/office/drawing/2014/main" id="{EBE9D70A-23D9-4D84-BB6D-60404C4A4C9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81028" y="2996227"/>
            <a:ext cx="2510824" cy="1333875"/>
          </a:xfrm>
          <a:prstGeom prst="rect">
            <a:avLst/>
          </a:prstGeom>
        </p:spPr>
      </p:pic>
      <p:pic>
        <p:nvPicPr>
          <p:cNvPr id="24" name="Picture 23" descr="A close up of an animal&#10;&#10;Description automatically generated">
            <a:extLst>
              <a:ext uri="{FF2B5EF4-FFF2-40B4-BE49-F238E27FC236}">
                <a16:creationId xmlns:a16="http://schemas.microsoft.com/office/drawing/2014/main" id="{72331430-41DD-4019-B14E-8A66A1DD3A4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81028" y="4407184"/>
            <a:ext cx="2510824" cy="1237775"/>
          </a:xfrm>
          <a:prstGeom prst="rect">
            <a:avLst/>
          </a:prstGeom>
        </p:spPr>
      </p:pic>
      <p:sp>
        <p:nvSpPr>
          <p:cNvPr id="37" name="TextBox 36">
            <a:extLst>
              <a:ext uri="{FF2B5EF4-FFF2-40B4-BE49-F238E27FC236}">
                <a16:creationId xmlns:a16="http://schemas.microsoft.com/office/drawing/2014/main" id="{A2731190-E4FA-4291-8A9C-84534688C1D1}"/>
              </a:ext>
            </a:extLst>
          </p:cNvPr>
          <p:cNvSpPr txBox="1"/>
          <p:nvPr/>
        </p:nvSpPr>
        <p:spPr>
          <a:xfrm>
            <a:off x="6046291" y="6608498"/>
            <a:ext cx="4425731" cy="230832"/>
          </a:xfrm>
          <a:prstGeom prst="rect">
            <a:avLst/>
          </a:prstGeom>
          <a:noFill/>
        </p:spPr>
        <p:txBody>
          <a:bodyPr wrap="square" rtlCol="0">
            <a:spAutoFit/>
          </a:bodyPr>
          <a:lstStyle/>
          <a:p>
            <a:r>
              <a:rPr lang="de-DE" sz="900" dirty="0"/>
              <a:t>https://www.zoo-leipzig.de/en/our-animals/animal-detail/sumatra-orangutan/</a:t>
            </a:r>
            <a:endParaRPr lang="x-none" sz="900" dirty="0"/>
          </a:p>
        </p:txBody>
      </p:sp>
      <p:pic>
        <p:nvPicPr>
          <p:cNvPr id="30" name="Picture 29" descr="A monkey in a tree&#10;&#10;Description automatically generated">
            <a:extLst>
              <a:ext uri="{FF2B5EF4-FFF2-40B4-BE49-F238E27FC236}">
                <a16:creationId xmlns:a16="http://schemas.microsoft.com/office/drawing/2014/main" id="{26F9D836-F643-424D-A1EF-063BD83684F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2060" y="3615487"/>
            <a:ext cx="1731573" cy="1731573"/>
          </a:xfrm>
          <a:prstGeom prst="rect">
            <a:avLst/>
          </a:prstGeom>
        </p:spPr>
      </p:pic>
    </p:spTree>
    <p:extLst>
      <p:ext uri="{BB962C8B-B14F-4D97-AF65-F5344CB8AC3E}">
        <p14:creationId xmlns:p14="http://schemas.microsoft.com/office/powerpoint/2010/main" val="2595523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BE593-1A78-44E8-B353-2D1C6236E300}"/>
              </a:ext>
            </a:extLst>
          </p:cNvPr>
          <p:cNvSpPr>
            <a:spLocks noGrp="1"/>
          </p:cNvSpPr>
          <p:nvPr>
            <p:ph type="title"/>
          </p:nvPr>
        </p:nvSpPr>
        <p:spPr>
          <a:xfrm>
            <a:off x="838200" y="365125"/>
            <a:ext cx="10515600" cy="1325563"/>
          </a:xfrm>
        </p:spPr>
        <p:txBody>
          <a:bodyPr>
            <a:normAutofit/>
          </a:bodyPr>
          <a:lstStyle/>
          <a:p>
            <a:r>
              <a:rPr lang="en-US" dirty="0"/>
              <a:t>Analyses </a:t>
            </a:r>
          </a:p>
        </p:txBody>
      </p:sp>
      <p:sp>
        <p:nvSpPr>
          <p:cNvPr id="3" name="Content Placeholder 2">
            <a:extLst>
              <a:ext uri="{FF2B5EF4-FFF2-40B4-BE49-F238E27FC236}">
                <a16:creationId xmlns:a16="http://schemas.microsoft.com/office/drawing/2014/main" id="{B4688A87-BBD6-4D8E-8652-58FA9C89738B}"/>
              </a:ext>
            </a:extLst>
          </p:cNvPr>
          <p:cNvSpPr>
            <a:spLocks noGrp="1"/>
          </p:cNvSpPr>
          <p:nvPr>
            <p:ph idx="1"/>
          </p:nvPr>
        </p:nvSpPr>
        <p:spPr>
          <a:xfrm>
            <a:off x="838201" y="1690688"/>
            <a:ext cx="9810410" cy="4513532"/>
          </a:xfrm>
        </p:spPr>
        <p:txBody>
          <a:bodyPr>
            <a:normAutofit/>
          </a:bodyPr>
          <a:lstStyle/>
          <a:p>
            <a:r>
              <a:rPr lang="en-US" sz="2400" dirty="0"/>
              <a:t>R x64 3.5.2</a:t>
            </a:r>
          </a:p>
          <a:p>
            <a:r>
              <a:rPr lang="en-US" sz="2400" dirty="0"/>
              <a:t>GLMM </a:t>
            </a:r>
          </a:p>
          <a:p>
            <a:r>
              <a:rPr lang="en-US" sz="2400" dirty="0"/>
              <a:t>Random intercepts: Subject &amp; Food Item</a:t>
            </a:r>
          </a:p>
          <a:p>
            <a:r>
              <a:rPr lang="en-US" sz="2400" dirty="0"/>
              <a:t>Random slope: </a:t>
            </a:r>
            <a:r>
              <a:rPr lang="de-DE" sz="2400" dirty="0"/>
              <a:t>Age </a:t>
            </a:r>
            <a:r>
              <a:rPr lang="en-US" sz="2400" dirty="0"/>
              <a:t> </a:t>
            </a:r>
          </a:p>
          <a:p>
            <a:r>
              <a:rPr lang="de-DE" sz="2400" i="1" dirty="0">
                <a:solidFill>
                  <a:schemeClr val="accent1">
                    <a:lumMod val="75000"/>
                  </a:schemeClr>
                </a:solidFill>
                <a:cs typeface="Arial" panose="020B0604020202020204" pitchFamily="34" charset="0"/>
              </a:rPr>
              <a:t>glmer(Mother’s Tolerence ~ Feeding Competence + Difficulty+ Rarity+ Body_Condition+ Condition+ (1|Subject)+ (1|Fitem)+ (0+ Age|Subject)+ (0+ Age|Fitem), family="binomial")</a:t>
            </a:r>
          </a:p>
          <a:p>
            <a:r>
              <a:rPr lang="en-US" sz="2400" i="1" dirty="0"/>
              <a:t>library(lme4)</a:t>
            </a:r>
          </a:p>
          <a:p>
            <a:pPr marL="0" indent="0">
              <a:buNone/>
            </a:pPr>
            <a:endParaRPr lang="en-US" sz="2400" dirty="0"/>
          </a:p>
        </p:txBody>
      </p:sp>
    </p:spTree>
    <p:extLst>
      <p:ext uri="{BB962C8B-B14F-4D97-AF65-F5344CB8AC3E}">
        <p14:creationId xmlns:p14="http://schemas.microsoft.com/office/powerpoint/2010/main" val="544830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1CF8C2-67BD-4349-9075-D35D366B0EC3}"/>
              </a:ext>
            </a:extLst>
          </p:cNvPr>
          <p:cNvSpPr>
            <a:spLocks noGrp="1"/>
          </p:cNvSpPr>
          <p:nvPr>
            <p:ph type="title"/>
          </p:nvPr>
        </p:nvSpPr>
        <p:spPr>
          <a:xfrm>
            <a:off x="838200" y="631825"/>
            <a:ext cx="10515600" cy="1325563"/>
          </a:xfrm>
        </p:spPr>
        <p:txBody>
          <a:bodyPr>
            <a:normAutofit/>
          </a:bodyPr>
          <a:lstStyle/>
          <a:p>
            <a:r>
              <a:rPr lang="de-DE" dirty="0"/>
              <a:t>References </a:t>
            </a:r>
            <a:endParaRPr lang="x-none" dirty="0"/>
          </a:p>
        </p:txBody>
      </p:sp>
      <p:sp>
        <p:nvSpPr>
          <p:cNvPr id="3" name="Content Placeholder 2">
            <a:extLst>
              <a:ext uri="{FF2B5EF4-FFF2-40B4-BE49-F238E27FC236}">
                <a16:creationId xmlns:a16="http://schemas.microsoft.com/office/drawing/2014/main" id="{25B00039-3C99-4B73-88B0-BF5346DD5DBB}"/>
              </a:ext>
            </a:extLst>
          </p:cNvPr>
          <p:cNvSpPr>
            <a:spLocks noGrp="1"/>
          </p:cNvSpPr>
          <p:nvPr>
            <p:ph idx="1"/>
          </p:nvPr>
        </p:nvSpPr>
        <p:spPr>
          <a:xfrm>
            <a:off x="838200" y="1915995"/>
            <a:ext cx="10515600" cy="4013886"/>
          </a:xfrm>
        </p:spPr>
        <p:txBody>
          <a:bodyPr>
            <a:noAutofit/>
          </a:bodyPr>
          <a:lstStyle/>
          <a:p>
            <a:pPr marL="0" indent="0">
              <a:lnSpc>
                <a:spcPct val="150000"/>
              </a:lnSpc>
              <a:buNone/>
            </a:pPr>
            <a:r>
              <a:rPr lang="en-US" sz="1100" dirty="0"/>
              <a:t>Dunkel, L. P. (2006). </a:t>
            </a:r>
            <a:r>
              <a:rPr lang="en-US" sz="1100" i="1" dirty="0"/>
              <a:t>Development of Ecological Competence in Bornean Orangutans (Pongo </a:t>
            </a:r>
            <a:r>
              <a:rPr lang="en-US" sz="1100" i="1" dirty="0" err="1"/>
              <a:t>pygmaeus</a:t>
            </a:r>
            <a:r>
              <a:rPr lang="en-US" sz="1100" i="1" dirty="0"/>
              <a:t>): with special reference to difficult-to-process food items </a:t>
            </a:r>
            <a:r>
              <a:rPr lang="en-US" sz="1100" dirty="0"/>
              <a:t>(Doctoral dissertation, Universität Zürich).</a:t>
            </a:r>
            <a:endParaRPr lang="x-none" sz="1100" dirty="0"/>
          </a:p>
          <a:p>
            <a:pPr marL="0" lvl="0" indent="0">
              <a:lnSpc>
                <a:spcPct val="150000"/>
              </a:lnSpc>
              <a:buNone/>
            </a:pPr>
            <a:r>
              <a:rPr lang="de-DE" sz="1100" dirty="0"/>
              <a:t>Estienne, V., Cohen, H., Wittig, R. M., &amp; Boesch, C. (2019). Maternal influence on the development of nut‐cracking skills in the chimpanzees of the Taï forest, Côte d'Ivoire (Pan troglodytes verus). </a:t>
            </a:r>
            <a:r>
              <a:rPr lang="de-DE" sz="1100" i="1" dirty="0"/>
              <a:t>American journal of primatology</a:t>
            </a:r>
            <a:r>
              <a:rPr lang="de-DE" sz="1100" dirty="0"/>
              <a:t>, e23022.</a:t>
            </a:r>
            <a:endParaRPr lang="x-none" sz="1100" dirty="0"/>
          </a:p>
          <a:p>
            <a:pPr marL="0" lvl="0" indent="0">
              <a:lnSpc>
                <a:spcPct val="150000"/>
              </a:lnSpc>
              <a:buNone/>
            </a:pPr>
            <a:r>
              <a:rPr lang="en-US" sz="1100" dirty="0"/>
              <a:t>Estienne, V., </a:t>
            </a:r>
            <a:r>
              <a:rPr lang="en-US" sz="1100" dirty="0" err="1"/>
              <a:t>Robira</a:t>
            </a:r>
            <a:r>
              <a:rPr lang="en-US" sz="1100" dirty="0"/>
              <a:t>, B., </a:t>
            </a:r>
            <a:r>
              <a:rPr lang="en-US" sz="1100" dirty="0" err="1"/>
              <a:t>Mundry</a:t>
            </a:r>
            <a:r>
              <a:rPr lang="en-US" sz="1100" dirty="0"/>
              <a:t>, R., </a:t>
            </a:r>
            <a:r>
              <a:rPr lang="en-US" sz="1100" dirty="0" err="1"/>
              <a:t>Deschner</a:t>
            </a:r>
            <a:r>
              <a:rPr lang="en-US" sz="1100" dirty="0"/>
              <a:t>, T., &amp; </a:t>
            </a:r>
            <a:r>
              <a:rPr lang="en-US" sz="1100" dirty="0" err="1"/>
              <a:t>Boesch</a:t>
            </a:r>
            <a:r>
              <a:rPr lang="en-US" sz="1100" dirty="0"/>
              <a:t>, C. (2019). Acquisition of a complex extractive technique by the immature chimpanzees of </a:t>
            </a:r>
            <a:r>
              <a:rPr lang="en-US" sz="1100" dirty="0" err="1"/>
              <a:t>Loango</a:t>
            </a:r>
            <a:r>
              <a:rPr lang="en-US" sz="1100" dirty="0"/>
              <a:t> National Park, Gabon. </a:t>
            </a:r>
            <a:r>
              <a:rPr lang="en-US" sz="1100" i="1" dirty="0"/>
              <a:t>Animal </a:t>
            </a:r>
            <a:r>
              <a:rPr lang="en-US" sz="1100" i="1" dirty="0" err="1"/>
              <a:t>behaviour</a:t>
            </a:r>
            <a:r>
              <a:rPr lang="en-US" sz="1100" i="1" dirty="0"/>
              <a:t>, 147, </a:t>
            </a:r>
            <a:r>
              <a:rPr lang="en-US" sz="1100" dirty="0"/>
              <a:t>61-76.</a:t>
            </a:r>
            <a:endParaRPr lang="x-none" sz="1100" dirty="0"/>
          </a:p>
          <a:p>
            <a:pPr marL="0" lvl="0" indent="0">
              <a:lnSpc>
                <a:spcPct val="150000"/>
              </a:lnSpc>
              <a:buNone/>
            </a:pPr>
            <a:r>
              <a:rPr lang="en-US" sz="1100" dirty="0"/>
              <a:t>Falkner, S. Short Report of the Master Thesis: Mother-Offspring Conflict in Orangutans-Disentangling different contexts of mother-offspring conflict in Sumatran and Bornean orangutans.</a:t>
            </a:r>
          </a:p>
          <a:p>
            <a:pPr marL="0" lvl="0" indent="0">
              <a:lnSpc>
                <a:spcPct val="150000"/>
              </a:lnSpc>
              <a:buNone/>
            </a:pPr>
            <a:r>
              <a:rPr lang="en-US" sz="1100" dirty="0"/>
              <a:t>Field, A., Miles, J., &amp; Field, Z. (2012). Discovering statistics using R. Sage publications.</a:t>
            </a:r>
            <a:endParaRPr lang="x-none" sz="1100" dirty="0"/>
          </a:p>
          <a:p>
            <a:pPr marL="0" lvl="0" indent="0">
              <a:lnSpc>
                <a:spcPct val="150000"/>
              </a:lnSpc>
              <a:buNone/>
            </a:pPr>
            <a:r>
              <a:rPr lang="de-DE" sz="1100" dirty="0"/>
              <a:t>Jaeggi, A. V., Dunkel, L. P., Van Noordwijk, M. A., Wich, S. A., Sura, A. A., &amp; Van Schaik, C. P. (2010). Social learning of diet and foraging skills by wild immature Bornean orangutans: implications for culture. </a:t>
            </a:r>
            <a:r>
              <a:rPr lang="de-DE" sz="1100" i="1" dirty="0"/>
              <a:t>American Journal of Primatology: Official Journal of the American Society of Primatologists, 72</a:t>
            </a:r>
            <a:r>
              <a:rPr lang="de-DE" sz="1100" dirty="0"/>
              <a:t>(1), 62-71.</a:t>
            </a:r>
            <a:endParaRPr lang="x-none" sz="1100" dirty="0"/>
          </a:p>
          <a:p>
            <a:pPr marL="0" lvl="0" indent="0">
              <a:lnSpc>
                <a:spcPct val="150000"/>
              </a:lnSpc>
              <a:buNone/>
            </a:pPr>
            <a:r>
              <a:rPr lang="de-DE" sz="1100" dirty="0"/>
              <a:t>Jaeggi, A. V., Van Noordwijk, M. A., &amp; Van Schaik, C. P. (2008). Begging for information: mother–offspring food sharing among wild Bornean orangutans. </a:t>
            </a:r>
            <a:r>
              <a:rPr lang="de-DE" sz="1100" i="1" dirty="0"/>
              <a:t>American Journal of Primatology: Official Journal of the American Society of Primatologists, 70</a:t>
            </a:r>
            <a:r>
              <a:rPr lang="de-DE" sz="1100" dirty="0"/>
              <a:t>(6), 533-541.</a:t>
            </a:r>
            <a:endParaRPr lang="de-DE" sz="1100" b="1" dirty="0"/>
          </a:p>
          <a:p>
            <a:pPr>
              <a:lnSpc>
                <a:spcPct val="150000"/>
              </a:lnSpc>
            </a:pPr>
            <a:endParaRPr lang="de-DE" sz="1100" dirty="0"/>
          </a:p>
          <a:p>
            <a:pPr>
              <a:lnSpc>
                <a:spcPct val="150000"/>
              </a:lnSpc>
            </a:pPr>
            <a:endParaRPr lang="de-DE" sz="1100" dirty="0"/>
          </a:p>
          <a:p>
            <a:pPr>
              <a:lnSpc>
                <a:spcPct val="150000"/>
              </a:lnSpc>
            </a:pPr>
            <a:endParaRPr lang="de-DE" sz="1100" dirty="0"/>
          </a:p>
          <a:p>
            <a:pPr>
              <a:lnSpc>
                <a:spcPct val="150000"/>
              </a:lnSpc>
            </a:pPr>
            <a:endParaRPr lang="de-DE" sz="1100" dirty="0"/>
          </a:p>
          <a:p>
            <a:pPr>
              <a:lnSpc>
                <a:spcPct val="150000"/>
              </a:lnSpc>
            </a:pPr>
            <a:endParaRPr lang="en-US" sz="1100" dirty="0"/>
          </a:p>
          <a:p>
            <a:pPr>
              <a:lnSpc>
                <a:spcPct val="150000"/>
              </a:lnSpc>
            </a:pPr>
            <a:endParaRPr lang="en-US" sz="1100" dirty="0"/>
          </a:p>
          <a:p>
            <a:pPr>
              <a:lnSpc>
                <a:spcPct val="150000"/>
              </a:lnSpc>
            </a:pPr>
            <a:endParaRPr lang="en-US" sz="1100" dirty="0"/>
          </a:p>
          <a:p>
            <a:pPr>
              <a:lnSpc>
                <a:spcPct val="150000"/>
              </a:lnSpc>
            </a:pPr>
            <a:endParaRPr lang="en-US" sz="1100" dirty="0"/>
          </a:p>
          <a:p>
            <a:pPr>
              <a:lnSpc>
                <a:spcPct val="150000"/>
              </a:lnSpc>
            </a:pPr>
            <a:endParaRPr lang="en-US" sz="1100" dirty="0"/>
          </a:p>
          <a:p>
            <a:pPr>
              <a:lnSpc>
                <a:spcPct val="150000"/>
              </a:lnSpc>
            </a:pPr>
            <a:endParaRPr lang="x-none" sz="1100" dirty="0"/>
          </a:p>
        </p:txBody>
      </p:sp>
    </p:spTree>
    <p:extLst>
      <p:ext uri="{BB962C8B-B14F-4D97-AF65-F5344CB8AC3E}">
        <p14:creationId xmlns:p14="http://schemas.microsoft.com/office/powerpoint/2010/main" val="537230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5F6F5D-84ED-4237-9474-22CE2203DA93}"/>
              </a:ext>
            </a:extLst>
          </p:cNvPr>
          <p:cNvSpPr>
            <a:spLocks noGrp="1"/>
          </p:cNvSpPr>
          <p:nvPr>
            <p:ph type="title"/>
          </p:nvPr>
        </p:nvSpPr>
        <p:spPr>
          <a:xfrm>
            <a:off x="838200" y="631825"/>
            <a:ext cx="10515600" cy="1325563"/>
          </a:xfrm>
        </p:spPr>
        <p:txBody>
          <a:bodyPr>
            <a:normAutofit/>
          </a:bodyPr>
          <a:lstStyle/>
          <a:p>
            <a:r>
              <a:rPr lang="de-DE" dirty="0"/>
              <a:t>References</a:t>
            </a:r>
            <a:endParaRPr lang="x-none" dirty="0"/>
          </a:p>
        </p:txBody>
      </p:sp>
      <p:sp>
        <p:nvSpPr>
          <p:cNvPr id="3" name="Content Placeholder 2">
            <a:extLst>
              <a:ext uri="{FF2B5EF4-FFF2-40B4-BE49-F238E27FC236}">
                <a16:creationId xmlns:a16="http://schemas.microsoft.com/office/drawing/2014/main" id="{E884B4C1-7840-4BC7-9A38-B0E2E9454A05}"/>
              </a:ext>
            </a:extLst>
          </p:cNvPr>
          <p:cNvSpPr>
            <a:spLocks noGrp="1"/>
          </p:cNvSpPr>
          <p:nvPr>
            <p:ph idx="1"/>
          </p:nvPr>
        </p:nvSpPr>
        <p:spPr>
          <a:xfrm>
            <a:off x="838200" y="1840581"/>
            <a:ext cx="10515600" cy="4480560"/>
          </a:xfrm>
        </p:spPr>
        <p:txBody>
          <a:bodyPr>
            <a:normAutofit fontScale="92500" lnSpcReduction="10000"/>
          </a:bodyPr>
          <a:lstStyle/>
          <a:p>
            <a:pPr marL="0" indent="0">
              <a:lnSpc>
                <a:spcPct val="170000"/>
              </a:lnSpc>
              <a:buNone/>
            </a:pPr>
            <a:r>
              <a:rPr lang="en-US" sz="1200" dirty="0" err="1"/>
              <a:t>Jäggi</a:t>
            </a:r>
            <a:r>
              <a:rPr lang="en-US" sz="1200" dirty="0"/>
              <a:t>, A. V., van Schaik, C. P., Fischer, J., &amp; Burkart, J. M. (2010). </a:t>
            </a:r>
            <a:r>
              <a:rPr lang="en-US" sz="1200" i="1" dirty="0"/>
              <a:t>Building Blocks of Morality: Reciprocal Altruism and Food Sharing among Chimpanzees (Pan troglodytes), Bonobos (Pan </a:t>
            </a:r>
            <a:r>
              <a:rPr lang="en-US" sz="1200" i="1" dirty="0" err="1"/>
              <a:t>paniscus</a:t>
            </a:r>
            <a:r>
              <a:rPr lang="en-US" sz="1200" i="1" dirty="0"/>
              <a:t>) and other Primates</a:t>
            </a:r>
            <a:r>
              <a:rPr lang="en-US" sz="1200" dirty="0"/>
              <a:t>.</a:t>
            </a:r>
            <a:endParaRPr lang="en-US" sz="1050" dirty="0"/>
          </a:p>
          <a:p>
            <a:pPr marL="0" lvl="0" indent="0">
              <a:lnSpc>
                <a:spcPct val="170000"/>
              </a:lnSpc>
              <a:buNone/>
            </a:pPr>
            <a:r>
              <a:rPr lang="en-US" sz="1050" dirty="0" err="1"/>
              <a:t>Lonsdorf</a:t>
            </a:r>
            <a:r>
              <a:rPr lang="en-US" sz="1050" dirty="0"/>
              <a:t>, E. V. (2005). Sex differences in the development of termite-fishing skills in the wild chimpanzees, Pan troglodytes </a:t>
            </a:r>
            <a:r>
              <a:rPr lang="en-US" sz="1050" dirty="0" err="1"/>
              <a:t>schweinfurthii</a:t>
            </a:r>
            <a:r>
              <a:rPr lang="en-US" sz="1050" dirty="0"/>
              <a:t>, of Gombe National Park, Tanzania. </a:t>
            </a:r>
            <a:r>
              <a:rPr lang="en-US" sz="1050" i="1" dirty="0"/>
              <a:t>Animal Behaviour</a:t>
            </a:r>
            <a:r>
              <a:rPr lang="en-US" sz="1050" dirty="0"/>
              <a:t>, </a:t>
            </a:r>
            <a:r>
              <a:rPr lang="en-US" sz="1050" i="1" dirty="0"/>
              <a:t>70</a:t>
            </a:r>
            <a:r>
              <a:rPr lang="en-US" sz="1050" dirty="0"/>
              <a:t>(3), 673-683.</a:t>
            </a:r>
            <a:endParaRPr lang="x-none" sz="1050" dirty="0"/>
          </a:p>
          <a:p>
            <a:pPr marL="0" lvl="0" indent="0">
              <a:lnSpc>
                <a:spcPct val="170000"/>
              </a:lnSpc>
              <a:buNone/>
            </a:pPr>
            <a:r>
              <a:rPr lang="en-US" sz="1050" dirty="0" err="1"/>
              <a:t>Lonsdorf</a:t>
            </a:r>
            <a:r>
              <a:rPr lang="en-US" sz="1050" dirty="0"/>
              <a:t>, E. V. (2006). What is the role of mothers in the acquisition of termite-fishing behaviors in wild chimpanzees (Pan troglodytes </a:t>
            </a:r>
            <a:r>
              <a:rPr lang="en-US" sz="1050" dirty="0" err="1"/>
              <a:t>schweinfurthii</a:t>
            </a:r>
            <a:r>
              <a:rPr lang="en-US" sz="1050" dirty="0"/>
              <a:t>)?. </a:t>
            </a:r>
            <a:r>
              <a:rPr lang="en-US" sz="1050" i="1" dirty="0"/>
              <a:t>Animal cognition</a:t>
            </a:r>
            <a:r>
              <a:rPr lang="en-US" sz="1050" dirty="0"/>
              <a:t>, </a:t>
            </a:r>
            <a:r>
              <a:rPr lang="en-US" sz="1050" i="1" dirty="0"/>
              <a:t>9</a:t>
            </a:r>
            <a:r>
              <a:rPr lang="en-US" sz="1050" dirty="0"/>
              <a:t>(1), 36-46.</a:t>
            </a:r>
            <a:endParaRPr lang="x-none" sz="1050" dirty="0"/>
          </a:p>
          <a:p>
            <a:pPr marL="0" lvl="0" indent="0">
              <a:lnSpc>
                <a:spcPct val="170000"/>
              </a:lnSpc>
              <a:buNone/>
            </a:pPr>
            <a:r>
              <a:rPr lang="en-US" sz="1050" dirty="0" err="1"/>
              <a:t>Schuppli</a:t>
            </a:r>
            <a:r>
              <a:rPr lang="en-US" sz="1050" dirty="0"/>
              <a:t>, C., </a:t>
            </a:r>
            <a:r>
              <a:rPr lang="en-US" sz="1050" dirty="0" err="1"/>
              <a:t>Forss</a:t>
            </a:r>
            <a:r>
              <a:rPr lang="en-US" sz="1050" dirty="0"/>
              <a:t>, S. I., </a:t>
            </a:r>
            <a:r>
              <a:rPr lang="en-US" sz="1050" dirty="0" err="1"/>
              <a:t>Meulman</a:t>
            </a:r>
            <a:r>
              <a:rPr lang="en-US" sz="1050" dirty="0"/>
              <a:t>, E. J., </a:t>
            </a:r>
            <a:r>
              <a:rPr lang="en-US" sz="1050" dirty="0" err="1"/>
              <a:t>Zweifel</a:t>
            </a:r>
            <a:r>
              <a:rPr lang="en-US" sz="1050" dirty="0"/>
              <a:t>, N., Lee, K. C., </a:t>
            </a:r>
            <a:r>
              <a:rPr lang="en-US" sz="1050" dirty="0" err="1"/>
              <a:t>Rukmana</a:t>
            </a:r>
            <a:r>
              <a:rPr lang="en-US" sz="1050" dirty="0"/>
              <a:t>, E., ... &amp; van Schaik, C. P. (2016). Development of foraging skills in two orangutan populations: needing to learn or needing to grow?. </a:t>
            </a:r>
            <a:r>
              <a:rPr lang="en-US" sz="1050" i="1" dirty="0"/>
              <a:t>Frontiers in zoology, 13</a:t>
            </a:r>
            <a:r>
              <a:rPr lang="en-US" sz="1050" dirty="0"/>
              <a:t>(1), 43.</a:t>
            </a:r>
            <a:endParaRPr lang="x-none" sz="1050" dirty="0"/>
          </a:p>
          <a:p>
            <a:pPr marL="0" lvl="0" indent="0">
              <a:lnSpc>
                <a:spcPct val="170000"/>
              </a:lnSpc>
              <a:buNone/>
            </a:pPr>
            <a:r>
              <a:rPr lang="de-DE" sz="1050" dirty="0"/>
              <a:t>Schuppli, C., Meulman, E. J., Forss, S. I., Aprilinayati, F., Van Noordwijk, M. A., &amp; Van Schaik, C. P. (2016). Observational social learning and socially induced practice of routine skills in immature wild orang-utans. </a:t>
            </a:r>
            <a:r>
              <a:rPr lang="de-DE" sz="1050" i="1" dirty="0"/>
              <a:t>Animal Behaviour</a:t>
            </a:r>
            <a:r>
              <a:rPr lang="de-DE" sz="1050" dirty="0"/>
              <a:t>, </a:t>
            </a:r>
            <a:r>
              <a:rPr lang="de-DE" sz="1050" i="1" dirty="0"/>
              <a:t>119</a:t>
            </a:r>
            <a:r>
              <a:rPr lang="de-DE" sz="1050" dirty="0"/>
              <a:t>, 87-98.</a:t>
            </a:r>
            <a:endParaRPr lang="x-none" sz="1050" dirty="0"/>
          </a:p>
          <a:p>
            <a:pPr marL="0" lvl="0" indent="0">
              <a:lnSpc>
                <a:spcPct val="170000"/>
              </a:lnSpc>
              <a:buNone/>
            </a:pPr>
            <a:r>
              <a:rPr lang="en-US" sz="1050" dirty="0" err="1"/>
              <a:t>Trivers</a:t>
            </a:r>
            <a:r>
              <a:rPr lang="en-US" sz="1050" dirty="0"/>
              <a:t>, R. L. (1974). Parent-offspring conflict. </a:t>
            </a:r>
            <a:r>
              <a:rPr lang="en-US" sz="1050" i="1" dirty="0"/>
              <a:t>Integrative and Comparative Biology, 14</a:t>
            </a:r>
            <a:r>
              <a:rPr lang="en-US" sz="1050" dirty="0"/>
              <a:t>(1), 249-264.</a:t>
            </a:r>
            <a:endParaRPr lang="x-none" sz="1050" dirty="0"/>
          </a:p>
          <a:p>
            <a:pPr marL="0" lvl="0" indent="0">
              <a:lnSpc>
                <a:spcPct val="170000"/>
              </a:lnSpc>
              <a:buNone/>
            </a:pPr>
            <a:r>
              <a:rPr lang="en-US" sz="1050" dirty="0"/>
              <a:t>Van </a:t>
            </a:r>
            <a:r>
              <a:rPr lang="en-US" sz="1050" dirty="0" err="1"/>
              <a:t>Noordwijk</a:t>
            </a:r>
            <a:r>
              <a:rPr lang="en-US" sz="1050" dirty="0"/>
              <a:t>, M. A., &amp; van Schaik, C. P. (2005). Development of ecological competence in Sumatran orangutans. </a:t>
            </a:r>
            <a:r>
              <a:rPr lang="en-US" sz="1050" i="1" dirty="0"/>
              <a:t>American Journal of Physical Anthropology: The Official Publication of the American Association of Physical Anthropologists</a:t>
            </a:r>
            <a:r>
              <a:rPr lang="en-US" sz="1050" dirty="0"/>
              <a:t>, </a:t>
            </a:r>
            <a:r>
              <a:rPr lang="en-US" sz="1050" i="1" dirty="0"/>
              <a:t>127</a:t>
            </a:r>
            <a:r>
              <a:rPr lang="en-US" sz="1050" dirty="0"/>
              <a:t>(1), 79-94.</a:t>
            </a:r>
            <a:endParaRPr lang="x-none" sz="1050" dirty="0"/>
          </a:p>
          <a:p>
            <a:pPr marL="0" lvl="0" indent="0">
              <a:lnSpc>
                <a:spcPct val="170000"/>
              </a:lnSpc>
              <a:buNone/>
            </a:pPr>
            <a:r>
              <a:rPr lang="de-DE" sz="1050" dirty="0"/>
              <a:t>Van Noordwijk, M. A., Sauren, S. E., Abulani, A., Morrogh-Bernard, H. C., Utami Atmoko, S. S., Van Schaik, C. P., ... &amp; Mitra Setia, T. (2009). Development of independence: Sumatran and Bornean orangutans compared.</a:t>
            </a:r>
            <a:endParaRPr lang="x-none" sz="1050" dirty="0"/>
          </a:p>
          <a:p>
            <a:pPr marL="0" indent="0">
              <a:buNone/>
            </a:pPr>
            <a:endParaRPr lang="en-US" sz="1000" dirty="0"/>
          </a:p>
          <a:p>
            <a:pPr marL="0" indent="0">
              <a:buNone/>
            </a:pPr>
            <a:endParaRPr lang="x-none" sz="1000" dirty="0"/>
          </a:p>
        </p:txBody>
      </p:sp>
    </p:spTree>
    <p:extLst>
      <p:ext uri="{BB962C8B-B14F-4D97-AF65-F5344CB8AC3E}">
        <p14:creationId xmlns:p14="http://schemas.microsoft.com/office/powerpoint/2010/main" val="238148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close up of an animal&#10;&#10;Description automatically generated">
            <a:extLst>
              <a:ext uri="{FF2B5EF4-FFF2-40B4-BE49-F238E27FC236}">
                <a16:creationId xmlns:a16="http://schemas.microsoft.com/office/drawing/2014/main" id="{8C05C068-84D1-406F-9029-ED65E1E9666D}"/>
              </a:ext>
            </a:extLst>
          </p:cNvPr>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l="9091" t="4470" b="18922"/>
          <a:stretch/>
        </p:blipFill>
        <p:spPr>
          <a:xfrm>
            <a:off x="0" y="0"/>
            <a:ext cx="12192000" cy="6858000"/>
          </a:xfrm>
          <a:prstGeom prst="rect">
            <a:avLst/>
          </a:prstGeom>
        </p:spPr>
      </p:pic>
      <p:sp>
        <p:nvSpPr>
          <p:cNvPr id="11" name="Freeform: Shape 10">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0141"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1DEFE7D3-C094-41F7-A82F-5039DBE8A71F}"/>
              </a:ext>
            </a:extLst>
          </p:cNvPr>
          <p:cNvSpPr>
            <a:spLocks noGrp="1"/>
          </p:cNvSpPr>
          <p:nvPr>
            <p:ph type="title"/>
          </p:nvPr>
        </p:nvSpPr>
        <p:spPr>
          <a:xfrm>
            <a:off x="7792665" y="2305763"/>
            <a:ext cx="4062643" cy="1043409"/>
          </a:xfrm>
        </p:spPr>
        <p:txBody>
          <a:bodyPr vert="horz" lIns="91440" tIns="45720" rIns="91440" bIns="45720" rtlCol="0" anchor="ctr">
            <a:normAutofit/>
          </a:bodyPr>
          <a:lstStyle/>
          <a:p>
            <a:r>
              <a:rPr lang="en-US" sz="5400" dirty="0"/>
              <a:t>Questions?</a:t>
            </a:r>
          </a:p>
        </p:txBody>
      </p:sp>
      <p:sp>
        <p:nvSpPr>
          <p:cNvPr id="9" name="TextBox 8">
            <a:extLst>
              <a:ext uri="{FF2B5EF4-FFF2-40B4-BE49-F238E27FC236}">
                <a16:creationId xmlns:a16="http://schemas.microsoft.com/office/drawing/2014/main" id="{09DBD744-4E04-457A-95C1-326105DCB2E4}"/>
              </a:ext>
            </a:extLst>
          </p:cNvPr>
          <p:cNvSpPr txBox="1"/>
          <p:nvPr/>
        </p:nvSpPr>
        <p:spPr>
          <a:xfrm>
            <a:off x="7766089" y="6666603"/>
            <a:ext cx="4698460" cy="228936"/>
          </a:xfrm>
          <a:prstGeom prst="rect">
            <a:avLst/>
          </a:prstGeom>
          <a:noFill/>
        </p:spPr>
        <p:txBody>
          <a:bodyPr wrap="square" rtlCol="0">
            <a:spAutoFit/>
          </a:bodyPr>
          <a:lstStyle/>
          <a:p>
            <a:r>
              <a:rPr lang="de-DE" sz="900" dirty="0">
                <a:solidFill>
                  <a:schemeClr val="bg1"/>
                </a:solidFill>
              </a:rPr>
              <a:t>https://www.dailymail.co.uk/news/article-7154111/Orangutan-released-wild-Sumatra.html</a:t>
            </a:r>
            <a:endParaRPr lang="x-none" sz="900" dirty="0">
              <a:solidFill>
                <a:schemeClr val="bg1"/>
              </a:solidFill>
            </a:endParaRPr>
          </a:p>
        </p:txBody>
      </p:sp>
    </p:spTree>
    <p:extLst>
      <p:ext uri="{BB962C8B-B14F-4D97-AF65-F5344CB8AC3E}">
        <p14:creationId xmlns:p14="http://schemas.microsoft.com/office/powerpoint/2010/main" val="2331257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A6A0B-FE71-420C-B1CC-C38ECE8BB32C}"/>
              </a:ext>
            </a:extLst>
          </p:cNvPr>
          <p:cNvSpPr>
            <a:spLocks noGrp="1"/>
          </p:cNvSpPr>
          <p:nvPr>
            <p:ph type="title"/>
          </p:nvPr>
        </p:nvSpPr>
        <p:spPr>
          <a:xfrm>
            <a:off x="655320" y="365125"/>
            <a:ext cx="5120114" cy="1692794"/>
          </a:xfrm>
        </p:spPr>
        <p:txBody>
          <a:bodyPr>
            <a:normAutofit/>
          </a:bodyPr>
          <a:lstStyle/>
          <a:p>
            <a:r>
              <a:rPr lang="en-US" dirty="0">
                <a:solidFill>
                  <a:schemeClr val="accent1">
                    <a:lumMod val="75000"/>
                  </a:schemeClr>
                </a:solidFill>
              </a:rPr>
              <a:t>Content </a:t>
            </a:r>
          </a:p>
        </p:txBody>
      </p:sp>
      <p:cxnSp>
        <p:nvCxnSpPr>
          <p:cNvPr id="15" name="Straight Arrow Connector 14">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D6D448-C221-4E4B-A3FD-A8A7BB26D69C}"/>
              </a:ext>
            </a:extLst>
          </p:cNvPr>
          <p:cNvSpPr>
            <a:spLocks noGrp="1"/>
          </p:cNvSpPr>
          <p:nvPr>
            <p:ph idx="1"/>
          </p:nvPr>
        </p:nvSpPr>
        <p:spPr>
          <a:xfrm>
            <a:off x="655321" y="2575033"/>
            <a:ext cx="5120113" cy="3747939"/>
          </a:xfrm>
        </p:spPr>
        <p:txBody>
          <a:bodyPr>
            <a:normAutofit/>
          </a:bodyPr>
          <a:lstStyle/>
          <a:p>
            <a:r>
              <a:rPr lang="de-DE" sz="3200" dirty="0"/>
              <a:t>Theoretical background </a:t>
            </a:r>
          </a:p>
          <a:p>
            <a:r>
              <a:rPr lang="de-DE" sz="3200" dirty="0"/>
              <a:t>Research question</a:t>
            </a:r>
          </a:p>
          <a:p>
            <a:r>
              <a:rPr lang="de-DE" sz="3200" dirty="0"/>
              <a:t>Hypotheses </a:t>
            </a:r>
          </a:p>
          <a:p>
            <a:r>
              <a:rPr lang="en-US" sz="3200" dirty="0"/>
              <a:t>Predictors </a:t>
            </a:r>
          </a:p>
          <a:p>
            <a:r>
              <a:rPr lang="de-DE" sz="3200" dirty="0"/>
              <a:t>Methods </a:t>
            </a:r>
          </a:p>
          <a:p>
            <a:r>
              <a:rPr lang="en-US" sz="3200" dirty="0"/>
              <a:t>Analyses</a:t>
            </a:r>
            <a:r>
              <a:rPr lang="de-DE" sz="3200" dirty="0"/>
              <a:t> </a:t>
            </a:r>
          </a:p>
          <a:p>
            <a:endParaRPr lang="de-DE" sz="3200" dirty="0"/>
          </a:p>
          <a:p>
            <a:endParaRPr lang="de-DE" sz="3200" dirty="0"/>
          </a:p>
          <a:p>
            <a:endParaRPr lang="x-none" sz="3200" dirty="0"/>
          </a:p>
        </p:txBody>
      </p:sp>
      <p:pic>
        <p:nvPicPr>
          <p:cNvPr id="5" name="Picture 4" descr="A squirrel on a branch&#10;&#10;Description automatically generated">
            <a:extLst>
              <a:ext uri="{FF2B5EF4-FFF2-40B4-BE49-F238E27FC236}">
                <a16:creationId xmlns:a16="http://schemas.microsoft.com/office/drawing/2014/main" id="{A253FF1B-0AF2-46F6-B207-16C7E2A05651}"/>
              </a:ext>
            </a:extLst>
          </p:cNvPr>
          <p:cNvPicPr>
            <a:picLocks noChangeAspect="1"/>
          </p:cNvPicPr>
          <p:nvPr/>
        </p:nvPicPr>
        <p:blipFill rotWithShape="1">
          <a:blip r:embed="rId2">
            <a:extLst>
              <a:ext uri="{28A0092B-C50C-407E-A947-70E740481C1C}">
                <a14:useLocalDpi xmlns:a14="http://schemas.microsoft.com/office/drawing/2010/main" val="0"/>
              </a:ext>
            </a:extLst>
          </a:blip>
          <a:srcRect l="18154" r="20398" b="-1"/>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
        <p:nvSpPr>
          <p:cNvPr id="6" name="TextBox 5">
            <a:extLst>
              <a:ext uri="{FF2B5EF4-FFF2-40B4-BE49-F238E27FC236}">
                <a16:creationId xmlns:a16="http://schemas.microsoft.com/office/drawing/2014/main" id="{713B1080-28C3-46A2-9694-33B3E5ED68A0}"/>
              </a:ext>
            </a:extLst>
          </p:cNvPr>
          <p:cNvSpPr txBox="1"/>
          <p:nvPr/>
        </p:nvSpPr>
        <p:spPr>
          <a:xfrm>
            <a:off x="0" y="6629064"/>
            <a:ext cx="10554510" cy="230832"/>
          </a:xfrm>
          <a:prstGeom prst="rect">
            <a:avLst/>
          </a:prstGeom>
          <a:noFill/>
        </p:spPr>
        <p:txBody>
          <a:bodyPr wrap="square" rtlCol="0">
            <a:spAutoFit/>
          </a:bodyPr>
          <a:lstStyle/>
          <a:p>
            <a:r>
              <a:rPr lang="de-DE" sz="900" dirty="0"/>
              <a:t>https://www.dailymail.co.uk/news/article-7154111/Orangutan-released-wild-Sumatra.html</a:t>
            </a:r>
            <a:endParaRPr lang="x-none" sz="900" dirty="0"/>
          </a:p>
        </p:txBody>
      </p:sp>
    </p:spTree>
    <p:extLst>
      <p:ext uri="{BB962C8B-B14F-4D97-AF65-F5344CB8AC3E}">
        <p14:creationId xmlns:p14="http://schemas.microsoft.com/office/powerpoint/2010/main" val="534935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CC3EA-0EB3-4969-836D-2238BA501D32}"/>
              </a:ext>
            </a:extLst>
          </p:cNvPr>
          <p:cNvSpPr>
            <a:spLocks noGrp="1"/>
          </p:cNvSpPr>
          <p:nvPr>
            <p:ph type="title"/>
          </p:nvPr>
        </p:nvSpPr>
        <p:spPr/>
        <p:txBody>
          <a:bodyPr/>
          <a:lstStyle/>
          <a:p>
            <a:r>
              <a:rPr lang="en-US" dirty="0"/>
              <a:t>Theoretical Background (What we know) </a:t>
            </a:r>
          </a:p>
        </p:txBody>
      </p:sp>
      <p:sp>
        <p:nvSpPr>
          <p:cNvPr id="3" name="Content Placeholder 2">
            <a:extLst>
              <a:ext uri="{FF2B5EF4-FFF2-40B4-BE49-F238E27FC236}">
                <a16:creationId xmlns:a16="http://schemas.microsoft.com/office/drawing/2014/main" id="{213C5584-1697-49E3-B6DA-57001F848B0E}"/>
              </a:ext>
            </a:extLst>
          </p:cNvPr>
          <p:cNvSpPr>
            <a:spLocks noGrp="1"/>
          </p:cNvSpPr>
          <p:nvPr>
            <p:ph idx="1"/>
          </p:nvPr>
        </p:nvSpPr>
        <p:spPr>
          <a:xfrm>
            <a:off x="838200" y="1569665"/>
            <a:ext cx="10515600" cy="4602535"/>
          </a:xfrm>
        </p:spPr>
        <p:txBody>
          <a:bodyPr>
            <a:normAutofit/>
          </a:bodyPr>
          <a:lstStyle/>
          <a:p>
            <a:r>
              <a:rPr lang="en-US" sz="2400" dirty="0"/>
              <a:t>Immature orangutans need to acquire a broad range of feeding skills:</a:t>
            </a:r>
          </a:p>
          <a:p>
            <a:pPr lvl="1">
              <a:buFont typeface="Symbol" panose="05050102010706020507" pitchFamily="18" charset="2"/>
              <a:buChar char="-"/>
            </a:pPr>
            <a:r>
              <a:rPr lang="en-US" sz="2000" dirty="0"/>
              <a:t>More than 200 different food items</a:t>
            </a:r>
            <a:r>
              <a:rPr lang="en-US" sz="2000" baseline="30000" dirty="0"/>
              <a:t> 1</a:t>
            </a:r>
          </a:p>
          <a:p>
            <a:pPr lvl="1">
              <a:spcAft>
                <a:spcPts val="1200"/>
              </a:spcAft>
              <a:buFont typeface="Symbol" panose="05050102010706020507" pitchFamily="18" charset="2"/>
              <a:buChar char="-"/>
            </a:pPr>
            <a:r>
              <a:rPr lang="en-US" sz="2000" dirty="0"/>
              <a:t>Food items differ in complexity and frequency </a:t>
            </a:r>
            <a:r>
              <a:rPr lang="en-US" sz="2000" baseline="30000" dirty="0"/>
              <a:t>2,3</a:t>
            </a:r>
            <a:endParaRPr lang="en-US" sz="2400" baseline="30000" dirty="0"/>
          </a:p>
          <a:p>
            <a:r>
              <a:rPr lang="en-US" sz="2400" dirty="0"/>
              <a:t>How do immature orangutans acquire feeding skills? </a:t>
            </a:r>
            <a:endParaRPr lang="en-US" sz="1800" dirty="0"/>
          </a:p>
          <a:p>
            <a:pPr lvl="1">
              <a:lnSpc>
                <a:spcPct val="100000"/>
              </a:lnSpc>
              <a:buFont typeface="Symbol" panose="05050102010706020507" pitchFamily="18" charset="2"/>
              <a:buChar char="-"/>
            </a:pPr>
            <a:r>
              <a:rPr lang="en-US" sz="1900" dirty="0"/>
              <a:t>Peering: observing their mothers (and to some extent other role models) </a:t>
            </a:r>
            <a:r>
              <a:rPr lang="en-US" sz="1900" baseline="30000" dirty="0"/>
              <a:t>2</a:t>
            </a:r>
          </a:p>
          <a:p>
            <a:pPr lvl="1">
              <a:lnSpc>
                <a:spcPct val="100000"/>
              </a:lnSpc>
              <a:spcAft>
                <a:spcPts val="1200"/>
              </a:spcAft>
              <a:buFont typeface="Symbol" panose="05050102010706020507" pitchFamily="18" charset="2"/>
              <a:buChar char="-"/>
            </a:pPr>
            <a:r>
              <a:rPr lang="en-US" sz="1900" b="1" dirty="0">
                <a:solidFill>
                  <a:schemeClr val="accent1">
                    <a:lumMod val="75000"/>
                  </a:schemeClr>
                </a:solidFill>
              </a:rPr>
              <a:t>Begging</a:t>
            </a:r>
            <a:r>
              <a:rPr lang="en-US" sz="1900" dirty="0"/>
              <a:t>: soliciting food from their mothers </a:t>
            </a:r>
            <a:r>
              <a:rPr lang="en-US" sz="1900" baseline="30000" dirty="0"/>
              <a:t>3,4</a:t>
            </a:r>
            <a:endParaRPr lang="en-US" sz="2400" baseline="30000" dirty="0"/>
          </a:p>
          <a:p>
            <a:pPr>
              <a:spcAft>
                <a:spcPts val="1200"/>
              </a:spcAft>
            </a:pPr>
            <a:r>
              <a:rPr lang="en-US" sz="2400" dirty="0"/>
              <a:t>​During begging, mothers are usually </a:t>
            </a:r>
            <a:r>
              <a:rPr lang="en-US" sz="2400" b="1" dirty="0">
                <a:solidFill>
                  <a:schemeClr val="accent1">
                    <a:lumMod val="75000"/>
                  </a:schemeClr>
                </a:solidFill>
              </a:rPr>
              <a:t>passively tolerant</a:t>
            </a:r>
            <a:r>
              <a:rPr lang="en-US" sz="2400" dirty="0"/>
              <a:t> </a:t>
            </a:r>
            <a:r>
              <a:rPr lang="en-US" sz="2400" baseline="30000" dirty="0"/>
              <a:t>3 </a:t>
            </a:r>
          </a:p>
          <a:p>
            <a:pPr>
              <a:spcAft>
                <a:spcPts val="1200"/>
              </a:spcAft>
            </a:pPr>
            <a:r>
              <a:rPr lang="de-CH" sz="2400" dirty="0"/>
              <a:t>Orangutan mothers don’t teach </a:t>
            </a:r>
            <a:r>
              <a:rPr lang="de-CH" sz="2400" baseline="30000" dirty="0"/>
              <a:t>4</a:t>
            </a:r>
            <a:endParaRPr lang="en-US" sz="1800" baseline="30000" dirty="0"/>
          </a:p>
          <a:p>
            <a:r>
              <a:rPr lang="en-US" sz="2400" dirty="0"/>
              <a:t>The complexity of the food item, the age of the offspring, and the foraging skills of the offspring affect infants’ begging behavior</a:t>
            </a:r>
            <a:r>
              <a:rPr lang="en-US" sz="2400" baseline="30000" dirty="0"/>
              <a:t> 3 </a:t>
            </a:r>
            <a:r>
              <a:rPr lang="en-US" sz="2400" i="1" dirty="0">
                <a:solidFill>
                  <a:schemeClr val="bg1">
                    <a:lumMod val="50000"/>
                  </a:schemeClr>
                </a:solidFill>
              </a:rPr>
              <a:t>(offspring’s perspective)</a:t>
            </a:r>
            <a:endParaRPr lang="en-US" sz="2400" i="1" baseline="30000" dirty="0">
              <a:solidFill>
                <a:schemeClr val="bg1">
                  <a:lumMod val="50000"/>
                </a:schemeClr>
              </a:solidFill>
            </a:endParaRPr>
          </a:p>
        </p:txBody>
      </p:sp>
      <p:sp>
        <p:nvSpPr>
          <p:cNvPr id="4" name="TextBox 3"/>
          <p:cNvSpPr txBox="1"/>
          <p:nvPr/>
        </p:nvSpPr>
        <p:spPr>
          <a:xfrm>
            <a:off x="945776" y="6360459"/>
            <a:ext cx="10300447" cy="369332"/>
          </a:xfrm>
          <a:prstGeom prst="rect">
            <a:avLst/>
          </a:prstGeom>
          <a:noFill/>
        </p:spPr>
        <p:txBody>
          <a:bodyPr wrap="square" rtlCol="0">
            <a:spAutoFit/>
          </a:bodyPr>
          <a:lstStyle/>
          <a:p>
            <a:r>
              <a:rPr lang="en-US" dirty="0"/>
              <a:t>1: </a:t>
            </a:r>
            <a:r>
              <a:rPr lang="en-US" dirty="0" err="1"/>
              <a:t>Schuppli</a:t>
            </a:r>
            <a:r>
              <a:rPr lang="en-US" dirty="0"/>
              <a:t> et al. 2016 a; 2: </a:t>
            </a:r>
            <a:r>
              <a:rPr lang="en-US" dirty="0" err="1"/>
              <a:t>Schuppli</a:t>
            </a:r>
            <a:r>
              <a:rPr lang="en-US" dirty="0"/>
              <a:t> et al. 2016 b; 3: </a:t>
            </a:r>
            <a:r>
              <a:rPr lang="en-US" dirty="0" err="1"/>
              <a:t>Jaeggi</a:t>
            </a:r>
            <a:r>
              <a:rPr lang="en-US" dirty="0"/>
              <a:t> et al. 2008; 4: </a:t>
            </a:r>
            <a:r>
              <a:rPr lang="en-US" dirty="0" err="1"/>
              <a:t>Jaeggi</a:t>
            </a:r>
            <a:r>
              <a:rPr lang="en-US" dirty="0"/>
              <a:t> et al.  2010</a:t>
            </a:r>
          </a:p>
        </p:txBody>
      </p:sp>
      <p:cxnSp>
        <p:nvCxnSpPr>
          <p:cNvPr id="6" name="Straight Connector 5"/>
          <p:cNvCxnSpPr/>
          <p:nvPr/>
        </p:nvCxnSpPr>
        <p:spPr>
          <a:xfrm>
            <a:off x="945776" y="6333564"/>
            <a:ext cx="10040471"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511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138CB-1722-42AA-98C3-168D1693EC48}"/>
              </a:ext>
            </a:extLst>
          </p:cNvPr>
          <p:cNvSpPr>
            <a:spLocks noGrp="1"/>
          </p:cNvSpPr>
          <p:nvPr>
            <p:ph type="title"/>
          </p:nvPr>
        </p:nvSpPr>
        <p:spPr/>
        <p:txBody>
          <a:bodyPr/>
          <a:lstStyle/>
          <a:p>
            <a:r>
              <a:rPr lang="en-US" dirty="0"/>
              <a:t>Novelty of the study (What we don’t know) </a:t>
            </a:r>
          </a:p>
        </p:txBody>
      </p:sp>
      <p:sp>
        <p:nvSpPr>
          <p:cNvPr id="3" name="Content Placeholder 2">
            <a:extLst>
              <a:ext uri="{FF2B5EF4-FFF2-40B4-BE49-F238E27FC236}">
                <a16:creationId xmlns:a16="http://schemas.microsoft.com/office/drawing/2014/main" id="{27D45D80-D767-4D81-BC15-E41E2EA057CF}"/>
              </a:ext>
            </a:extLst>
          </p:cNvPr>
          <p:cNvSpPr>
            <a:spLocks noGrp="1"/>
          </p:cNvSpPr>
          <p:nvPr>
            <p:ph idx="1"/>
          </p:nvPr>
        </p:nvSpPr>
        <p:spPr/>
        <p:txBody>
          <a:bodyPr>
            <a:normAutofit/>
          </a:bodyPr>
          <a:lstStyle/>
          <a:p>
            <a:r>
              <a:rPr lang="en-US" sz="3600" b="1" dirty="0">
                <a:solidFill>
                  <a:schemeClr val="accent1">
                    <a:lumMod val="75000"/>
                  </a:schemeClr>
                </a:solidFill>
              </a:rPr>
              <a:t>From the mother’s perspective</a:t>
            </a:r>
            <a:r>
              <a:rPr lang="de-DE" sz="3600" dirty="0"/>
              <a:t>: what impacts the </a:t>
            </a:r>
            <a:r>
              <a:rPr lang="en-US" sz="3600" dirty="0"/>
              <a:t>level of her tolerance during the begging behavior?</a:t>
            </a:r>
          </a:p>
          <a:p>
            <a:pPr marL="457200" lvl="1" indent="0">
              <a:buNone/>
            </a:pPr>
            <a:r>
              <a:rPr lang="en-US" sz="3200" dirty="0"/>
              <a:t> </a:t>
            </a:r>
          </a:p>
          <a:p>
            <a:pPr marL="457200" lvl="1" indent="0">
              <a:buNone/>
            </a:pPr>
            <a:r>
              <a:rPr lang="en-US" sz="3200" dirty="0"/>
              <a:t>Prediction: orangutan mothers contribute to the acquisition of their offspring's feeding skills</a:t>
            </a:r>
          </a:p>
          <a:p>
            <a:pPr lvl="1">
              <a:buFont typeface="Symbol" panose="05050102010706020507" pitchFamily="18" charset="2"/>
              <a:buChar char="-"/>
            </a:pPr>
            <a:r>
              <a:rPr lang="en-US" dirty="0"/>
              <a:t>According to </a:t>
            </a:r>
            <a:r>
              <a:rPr lang="en-US" dirty="0" err="1"/>
              <a:t>Trivers</a:t>
            </a:r>
            <a:r>
              <a:rPr lang="en-US" dirty="0"/>
              <a:t>’ Parent-Offspring Conflict (POC) theory (1974), in order to help the offspring grow fast, the mothers are expected to invest in their offspring. </a:t>
            </a:r>
            <a:endParaRPr lang="x-none" dirty="0"/>
          </a:p>
        </p:txBody>
      </p:sp>
      <p:sp>
        <p:nvSpPr>
          <p:cNvPr id="4" name="Arrow: Bent 3">
            <a:extLst>
              <a:ext uri="{FF2B5EF4-FFF2-40B4-BE49-F238E27FC236}">
                <a16:creationId xmlns:a16="http://schemas.microsoft.com/office/drawing/2014/main" id="{E038B6C5-240D-4352-829A-FDC562F11707}"/>
              </a:ext>
            </a:extLst>
          </p:cNvPr>
          <p:cNvSpPr/>
          <p:nvPr/>
        </p:nvSpPr>
        <p:spPr>
          <a:xfrm flipV="1">
            <a:off x="842962" y="2428872"/>
            <a:ext cx="488297" cy="1793504"/>
          </a:xfrm>
          <a:prstGeom prst="ben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x-none" b="1" spc="5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2875289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59">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04B58F4-6E86-4A1A-8697-03B15EACF1F2}"/>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13932" r="19571"/>
          <a:stretch/>
        </p:blipFill>
        <p:spPr>
          <a:xfrm>
            <a:off x="5768642" y="-1"/>
            <a:ext cx="6423053" cy="6858001"/>
          </a:xfrm>
          <a:prstGeom prst="rect">
            <a:avLst/>
          </a:prstGeom>
        </p:spPr>
      </p:pic>
      <p:pic>
        <p:nvPicPr>
          <p:cNvPr id="62" name="Picture 61">
            <a:extLst>
              <a:ext uri="{FF2B5EF4-FFF2-40B4-BE49-F238E27FC236}">
                <a16:creationId xmlns:a16="http://schemas.microsoft.com/office/drawing/2014/main" id="{24F266AD-725B-4A9D-B448-4C000F95CB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0B45B873-E3ED-465C-8AD0-BB984FBCD2E8}"/>
              </a:ext>
            </a:extLst>
          </p:cNvPr>
          <p:cNvSpPr>
            <a:spLocks noGrp="1"/>
          </p:cNvSpPr>
          <p:nvPr>
            <p:ph type="title"/>
          </p:nvPr>
        </p:nvSpPr>
        <p:spPr>
          <a:xfrm>
            <a:off x="804483" y="1414761"/>
            <a:ext cx="4805996" cy="1644592"/>
          </a:xfrm>
        </p:spPr>
        <p:txBody>
          <a:bodyPr vert="horz" lIns="91440" tIns="45720" rIns="91440" bIns="45720" rtlCol="0" anchor="t">
            <a:normAutofit/>
          </a:bodyPr>
          <a:lstStyle/>
          <a:p>
            <a:r>
              <a:rPr lang="en-US" dirty="0">
                <a:solidFill>
                  <a:schemeClr val="accent1">
                    <a:lumMod val="75000"/>
                  </a:schemeClr>
                </a:solidFill>
              </a:rPr>
              <a:t>Research Question</a:t>
            </a:r>
          </a:p>
        </p:txBody>
      </p:sp>
      <p:sp>
        <p:nvSpPr>
          <p:cNvPr id="3" name="Content Placeholder 2">
            <a:extLst>
              <a:ext uri="{FF2B5EF4-FFF2-40B4-BE49-F238E27FC236}">
                <a16:creationId xmlns:a16="http://schemas.microsoft.com/office/drawing/2014/main" id="{8DD87FD2-15C9-4C62-B040-E0304B92B3BE}"/>
              </a:ext>
            </a:extLst>
          </p:cNvPr>
          <p:cNvSpPr>
            <a:spLocks noGrp="1"/>
          </p:cNvSpPr>
          <p:nvPr>
            <p:ph idx="1"/>
          </p:nvPr>
        </p:nvSpPr>
        <p:spPr>
          <a:xfrm>
            <a:off x="502406" y="1916652"/>
            <a:ext cx="5410150" cy="3024694"/>
          </a:xfrm>
        </p:spPr>
        <p:txBody>
          <a:bodyPr vert="horz" lIns="91440" tIns="45720" rIns="91440" bIns="45720" rtlCol="0" anchor="b">
            <a:normAutofit/>
          </a:bodyPr>
          <a:lstStyle/>
          <a:p>
            <a:pPr marL="0" indent="0" algn="ctr">
              <a:buNone/>
            </a:pPr>
            <a:r>
              <a:rPr lang="en-US" sz="3200" dirty="0">
                <a:solidFill>
                  <a:srgbClr val="000000"/>
                </a:solidFill>
              </a:rPr>
              <a:t>What is the role of the mother in the feeding skill acquisition in immature Sumatran orangutans?  </a:t>
            </a:r>
          </a:p>
        </p:txBody>
      </p:sp>
      <p:sp>
        <p:nvSpPr>
          <p:cNvPr id="6" name="TextBox 5">
            <a:extLst>
              <a:ext uri="{FF2B5EF4-FFF2-40B4-BE49-F238E27FC236}">
                <a16:creationId xmlns:a16="http://schemas.microsoft.com/office/drawing/2014/main" id="{D1CDA104-4384-4C49-B9BA-82339E0D7DFF}"/>
              </a:ext>
            </a:extLst>
          </p:cNvPr>
          <p:cNvSpPr txBox="1"/>
          <p:nvPr/>
        </p:nvSpPr>
        <p:spPr>
          <a:xfrm>
            <a:off x="-3295" y="6620645"/>
            <a:ext cx="6099142" cy="230832"/>
          </a:xfrm>
          <a:prstGeom prst="rect">
            <a:avLst/>
          </a:prstGeom>
          <a:noFill/>
        </p:spPr>
        <p:txBody>
          <a:bodyPr wrap="square" rtlCol="0">
            <a:spAutoFit/>
          </a:bodyPr>
          <a:lstStyle/>
          <a:p>
            <a:r>
              <a:rPr lang="de-DE" sz="900" dirty="0"/>
              <a:t>https://phys.org/news/2016-07-group-bornean-orangutan-critically-endangered.html</a:t>
            </a:r>
            <a:endParaRPr lang="x-none" sz="900" dirty="0"/>
          </a:p>
        </p:txBody>
      </p:sp>
    </p:spTree>
    <p:extLst>
      <p:ext uri="{BB962C8B-B14F-4D97-AF65-F5344CB8AC3E}">
        <p14:creationId xmlns:p14="http://schemas.microsoft.com/office/powerpoint/2010/main" val="4186286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1FC7F-44FF-415D-93F6-16A599CB9C97}"/>
              </a:ext>
            </a:extLst>
          </p:cNvPr>
          <p:cNvSpPr>
            <a:spLocks noGrp="1"/>
          </p:cNvSpPr>
          <p:nvPr>
            <p:ph type="title"/>
          </p:nvPr>
        </p:nvSpPr>
        <p:spPr/>
        <p:txBody>
          <a:bodyPr/>
          <a:lstStyle/>
          <a:p>
            <a:r>
              <a:rPr lang="de-DE" dirty="0"/>
              <a:t>Hypotheses</a:t>
            </a:r>
            <a:endParaRPr lang="x-none" dirty="0"/>
          </a:p>
        </p:txBody>
      </p:sp>
      <p:sp>
        <p:nvSpPr>
          <p:cNvPr id="3" name="Content Placeholder 2">
            <a:extLst>
              <a:ext uri="{FF2B5EF4-FFF2-40B4-BE49-F238E27FC236}">
                <a16:creationId xmlns:a16="http://schemas.microsoft.com/office/drawing/2014/main" id="{06DC972E-F8E7-4EA4-A2F6-49B360A0D361}"/>
              </a:ext>
            </a:extLst>
          </p:cNvPr>
          <p:cNvSpPr>
            <a:spLocks noGrp="1"/>
          </p:cNvSpPr>
          <p:nvPr>
            <p:ph idx="1"/>
          </p:nvPr>
        </p:nvSpPr>
        <p:spPr/>
        <p:txBody>
          <a:bodyPr>
            <a:normAutofit/>
          </a:bodyPr>
          <a:lstStyle/>
          <a:p>
            <a:pPr marL="514350" indent="-514350">
              <a:buFont typeface="+mj-lt"/>
              <a:buAutoNum type="arabicPeriod"/>
            </a:pPr>
            <a:r>
              <a:rPr lang="de-DE" sz="3200" dirty="0"/>
              <a:t>Age   ~  </a:t>
            </a:r>
            <a:r>
              <a:rPr lang="en-US" sz="3200" dirty="0"/>
              <a:t>mother’</a:t>
            </a:r>
            <a:r>
              <a:rPr lang="de-DE" sz="3200" dirty="0"/>
              <a:t>s tolerance</a:t>
            </a:r>
            <a:r>
              <a:rPr lang="en-US" sz="3200" dirty="0"/>
              <a:t>  </a:t>
            </a:r>
            <a:r>
              <a:rPr lang="en-US" sz="2400" i="1" dirty="0">
                <a:solidFill>
                  <a:schemeClr val="bg1">
                    <a:lumMod val="50000"/>
                  </a:schemeClr>
                </a:solidFill>
              </a:rPr>
              <a:t>(whether the mother accepts or refuses)</a:t>
            </a:r>
            <a:endParaRPr lang="de-DE" sz="3200" i="1" dirty="0">
              <a:solidFill>
                <a:schemeClr val="bg1">
                  <a:lumMod val="50000"/>
                </a:schemeClr>
              </a:solidFill>
            </a:endParaRPr>
          </a:p>
          <a:p>
            <a:pPr marL="971550" lvl="1" indent="-514350">
              <a:buAutoNum type="romanLcPeriod"/>
            </a:pPr>
            <a:endParaRPr lang="en-US" sz="2800" dirty="0"/>
          </a:p>
          <a:p>
            <a:pPr marL="971550" lvl="1" indent="-514350">
              <a:buAutoNum type="romanLcPeriod"/>
            </a:pPr>
            <a:r>
              <a:rPr lang="en-US" sz="2800" dirty="0"/>
              <a:t>Older the offspring, less parental investment is selected </a:t>
            </a:r>
            <a:r>
              <a:rPr lang="en-US" sz="2000" dirty="0"/>
              <a:t>(</a:t>
            </a:r>
            <a:r>
              <a:rPr lang="en-US" sz="2000" dirty="0" err="1"/>
              <a:t>Trivers</a:t>
            </a:r>
            <a:r>
              <a:rPr lang="en-US" sz="2000" dirty="0"/>
              <a:t>, 1974)</a:t>
            </a:r>
            <a:r>
              <a:rPr lang="en-US" sz="2800" dirty="0"/>
              <a:t>  </a:t>
            </a:r>
          </a:p>
          <a:p>
            <a:pPr marL="2286000" lvl="5" indent="0">
              <a:buNone/>
            </a:pPr>
            <a:r>
              <a:rPr lang="en-US" sz="2200" dirty="0"/>
              <a:t>The orangutan mother is less tolerant to the older infant than to the younger one, when begging occurs  </a:t>
            </a:r>
          </a:p>
        </p:txBody>
      </p:sp>
      <p:cxnSp>
        <p:nvCxnSpPr>
          <p:cNvPr id="5" name="Straight Arrow Connector 4">
            <a:extLst>
              <a:ext uri="{FF2B5EF4-FFF2-40B4-BE49-F238E27FC236}">
                <a16:creationId xmlns:a16="http://schemas.microsoft.com/office/drawing/2014/main" id="{15DA6C44-3CFC-40EE-86C4-69A31F52ED5E}"/>
              </a:ext>
            </a:extLst>
          </p:cNvPr>
          <p:cNvCxnSpPr>
            <a:cxnSpLocks/>
          </p:cNvCxnSpPr>
          <p:nvPr/>
        </p:nvCxnSpPr>
        <p:spPr>
          <a:xfrm flipV="1">
            <a:off x="2158742" y="1690688"/>
            <a:ext cx="0" cy="710185"/>
          </a:xfrm>
          <a:prstGeom prst="straightConnector1">
            <a:avLst/>
          </a:prstGeom>
          <a:ln w="38100">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EBCCEC8F-86B7-4659-8C6A-F34EBC10643F}"/>
              </a:ext>
            </a:extLst>
          </p:cNvPr>
          <p:cNvCxnSpPr>
            <a:cxnSpLocks/>
          </p:cNvCxnSpPr>
          <p:nvPr/>
        </p:nvCxnSpPr>
        <p:spPr>
          <a:xfrm>
            <a:off x="5972511" y="1690688"/>
            <a:ext cx="0" cy="710185"/>
          </a:xfrm>
          <a:prstGeom prst="straightConnector1">
            <a:avLst/>
          </a:prstGeom>
          <a:ln w="38100">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6" name="Arrow: Bent 5">
            <a:extLst>
              <a:ext uri="{FF2B5EF4-FFF2-40B4-BE49-F238E27FC236}">
                <a16:creationId xmlns:a16="http://schemas.microsoft.com/office/drawing/2014/main" id="{734A20A2-4A26-469A-A86C-76F152D2B186}"/>
              </a:ext>
            </a:extLst>
          </p:cNvPr>
          <p:cNvSpPr/>
          <p:nvPr/>
        </p:nvSpPr>
        <p:spPr>
          <a:xfrm flipV="1">
            <a:off x="2529522" y="3540760"/>
            <a:ext cx="488297" cy="558168"/>
          </a:xfrm>
          <a:prstGeom prst="bentArrow">
            <a:avLst>
              <a:gd name="adj1" fmla="val 25000"/>
              <a:gd name="adj2" fmla="val 25000"/>
              <a:gd name="adj3" fmla="val 25000"/>
              <a:gd name="adj4" fmla="val 3750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x-none" b="1" spc="5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1307260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4C54C-6BDA-406A-B816-1BF796580AD5}"/>
              </a:ext>
            </a:extLst>
          </p:cNvPr>
          <p:cNvSpPr>
            <a:spLocks noGrp="1"/>
          </p:cNvSpPr>
          <p:nvPr>
            <p:ph type="title"/>
          </p:nvPr>
        </p:nvSpPr>
        <p:spPr/>
        <p:txBody>
          <a:bodyPr/>
          <a:lstStyle/>
          <a:p>
            <a:r>
              <a:rPr lang="de-DE" dirty="0"/>
              <a:t>Hypotheses</a:t>
            </a:r>
            <a:endParaRPr lang="x-none" dirty="0"/>
          </a:p>
        </p:txBody>
      </p:sp>
      <p:sp>
        <p:nvSpPr>
          <p:cNvPr id="3" name="Content Placeholder 2">
            <a:extLst>
              <a:ext uri="{FF2B5EF4-FFF2-40B4-BE49-F238E27FC236}">
                <a16:creationId xmlns:a16="http://schemas.microsoft.com/office/drawing/2014/main" id="{D1581873-F4A2-4E03-8DA2-C9B29FE3E853}"/>
              </a:ext>
            </a:extLst>
          </p:cNvPr>
          <p:cNvSpPr>
            <a:spLocks noGrp="1"/>
          </p:cNvSpPr>
          <p:nvPr>
            <p:ph idx="1"/>
          </p:nvPr>
        </p:nvSpPr>
        <p:spPr/>
        <p:txBody>
          <a:bodyPr>
            <a:normAutofit/>
          </a:bodyPr>
          <a:lstStyle/>
          <a:p>
            <a:pPr marL="0" indent="0">
              <a:buNone/>
            </a:pPr>
            <a:r>
              <a:rPr lang="de-DE" sz="3200" dirty="0"/>
              <a:t>2. Feeding Competence of the child  ~ </a:t>
            </a:r>
            <a:r>
              <a:rPr lang="en-US" sz="3200" dirty="0"/>
              <a:t>mother’</a:t>
            </a:r>
            <a:r>
              <a:rPr lang="de-DE" sz="3200" dirty="0"/>
              <a:t>s tolerance </a:t>
            </a:r>
          </a:p>
          <a:p>
            <a:pPr marL="0" indent="0">
              <a:buNone/>
            </a:pPr>
            <a:endParaRPr lang="de-DE" sz="3200" dirty="0"/>
          </a:p>
          <a:p>
            <a:pPr marL="971550" lvl="1" indent="-514350">
              <a:buAutoNum type="romanLcPeriod"/>
            </a:pPr>
            <a:r>
              <a:rPr lang="de-DE" sz="2800" dirty="0"/>
              <a:t>Measure of feeding competence: </a:t>
            </a:r>
            <a:r>
              <a:rPr lang="en-US" sz="2800" dirty="0"/>
              <a:t>how much time it takes an immature individual to process a food item from picking to ingestion </a:t>
            </a:r>
            <a:r>
              <a:rPr lang="en-US" i="1" dirty="0">
                <a:solidFill>
                  <a:schemeClr val="bg1">
                    <a:lumMod val="50000"/>
                  </a:schemeClr>
                </a:solidFill>
              </a:rPr>
              <a:t>(relative to adults’ speed) </a:t>
            </a:r>
            <a:r>
              <a:rPr lang="en-US" sz="2000" dirty="0"/>
              <a:t>(</a:t>
            </a:r>
            <a:r>
              <a:rPr lang="en-US" sz="2000" dirty="0" err="1"/>
              <a:t>Schuppli</a:t>
            </a:r>
            <a:r>
              <a:rPr lang="en-US" sz="2000" dirty="0"/>
              <a:t> et al., 2016)</a:t>
            </a:r>
          </a:p>
          <a:p>
            <a:pPr marL="971550" lvl="1" indent="-514350">
              <a:buAutoNum type="romanLcPeriod"/>
            </a:pPr>
            <a:r>
              <a:rPr lang="en-US" sz="2800" dirty="0"/>
              <a:t>If the offspring is well competent in foraging, the parental investment in foraging skill decreases </a:t>
            </a:r>
            <a:r>
              <a:rPr lang="en-US" sz="2000" dirty="0"/>
              <a:t>(</a:t>
            </a:r>
            <a:r>
              <a:rPr lang="en-US" sz="2000" dirty="0" err="1"/>
              <a:t>Trivers</a:t>
            </a:r>
            <a:r>
              <a:rPr lang="en-US" sz="2000" dirty="0"/>
              <a:t>, 1974) </a:t>
            </a:r>
            <a:endParaRPr lang="en-US" sz="2800" dirty="0"/>
          </a:p>
          <a:p>
            <a:pPr marL="1828800" lvl="4" indent="0">
              <a:buNone/>
            </a:pPr>
            <a:endParaRPr lang="en-US" sz="2200" dirty="0"/>
          </a:p>
          <a:p>
            <a:pPr marL="1828800" lvl="4" indent="0">
              <a:buNone/>
            </a:pPr>
            <a:r>
              <a:rPr lang="en-US" sz="2800" dirty="0"/>
              <a:t>Conflict in feeding would more likely to occur </a:t>
            </a:r>
            <a:r>
              <a:rPr lang="en-US" sz="2200" dirty="0"/>
              <a:t> </a:t>
            </a:r>
          </a:p>
          <a:p>
            <a:pPr marL="0" indent="0">
              <a:buNone/>
            </a:pPr>
            <a:endParaRPr lang="de-DE" sz="3200" dirty="0"/>
          </a:p>
        </p:txBody>
      </p:sp>
      <p:cxnSp>
        <p:nvCxnSpPr>
          <p:cNvPr id="5" name="Straight Arrow Connector 4">
            <a:extLst>
              <a:ext uri="{FF2B5EF4-FFF2-40B4-BE49-F238E27FC236}">
                <a16:creationId xmlns:a16="http://schemas.microsoft.com/office/drawing/2014/main" id="{5BAC25A1-9F57-4877-B7A3-8B609B13CFC7}"/>
              </a:ext>
            </a:extLst>
          </p:cNvPr>
          <p:cNvCxnSpPr>
            <a:cxnSpLocks/>
          </p:cNvCxnSpPr>
          <p:nvPr/>
        </p:nvCxnSpPr>
        <p:spPr>
          <a:xfrm flipV="1">
            <a:off x="6858200" y="1690688"/>
            <a:ext cx="0" cy="710185"/>
          </a:xfrm>
          <a:prstGeom prst="straightConnector1">
            <a:avLst/>
          </a:prstGeom>
          <a:ln w="38100">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6" name="Straight Arrow Connector 5">
            <a:extLst>
              <a:ext uri="{FF2B5EF4-FFF2-40B4-BE49-F238E27FC236}">
                <a16:creationId xmlns:a16="http://schemas.microsoft.com/office/drawing/2014/main" id="{501B135D-6986-4451-BA6E-C811A7BDC09F}"/>
              </a:ext>
            </a:extLst>
          </p:cNvPr>
          <p:cNvCxnSpPr>
            <a:cxnSpLocks/>
          </p:cNvCxnSpPr>
          <p:nvPr/>
        </p:nvCxnSpPr>
        <p:spPr>
          <a:xfrm>
            <a:off x="10555526" y="1690688"/>
            <a:ext cx="0" cy="710185"/>
          </a:xfrm>
          <a:prstGeom prst="straightConnector1">
            <a:avLst/>
          </a:prstGeom>
          <a:ln w="38100">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7" name="Arrow: Bent 6">
            <a:extLst>
              <a:ext uri="{FF2B5EF4-FFF2-40B4-BE49-F238E27FC236}">
                <a16:creationId xmlns:a16="http://schemas.microsoft.com/office/drawing/2014/main" id="{DDFD764B-FD62-482B-B74A-0C4EAD4551A7}"/>
              </a:ext>
            </a:extLst>
          </p:cNvPr>
          <p:cNvSpPr/>
          <p:nvPr/>
        </p:nvSpPr>
        <p:spPr>
          <a:xfrm flipV="1">
            <a:off x="2234882" y="4841240"/>
            <a:ext cx="488297" cy="716280"/>
          </a:xfrm>
          <a:prstGeom prst="bentArrow">
            <a:avLst>
              <a:gd name="adj1" fmla="val 25000"/>
              <a:gd name="adj2" fmla="val 25000"/>
              <a:gd name="adj3" fmla="val 25000"/>
              <a:gd name="adj4" fmla="val 3750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x-none" b="1" spc="5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411940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B05D1-3DFC-4246-BF8B-2A565400A58F}"/>
              </a:ext>
            </a:extLst>
          </p:cNvPr>
          <p:cNvSpPr>
            <a:spLocks noGrp="1"/>
          </p:cNvSpPr>
          <p:nvPr>
            <p:ph type="title"/>
          </p:nvPr>
        </p:nvSpPr>
        <p:spPr/>
        <p:txBody>
          <a:bodyPr/>
          <a:lstStyle/>
          <a:p>
            <a:r>
              <a:rPr lang="de-DE" dirty="0"/>
              <a:t>Hypotheses</a:t>
            </a:r>
            <a:endParaRPr lang="x-none" dirty="0"/>
          </a:p>
        </p:txBody>
      </p:sp>
      <p:sp>
        <p:nvSpPr>
          <p:cNvPr id="3" name="Content Placeholder 2">
            <a:extLst>
              <a:ext uri="{FF2B5EF4-FFF2-40B4-BE49-F238E27FC236}">
                <a16:creationId xmlns:a16="http://schemas.microsoft.com/office/drawing/2014/main" id="{2289C09C-03B5-4DDF-98AD-A88A30369A28}"/>
              </a:ext>
            </a:extLst>
          </p:cNvPr>
          <p:cNvSpPr>
            <a:spLocks noGrp="1"/>
          </p:cNvSpPr>
          <p:nvPr>
            <p:ph idx="1"/>
          </p:nvPr>
        </p:nvSpPr>
        <p:spPr/>
        <p:txBody>
          <a:bodyPr>
            <a:normAutofit/>
          </a:bodyPr>
          <a:lstStyle/>
          <a:p>
            <a:pPr marL="0" indent="0">
              <a:buNone/>
            </a:pPr>
            <a:r>
              <a:rPr lang="de-DE" sz="3200" dirty="0"/>
              <a:t>3. Difficulty of the food item  ~  </a:t>
            </a:r>
            <a:r>
              <a:rPr lang="en-US" sz="3200" dirty="0"/>
              <a:t>mother’</a:t>
            </a:r>
            <a:r>
              <a:rPr lang="de-DE" sz="3200" dirty="0"/>
              <a:t>s tolerence</a:t>
            </a:r>
            <a:endParaRPr lang="en-US" sz="3200" dirty="0"/>
          </a:p>
          <a:p>
            <a:pPr marL="457200" lvl="1" indent="0">
              <a:buNone/>
            </a:pPr>
            <a:r>
              <a:rPr lang="de-DE" sz="2800" dirty="0"/>
              <a:t> </a:t>
            </a:r>
          </a:p>
          <a:p>
            <a:pPr marL="971550" lvl="1" indent="-514350">
              <a:buFont typeface="Arial" panose="020B0604020202020204" pitchFamily="34" charset="0"/>
              <a:buAutoNum type="romanLcPeriod"/>
            </a:pPr>
            <a:r>
              <a:rPr lang="en-US" sz="2800" dirty="0"/>
              <a:t>Measure of complexity</a:t>
            </a:r>
            <a:r>
              <a:rPr lang="de-DE" sz="2800" dirty="0"/>
              <a:t>: how many steps does it take to process a food item? </a:t>
            </a:r>
            <a:r>
              <a:rPr lang="en-US" sz="2000" dirty="0"/>
              <a:t>(</a:t>
            </a:r>
            <a:r>
              <a:rPr lang="en-US" sz="2000" dirty="0" err="1"/>
              <a:t>Schuppli</a:t>
            </a:r>
            <a:r>
              <a:rPr lang="en-US" sz="2000" dirty="0"/>
              <a:t> et al., 2016)</a:t>
            </a:r>
            <a:endParaRPr lang="de-DE" sz="2000" dirty="0"/>
          </a:p>
          <a:p>
            <a:pPr marL="971550" lvl="1" indent="-514350">
              <a:buAutoNum type="romanLcPeriod"/>
            </a:pPr>
            <a:r>
              <a:rPr lang="en-US" sz="2800" dirty="0"/>
              <a:t>more complex items are more difficult to process.  </a:t>
            </a:r>
            <a:endParaRPr lang="x-none" sz="3600" dirty="0"/>
          </a:p>
        </p:txBody>
      </p:sp>
      <p:cxnSp>
        <p:nvCxnSpPr>
          <p:cNvPr id="4" name="Straight Arrow Connector 3">
            <a:extLst>
              <a:ext uri="{FF2B5EF4-FFF2-40B4-BE49-F238E27FC236}">
                <a16:creationId xmlns:a16="http://schemas.microsoft.com/office/drawing/2014/main" id="{B978A063-B414-4FCE-AF85-4B58C94FE502}"/>
              </a:ext>
            </a:extLst>
          </p:cNvPr>
          <p:cNvCxnSpPr>
            <a:cxnSpLocks/>
          </p:cNvCxnSpPr>
          <p:nvPr/>
        </p:nvCxnSpPr>
        <p:spPr>
          <a:xfrm flipV="1">
            <a:off x="5675629" y="1690688"/>
            <a:ext cx="0" cy="710185"/>
          </a:xfrm>
          <a:prstGeom prst="straightConnector1">
            <a:avLst/>
          </a:prstGeom>
          <a:ln w="38100">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5" name="Straight Arrow Connector 4">
            <a:extLst>
              <a:ext uri="{FF2B5EF4-FFF2-40B4-BE49-F238E27FC236}">
                <a16:creationId xmlns:a16="http://schemas.microsoft.com/office/drawing/2014/main" id="{610B8D38-7E6C-497D-B545-CDA0A1F62E51}"/>
              </a:ext>
            </a:extLst>
          </p:cNvPr>
          <p:cNvCxnSpPr>
            <a:cxnSpLocks/>
          </p:cNvCxnSpPr>
          <p:nvPr/>
        </p:nvCxnSpPr>
        <p:spPr>
          <a:xfrm flipV="1">
            <a:off x="9519002" y="1690688"/>
            <a:ext cx="0" cy="710185"/>
          </a:xfrm>
          <a:prstGeom prst="straightConnector1">
            <a:avLst/>
          </a:prstGeom>
          <a:ln w="38100">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6722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E18D5-6642-4E77-B1FF-7D0D45C56902}"/>
              </a:ext>
            </a:extLst>
          </p:cNvPr>
          <p:cNvSpPr>
            <a:spLocks noGrp="1"/>
          </p:cNvSpPr>
          <p:nvPr>
            <p:ph type="title"/>
          </p:nvPr>
        </p:nvSpPr>
        <p:spPr/>
        <p:txBody>
          <a:bodyPr/>
          <a:lstStyle/>
          <a:p>
            <a:r>
              <a:rPr lang="de-DE" dirty="0"/>
              <a:t>Hypotheses</a:t>
            </a:r>
            <a:endParaRPr lang="x-none" dirty="0"/>
          </a:p>
        </p:txBody>
      </p:sp>
      <p:sp>
        <p:nvSpPr>
          <p:cNvPr id="3" name="Content Placeholder 2">
            <a:extLst>
              <a:ext uri="{FF2B5EF4-FFF2-40B4-BE49-F238E27FC236}">
                <a16:creationId xmlns:a16="http://schemas.microsoft.com/office/drawing/2014/main" id="{A3474C84-04DB-4111-A122-49AD9E63123A}"/>
              </a:ext>
            </a:extLst>
          </p:cNvPr>
          <p:cNvSpPr>
            <a:spLocks noGrp="1"/>
          </p:cNvSpPr>
          <p:nvPr>
            <p:ph idx="1"/>
          </p:nvPr>
        </p:nvSpPr>
        <p:spPr/>
        <p:txBody>
          <a:bodyPr>
            <a:normAutofit/>
          </a:bodyPr>
          <a:lstStyle/>
          <a:p>
            <a:pPr marL="0" indent="0">
              <a:buNone/>
            </a:pPr>
            <a:r>
              <a:rPr lang="de-DE" sz="3200" dirty="0"/>
              <a:t>4. </a:t>
            </a:r>
            <a:r>
              <a:rPr lang="en-US" sz="3200" dirty="0"/>
              <a:t>Rarity of the food item  </a:t>
            </a:r>
            <a:r>
              <a:rPr lang="de-DE" sz="3200" dirty="0"/>
              <a:t>~ </a:t>
            </a:r>
            <a:r>
              <a:rPr lang="en-US" sz="3200" dirty="0"/>
              <a:t>mother’</a:t>
            </a:r>
            <a:r>
              <a:rPr lang="de-DE" sz="3200" dirty="0"/>
              <a:t>s tolerance</a:t>
            </a:r>
            <a:endParaRPr lang="en-US" sz="3200" dirty="0"/>
          </a:p>
          <a:p>
            <a:pPr marL="457200" lvl="1" indent="0">
              <a:buNone/>
            </a:pPr>
            <a:endParaRPr lang="en-US" sz="2800" dirty="0"/>
          </a:p>
          <a:p>
            <a:pPr marL="971550" lvl="1" indent="-514350">
              <a:buAutoNum type="romanLcPeriod"/>
            </a:pPr>
            <a:r>
              <a:rPr lang="en-US" sz="2800" dirty="0"/>
              <a:t>“conflict frequencies increase with decreasing food availability” </a:t>
            </a:r>
            <a:r>
              <a:rPr lang="en-US" sz="2000" dirty="0"/>
              <a:t>(Falkner, 2015, p. 77) </a:t>
            </a:r>
            <a:endParaRPr lang="en-US" sz="2800" dirty="0"/>
          </a:p>
          <a:p>
            <a:pPr marL="0" indent="0">
              <a:buNone/>
            </a:pPr>
            <a:endParaRPr lang="x-none" sz="3200" dirty="0"/>
          </a:p>
        </p:txBody>
      </p:sp>
      <p:cxnSp>
        <p:nvCxnSpPr>
          <p:cNvPr id="4" name="Straight Arrow Connector 3">
            <a:extLst>
              <a:ext uri="{FF2B5EF4-FFF2-40B4-BE49-F238E27FC236}">
                <a16:creationId xmlns:a16="http://schemas.microsoft.com/office/drawing/2014/main" id="{A02CB9F9-CA7C-4B09-BAA4-DAA7DA7AD566}"/>
              </a:ext>
            </a:extLst>
          </p:cNvPr>
          <p:cNvCxnSpPr>
            <a:cxnSpLocks/>
          </p:cNvCxnSpPr>
          <p:nvPr/>
        </p:nvCxnSpPr>
        <p:spPr>
          <a:xfrm flipV="1">
            <a:off x="5175325" y="1690688"/>
            <a:ext cx="0" cy="710185"/>
          </a:xfrm>
          <a:prstGeom prst="straightConnector1">
            <a:avLst/>
          </a:prstGeom>
          <a:ln w="38100">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6" name="Straight Arrow Connector 5">
            <a:extLst>
              <a:ext uri="{FF2B5EF4-FFF2-40B4-BE49-F238E27FC236}">
                <a16:creationId xmlns:a16="http://schemas.microsoft.com/office/drawing/2014/main" id="{5391B671-20DC-441F-A567-34DCF6828CD9}"/>
              </a:ext>
            </a:extLst>
          </p:cNvPr>
          <p:cNvCxnSpPr>
            <a:cxnSpLocks/>
          </p:cNvCxnSpPr>
          <p:nvPr/>
        </p:nvCxnSpPr>
        <p:spPr>
          <a:xfrm>
            <a:off x="8846641" y="1690688"/>
            <a:ext cx="0" cy="710185"/>
          </a:xfrm>
          <a:prstGeom prst="straightConnector1">
            <a:avLst/>
          </a:prstGeom>
          <a:ln w="38100">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33649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1274</Words>
  <Application>Microsoft Office PowerPoint</Application>
  <PresentationFormat>Widescreen</PresentationFormat>
  <Paragraphs>165</Paragraphs>
  <Slides>18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Symbol</vt:lpstr>
      <vt:lpstr>Office Theme</vt:lpstr>
      <vt:lpstr>The Role of the Mother in the Feeding Skill Acquisition in Immature Sumatran Orangutans</vt:lpstr>
      <vt:lpstr>Content </vt:lpstr>
      <vt:lpstr>Theoretical Background (What we know) </vt:lpstr>
      <vt:lpstr>Novelty of the study (What we don’t know) </vt:lpstr>
      <vt:lpstr>Research Question</vt:lpstr>
      <vt:lpstr>Hypotheses</vt:lpstr>
      <vt:lpstr>Hypotheses</vt:lpstr>
      <vt:lpstr>Hypotheses</vt:lpstr>
      <vt:lpstr>Hypotheses</vt:lpstr>
      <vt:lpstr>Hypotheses</vt:lpstr>
      <vt:lpstr>Hypotheses</vt:lpstr>
      <vt:lpstr>IVs &amp; DM</vt:lpstr>
      <vt:lpstr>Methods</vt:lpstr>
      <vt:lpstr>Data collection</vt:lpstr>
      <vt:lpstr>Analyses </vt:lpstr>
      <vt:lpstr>References </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Role of the Mother in the Feeding Skill Acquisition in Immature Sumatran Orangutans</dc:title>
  <dc:creator>ms286217</dc:creator>
  <cp:lastModifiedBy>ms286217</cp:lastModifiedBy>
  <cp:revision>96</cp:revision>
  <dcterms:created xsi:type="dcterms:W3CDTF">2019-11-20T21:27:26Z</dcterms:created>
  <dcterms:modified xsi:type="dcterms:W3CDTF">2019-12-02T10:36:14Z</dcterms:modified>
</cp:coreProperties>
</file>