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57" r:id="rId4"/>
    <p:sldId id="264" r:id="rId5"/>
    <p:sldId id="274" r:id="rId6"/>
    <p:sldId id="262" r:id="rId7"/>
    <p:sldId id="263" r:id="rId8"/>
    <p:sldId id="267" r:id="rId9"/>
    <p:sldId id="268" r:id="rId10"/>
    <p:sldId id="269" r:id="rId11"/>
    <p:sldId id="271" r:id="rId12"/>
    <p:sldId id="272" r:id="rId13"/>
    <p:sldId id="273" r:id="rId14"/>
    <p:sldId id="259" r:id="rId15"/>
    <p:sldId id="260" r:id="rId16"/>
    <p:sldId id="258" r:id="rId17"/>
    <p:sldId id="266" r:id="rId18"/>
    <p:sldId id="270" r:id="rId19"/>
    <p:sldId id="275" r:id="rId2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 initials="C" lastIdx="23" clrIdx="0">
    <p:extLst>
      <p:ext uri="{19B8F6BF-5375-455C-9EA6-DF929625EA0E}">
        <p15:presenceInfo xmlns:p15="http://schemas.microsoft.com/office/powerpoint/2012/main" userId="Ca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6T15:48:36.586" idx="1">
    <p:pos x="7152" y="220"/>
    <p:text>I would bring this slide a bit later, after you introduced the background theory.</p:text>
    <p:extLst>
      <p:ext uri="{C676402C-5697-4E1C-873F-D02D1690AC5C}">
        <p15:threadingInfo xmlns:p15="http://schemas.microsoft.com/office/powerpoint/2012/main" timeZoneBias="-60"/>
      </p:ext>
    </p:extLst>
  </p:cm>
  <p:cm authorId="1" dt="2019-11-26T16:01:28.006" idx="3">
    <p:pos x="7152" y="356"/>
    <p:text>At the very beggining of the presentation you should present a slide on which you introduce the background of your project. Also ad there why we are studying this: immature orangutans have to acquire many foraging skills (they have to learn how to recognize and process around 205 food items). We also know that they learn them over many years and through observational social learning from the mother. What we don't know yet is the mothers side of the story: according to Trivers theory, mothers should invest in their offspring, so that they develop fast. So, we expect that orangutans mothers support their offsprings diet learning. But so far we have no evidence for teaching. With your thesis you will look at whether the mother is involved on a more subtle level, namely whether she adjusts her level of tolerance during beging behavior. Also mention that aside from peering, begging is a means through which immature orangutans learn about food items (check out the jaeggi references)</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6T15:53:27.324" idx="2">
    <p:pos x="7124" y="1677"/>
    <p:text>Try to turn this and the points on the following slides into a list of important and easy to follow bullet points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26T16:02:53.064" idx="4">
    <p:pos x="10" y="10"/>
    <p:text>I would also ad a slide about Suaq: where the data has been collected. I added a slide at the end of the presentation but you will have to adjust it of course =)</p:text>
    <p:extLst>
      <p:ext uri="{C676402C-5697-4E1C-873F-D02D1690AC5C}">
        <p15:threadingInfo xmlns:p15="http://schemas.microsoft.com/office/powerpoint/2012/main" timeZoneBias="-60"/>
      </p:ext>
    </p:extLst>
  </p:cm>
  <p:cm authorId="1" dt="2019-11-26T16:12:16.173" idx="22">
    <p:pos x="1432" y="2575"/>
    <p:text>Add how many immatures there are in the data set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26T16:13:49.600" idx="23">
    <p:pos x="4862" y="1804"/>
    <p:text>Better take age than competence: we will include competence as a independent variable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23T11:54:02.219" idx="21">
    <p:pos x="5328" y="66"/>
    <p:text>You need to adjust this a lot of course. Maybe add how long you will stay, that we do focal animal follows at Suaq since 2007, have more than 21000 observation hours across age sex classes ect ect</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0856F-7879-41E9-8024-0B60C274008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x-none"/>
        </a:p>
      </dgm:t>
    </dgm:pt>
    <dgm:pt modelId="{0CD10979-6FAA-4718-AC95-79206339F5E6}">
      <dgm:prSet phldrT="[Text]"/>
      <dgm:spPr/>
      <dgm:t>
        <a:bodyPr vert="horz"/>
        <a:lstStyle/>
        <a:p>
          <a:r>
            <a:rPr lang="en-US" noProof="0" dirty="0"/>
            <a:t>Mother’</a:t>
          </a:r>
          <a:r>
            <a:rPr lang="de-DE" dirty="0"/>
            <a:t>s Tolerence (yes/no)</a:t>
          </a:r>
          <a:endParaRPr lang="x-none" dirty="0"/>
        </a:p>
      </dgm:t>
    </dgm:pt>
    <dgm:pt modelId="{21C0B729-6F20-49A3-9D96-030DD12B7869}" type="parTrans" cxnId="{4B566220-7C95-43BE-BDE2-EF3906A7E9DE}">
      <dgm:prSet/>
      <dgm:spPr/>
      <dgm:t>
        <a:bodyPr/>
        <a:lstStyle/>
        <a:p>
          <a:endParaRPr lang="x-none"/>
        </a:p>
      </dgm:t>
    </dgm:pt>
    <dgm:pt modelId="{DB841466-4700-4206-8648-A803F6D63E56}" type="sibTrans" cxnId="{4B566220-7C95-43BE-BDE2-EF3906A7E9DE}">
      <dgm:prSet/>
      <dgm:spPr/>
      <dgm:t>
        <a:bodyPr/>
        <a:lstStyle/>
        <a:p>
          <a:endParaRPr lang="x-none"/>
        </a:p>
      </dgm:t>
    </dgm:pt>
    <dgm:pt modelId="{2A014054-9AF9-487E-A432-E4C3D9B3384B}">
      <dgm:prSet phldrT="[Text]" custT="1"/>
      <dgm:spPr/>
      <dgm:t>
        <a:bodyPr/>
        <a:lstStyle/>
        <a:p>
          <a:pPr algn="ctr"/>
          <a:r>
            <a:rPr lang="de-DE" sz="2000" dirty="0" err="1"/>
            <a:t>Offpspring‘s</a:t>
          </a:r>
          <a:r>
            <a:rPr lang="de-DE" sz="2000" dirty="0"/>
            <a:t> </a:t>
          </a:r>
          <a:r>
            <a:rPr lang="de-DE" sz="2000" dirty="0" err="1"/>
            <a:t>age</a:t>
          </a:r>
          <a:endParaRPr lang="x-none" sz="2000" dirty="0"/>
        </a:p>
      </dgm:t>
    </dgm:pt>
    <dgm:pt modelId="{D5EEE58A-106D-41E2-8C1D-D487C37D4D73}" type="parTrans" cxnId="{A628CE41-6B86-4FC4-BDF7-EEEF7B21A361}">
      <dgm:prSet/>
      <dgm:spPr/>
      <dgm:t>
        <a:bodyPr/>
        <a:lstStyle/>
        <a:p>
          <a:endParaRPr lang="x-none"/>
        </a:p>
      </dgm:t>
    </dgm:pt>
    <dgm:pt modelId="{7E64C298-AA31-4A19-97E5-D2A832025A6A}" type="sibTrans" cxnId="{A628CE41-6B86-4FC4-BDF7-EEEF7B21A361}">
      <dgm:prSet/>
      <dgm:spPr/>
      <dgm:t>
        <a:bodyPr/>
        <a:lstStyle/>
        <a:p>
          <a:endParaRPr lang="x-none"/>
        </a:p>
      </dgm:t>
    </dgm:pt>
    <dgm:pt modelId="{C17AFA7F-8131-4AC8-89C4-9F78D19AEB91}">
      <dgm:prSet phldrT="[Text]" custT="1"/>
      <dgm:spPr/>
      <dgm:t>
        <a:bodyPr/>
        <a:lstStyle/>
        <a:p>
          <a:r>
            <a:rPr lang="de-DE" sz="2000" dirty="0" err="1"/>
            <a:t>Offspring‘s</a:t>
          </a:r>
          <a:r>
            <a:rPr lang="de-DE" sz="2000" dirty="0"/>
            <a:t> </a:t>
          </a:r>
          <a:r>
            <a:rPr lang="de-DE" sz="2000" dirty="0" err="1"/>
            <a:t>feeding</a:t>
          </a:r>
          <a:r>
            <a:rPr lang="de-DE" sz="2000" dirty="0"/>
            <a:t> </a:t>
          </a:r>
          <a:r>
            <a:rPr lang="de-DE" sz="2000" dirty="0" err="1"/>
            <a:t>competence</a:t>
          </a:r>
          <a:endParaRPr lang="x-none" sz="2000" dirty="0"/>
        </a:p>
      </dgm:t>
    </dgm:pt>
    <dgm:pt modelId="{9D13C2DF-91B6-4395-B2F0-E4777DB49E37}" type="parTrans" cxnId="{26387DD3-B84B-42D7-89E8-277F7F3D838E}">
      <dgm:prSet/>
      <dgm:spPr/>
      <dgm:t>
        <a:bodyPr/>
        <a:lstStyle/>
        <a:p>
          <a:endParaRPr lang="x-none"/>
        </a:p>
      </dgm:t>
    </dgm:pt>
    <dgm:pt modelId="{EEB59FD1-CE89-45E9-8A6F-FB0FC53001C6}" type="sibTrans" cxnId="{26387DD3-B84B-42D7-89E8-277F7F3D838E}">
      <dgm:prSet/>
      <dgm:spPr/>
      <dgm:t>
        <a:bodyPr/>
        <a:lstStyle/>
        <a:p>
          <a:endParaRPr lang="x-none"/>
        </a:p>
      </dgm:t>
    </dgm:pt>
    <dgm:pt modelId="{80E01925-B48F-4ABA-84DA-D0EEB040E71B}">
      <dgm:prSet phldrT="[Text]" custT="1"/>
      <dgm:spPr/>
      <dgm:t>
        <a:bodyPr/>
        <a:lstStyle/>
        <a:p>
          <a:r>
            <a:rPr lang="de-DE" sz="2000" dirty="0" err="1"/>
            <a:t>Complexity</a:t>
          </a:r>
          <a:r>
            <a:rPr lang="de-DE" sz="2000" dirty="0"/>
            <a:t> </a:t>
          </a:r>
          <a:r>
            <a:rPr lang="de-DE" sz="2000" dirty="0" err="1"/>
            <a:t>of</a:t>
          </a:r>
          <a:r>
            <a:rPr lang="de-DE" sz="2000" dirty="0"/>
            <a:t> </a:t>
          </a:r>
          <a:r>
            <a:rPr lang="de-DE" sz="2000" dirty="0" err="1"/>
            <a:t>the</a:t>
          </a:r>
          <a:r>
            <a:rPr lang="de-DE" sz="2000" dirty="0"/>
            <a:t> food item</a:t>
          </a:r>
          <a:endParaRPr lang="x-none" sz="2000" dirty="0"/>
        </a:p>
      </dgm:t>
    </dgm:pt>
    <dgm:pt modelId="{3B273AF2-0B80-47D1-B661-3608DD794002}" type="parTrans" cxnId="{3EF2D7D1-4D28-489B-B9B8-BDAB0EA20AA6}">
      <dgm:prSet/>
      <dgm:spPr/>
      <dgm:t>
        <a:bodyPr/>
        <a:lstStyle/>
        <a:p>
          <a:endParaRPr lang="x-none"/>
        </a:p>
      </dgm:t>
    </dgm:pt>
    <dgm:pt modelId="{26958082-387C-4441-9A45-2484A5FFECF0}" type="sibTrans" cxnId="{3EF2D7D1-4D28-489B-B9B8-BDAB0EA20AA6}">
      <dgm:prSet/>
      <dgm:spPr/>
      <dgm:t>
        <a:bodyPr/>
        <a:lstStyle/>
        <a:p>
          <a:endParaRPr lang="x-none"/>
        </a:p>
      </dgm:t>
    </dgm:pt>
    <dgm:pt modelId="{B60DDA71-008E-4D2D-B7BA-426A9F64795F}">
      <dgm:prSet custT="1"/>
      <dgm:spPr/>
      <dgm:t>
        <a:bodyPr/>
        <a:lstStyle/>
        <a:p>
          <a:r>
            <a:rPr lang="en-US" sz="2000" noProof="0" dirty="0"/>
            <a:t>Rarity of the food item</a:t>
          </a:r>
        </a:p>
      </dgm:t>
    </dgm:pt>
    <dgm:pt modelId="{AD906F05-F8FF-45B3-971D-FCF787BD1F18}" type="parTrans" cxnId="{DDA69AD1-EC9A-4E85-B066-3690655B28C6}">
      <dgm:prSet/>
      <dgm:spPr/>
      <dgm:t>
        <a:bodyPr/>
        <a:lstStyle/>
        <a:p>
          <a:endParaRPr lang="x-none"/>
        </a:p>
      </dgm:t>
    </dgm:pt>
    <dgm:pt modelId="{7FB1B645-B290-4A1D-AEC8-EF3828D1BA4B}" type="sibTrans" cxnId="{DDA69AD1-EC9A-4E85-B066-3690655B28C6}">
      <dgm:prSet/>
      <dgm:spPr/>
      <dgm:t>
        <a:bodyPr/>
        <a:lstStyle/>
        <a:p>
          <a:endParaRPr lang="x-none"/>
        </a:p>
      </dgm:t>
    </dgm:pt>
    <dgm:pt modelId="{23165D86-D0B5-4D2A-B99C-518C45BB1CDD}">
      <dgm:prSet custT="1"/>
      <dgm:spPr/>
      <dgm:t>
        <a:bodyPr/>
        <a:lstStyle/>
        <a:p>
          <a:r>
            <a:rPr lang="de-DE" sz="2000" dirty="0" err="1"/>
            <a:t>Condition</a:t>
          </a:r>
          <a:r>
            <a:rPr lang="de-DE" sz="2000" dirty="0"/>
            <a:t> (zoo/wild)</a:t>
          </a:r>
          <a:endParaRPr lang="x-none" sz="2000" dirty="0"/>
        </a:p>
      </dgm:t>
    </dgm:pt>
    <dgm:pt modelId="{947CF053-A9AE-4A08-91BE-2C4B3D477592}" type="parTrans" cxnId="{67E3B9FB-7E50-4138-918D-71072139EEA3}">
      <dgm:prSet/>
      <dgm:spPr/>
      <dgm:t>
        <a:bodyPr/>
        <a:lstStyle/>
        <a:p>
          <a:endParaRPr lang="x-none"/>
        </a:p>
      </dgm:t>
    </dgm:pt>
    <dgm:pt modelId="{A5B559ED-0DDE-4E01-86C3-438D79DF80F5}" type="sibTrans" cxnId="{67E3B9FB-7E50-4138-918D-71072139EEA3}">
      <dgm:prSet/>
      <dgm:spPr/>
      <dgm:t>
        <a:bodyPr/>
        <a:lstStyle/>
        <a:p>
          <a:endParaRPr lang="x-none"/>
        </a:p>
      </dgm:t>
    </dgm:pt>
    <dgm:pt modelId="{FA470324-DC88-4BD9-808B-8B33FB4EB2E1}">
      <dgm:prSet custT="1"/>
      <dgm:spPr/>
      <dgm:t>
        <a:bodyPr/>
        <a:lstStyle/>
        <a:p>
          <a:pPr algn="ctr"/>
          <a:r>
            <a:rPr lang="de-DE" sz="2000" dirty="0" err="1"/>
            <a:t>Physical</a:t>
          </a:r>
          <a:r>
            <a:rPr lang="de-DE" sz="2000" dirty="0"/>
            <a:t> </a:t>
          </a:r>
          <a:r>
            <a:rPr lang="de-DE" sz="2000" dirty="0" err="1"/>
            <a:t>condition</a:t>
          </a:r>
          <a:r>
            <a:rPr lang="de-DE" sz="2000" dirty="0"/>
            <a:t> </a:t>
          </a:r>
          <a:r>
            <a:rPr lang="de-DE" sz="2000" dirty="0" err="1"/>
            <a:t>of</a:t>
          </a:r>
          <a:r>
            <a:rPr lang="de-DE" sz="2000" dirty="0"/>
            <a:t> </a:t>
          </a:r>
          <a:r>
            <a:rPr lang="de-DE" sz="2000" dirty="0" err="1"/>
            <a:t>the</a:t>
          </a:r>
          <a:r>
            <a:rPr lang="de-DE" sz="2000" dirty="0"/>
            <a:t> </a:t>
          </a:r>
          <a:r>
            <a:rPr lang="de-DE" sz="2000" dirty="0" err="1"/>
            <a:t>offspring</a:t>
          </a:r>
          <a:endParaRPr lang="x-none" sz="2000" dirty="0"/>
        </a:p>
      </dgm:t>
    </dgm:pt>
    <dgm:pt modelId="{1D97C28A-E035-49EB-A587-254E25CDD47F}" type="parTrans" cxnId="{72DEE497-219F-4A17-A181-AB74C0C2F671}">
      <dgm:prSet/>
      <dgm:spPr/>
      <dgm:t>
        <a:bodyPr/>
        <a:lstStyle/>
        <a:p>
          <a:endParaRPr lang="x-none"/>
        </a:p>
      </dgm:t>
    </dgm:pt>
    <dgm:pt modelId="{7C48669D-01AA-4643-BDCD-C33023FA4249}" type="sibTrans" cxnId="{72DEE497-219F-4A17-A181-AB74C0C2F671}">
      <dgm:prSet/>
      <dgm:spPr/>
      <dgm:t>
        <a:bodyPr/>
        <a:lstStyle/>
        <a:p>
          <a:endParaRPr lang="x-none"/>
        </a:p>
      </dgm:t>
    </dgm:pt>
    <dgm:pt modelId="{73370083-B16A-487E-9878-A81348BCA3BB}" type="pres">
      <dgm:prSet presAssocID="{AC40856F-7879-41E9-8024-0B60C274008C}" presName="cycle" presStyleCnt="0">
        <dgm:presLayoutVars>
          <dgm:chMax val="1"/>
          <dgm:dir/>
          <dgm:animLvl val="ctr"/>
          <dgm:resizeHandles val="exact"/>
        </dgm:presLayoutVars>
      </dgm:prSet>
      <dgm:spPr/>
    </dgm:pt>
    <dgm:pt modelId="{43DD2E02-17A4-4A51-B416-BDE5704D2840}" type="pres">
      <dgm:prSet presAssocID="{0CD10979-6FAA-4718-AC95-79206339F5E6}" presName="centerShape" presStyleLbl="node0" presStyleIdx="0" presStyleCnt="1"/>
      <dgm:spPr/>
    </dgm:pt>
    <dgm:pt modelId="{E3EA8992-3168-4EB3-BDB0-E5972896B453}" type="pres">
      <dgm:prSet presAssocID="{D5EEE58A-106D-41E2-8C1D-D487C37D4D73}" presName="parTrans" presStyleLbl="bgSibTrans2D1" presStyleIdx="0" presStyleCnt="6"/>
      <dgm:spPr/>
    </dgm:pt>
    <dgm:pt modelId="{918340F6-C64D-4540-AD64-12AC36F1A2CB}" type="pres">
      <dgm:prSet presAssocID="{2A014054-9AF9-487E-A432-E4C3D9B3384B}" presName="node" presStyleLbl="node1" presStyleIdx="0" presStyleCnt="6">
        <dgm:presLayoutVars>
          <dgm:bulletEnabled val="1"/>
        </dgm:presLayoutVars>
      </dgm:prSet>
      <dgm:spPr/>
    </dgm:pt>
    <dgm:pt modelId="{0E89E34A-DE96-4367-8714-C3BF1D6456EE}" type="pres">
      <dgm:prSet presAssocID="{9D13C2DF-91B6-4395-B2F0-E4777DB49E37}" presName="parTrans" presStyleLbl="bgSibTrans2D1" presStyleIdx="1" presStyleCnt="6"/>
      <dgm:spPr/>
    </dgm:pt>
    <dgm:pt modelId="{592E3FF5-C975-4433-AAD7-3D75DF7CAB17}" type="pres">
      <dgm:prSet presAssocID="{C17AFA7F-8131-4AC8-89C4-9F78D19AEB91}" presName="node" presStyleLbl="node1" presStyleIdx="1" presStyleCnt="6" custScaleX="110541" custScaleY="111306">
        <dgm:presLayoutVars>
          <dgm:bulletEnabled val="1"/>
        </dgm:presLayoutVars>
      </dgm:prSet>
      <dgm:spPr/>
    </dgm:pt>
    <dgm:pt modelId="{28AC3C74-BD3B-4729-B0FB-77296E638B93}" type="pres">
      <dgm:prSet presAssocID="{3B273AF2-0B80-47D1-B661-3608DD794002}" presName="parTrans" presStyleLbl="bgSibTrans2D1" presStyleIdx="2" presStyleCnt="6"/>
      <dgm:spPr/>
    </dgm:pt>
    <dgm:pt modelId="{429EAFF3-780C-4E73-A2EE-100938932957}" type="pres">
      <dgm:prSet presAssocID="{80E01925-B48F-4ABA-84DA-D0EEB040E71B}" presName="node" presStyleLbl="node1" presStyleIdx="2" presStyleCnt="6">
        <dgm:presLayoutVars>
          <dgm:bulletEnabled val="1"/>
        </dgm:presLayoutVars>
      </dgm:prSet>
      <dgm:spPr/>
    </dgm:pt>
    <dgm:pt modelId="{93DC39FB-083E-446E-9AB1-674D8334B758}" type="pres">
      <dgm:prSet presAssocID="{AD906F05-F8FF-45B3-971D-FCF787BD1F18}" presName="parTrans" presStyleLbl="bgSibTrans2D1" presStyleIdx="3" presStyleCnt="6"/>
      <dgm:spPr/>
    </dgm:pt>
    <dgm:pt modelId="{4D1D362E-3EA2-48DE-8550-6F1009374CAA}" type="pres">
      <dgm:prSet presAssocID="{B60DDA71-008E-4D2D-B7BA-426A9F64795F}" presName="node" presStyleLbl="node1" presStyleIdx="3" presStyleCnt="6">
        <dgm:presLayoutVars>
          <dgm:bulletEnabled val="1"/>
        </dgm:presLayoutVars>
      </dgm:prSet>
      <dgm:spPr/>
    </dgm:pt>
    <dgm:pt modelId="{E556A060-9C9A-4D57-BCA1-FD55D8081C14}" type="pres">
      <dgm:prSet presAssocID="{1D97C28A-E035-49EB-A587-254E25CDD47F}" presName="parTrans" presStyleLbl="bgSibTrans2D1" presStyleIdx="4" presStyleCnt="6"/>
      <dgm:spPr/>
    </dgm:pt>
    <dgm:pt modelId="{A61F392B-3844-494F-B852-FD3717D0AE8F}" type="pres">
      <dgm:prSet presAssocID="{FA470324-DC88-4BD9-808B-8B33FB4EB2E1}" presName="node" presStyleLbl="node1" presStyleIdx="4" presStyleCnt="6">
        <dgm:presLayoutVars>
          <dgm:bulletEnabled val="1"/>
        </dgm:presLayoutVars>
      </dgm:prSet>
      <dgm:spPr/>
    </dgm:pt>
    <dgm:pt modelId="{B4B620B3-25B7-479E-BBB6-BF8FD38E5862}" type="pres">
      <dgm:prSet presAssocID="{947CF053-A9AE-4A08-91BE-2C4B3D477592}" presName="parTrans" presStyleLbl="bgSibTrans2D1" presStyleIdx="5" presStyleCnt="6"/>
      <dgm:spPr/>
    </dgm:pt>
    <dgm:pt modelId="{7CB77231-2516-41A8-A7A5-CD9359A69C98}" type="pres">
      <dgm:prSet presAssocID="{23165D86-D0B5-4D2A-B99C-518C45BB1CDD}" presName="node" presStyleLbl="node1" presStyleIdx="5" presStyleCnt="6">
        <dgm:presLayoutVars>
          <dgm:bulletEnabled val="1"/>
        </dgm:presLayoutVars>
      </dgm:prSet>
      <dgm:spPr/>
    </dgm:pt>
  </dgm:ptLst>
  <dgm:cxnLst>
    <dgm:cxn modelId="{4B566220-7C95-43BE-BDE2-EF3906A7E9DE}" srcId="{AC40856F-7879-41E9-8024-0B60C274008C}" destId="{0CD10979-6FAA-4718-AC95-79206339F5E6}" srcOrd="0" destOrd="0" parTransId="{21C0B729-6F20-49A3-9D96-030DD12B7869}" sibTransId="{DB841466-4700-4206-8648-A803F6D63E56}"/>
    <dgm:cxn modelId="{CE8EBB28-1A0A-4CE9-BD79-2DCD03AF568E}" type="presOf" srcId="{9D13C2DF-91B6-4395-B2F0-E4777DB49E37}" destId="{0E89E34A-DE96-4367-8714-C3BF1D6456EE}" srcOrd="0" destOrd="0" presId="urn:microsoft.com/office/officeart/2005/8/layout/radial4"/>
    <dgm:cxn modelId="{29065A5B-7C85-493E-9213-9BC9AF745E63}" type="presOf" srcId="{1D97C28A-E035-49EB-A587-254E25CDD47F}" destId="{E556A060-9C9A-4D57-BCA1-FD55D8081C14}" srcOrd="0" destOrd="0" presId="urn:microsoft.com/office/officeart/2005/8/layout/radial4"/>
    <dgm:cxn modelId="{A628CE41-6B86-4FC4-BDF7-EEEF7B21A361}" srcId="{0CD10979-6FAA-4718-AC95-79206339F5E6}" destId="{2A014054-9AF9-487E-A432-E4C3D9B3384B}" srcOrd="0" destOrd="0" parTransId="{D5EEE58A-106D-41E2-8C1D-D487C37D4D73}" sibTransId="{7E64C298-AA31-4A19-97E5-D2A832025A6A}"/>
    <dgm:cxn modelId="{93470568-B3E1-49C7-AC17-567842CB7B42}" type="presOf" srcId="{D5EEE58A-106D-41E2-8C1D-D487C37D4D73}" destId="{E3EA8992-3168-4EB3-BDB0-E5972896B453}" srcOrd="0" destOrd="0" presId="urn:microsoft.com/office/officeart/2005/8/layout/radial4"/>
    <dgm:cxn modelId="{D9E4FB48-C0DF-4361-A243-12B2F3438B80}" type="presOf" srcId="{AC40856F-7879-41E9-8024-0B60C274008C}" destId="{73370083-B16A-487E-9878-A81348BCA3BB}" srcOrd="0" destOrd="0" presId="urn:microsoft.com/office/officeart/2005/8/layout/radial4"/>
    <dgm:cxn modelId="{16495A6D-A12D-4EF5-BF2E-5CC4A2AFAF0A}" type="presOf" srcId="{80E01925-B48F-4ABA-84DA-D0EEB040E71B}" destId="{429EAFF3-780C-4E73-A2EE-100938932957}" srcOrd="0" destOrd="0" presId="urn:microsoft.com/office/officeart/2005/8/layout/radial4"/>
    <dgm:cxn modelId="{CA03D553-6544-48C7-A261-3BAF16A5B383}" type="presOf" srcId="{C17AFA7F-8131-4AC8-89C4-9F78D19AEB91}" destId="{592E3FF5-C975-4433-AAD7-3D75DF7CAB17}" srcOrd="0" destOrd="0" presId="urn:microsoft.com/office/officeart/2005/8/layout/radial4"/>
    <dgm:cxn modelId="{2B36FA8A-6AD4-4845-8738-54F338CAD638}" type="presOf" srcId="{0CD10979-6FAA-4718-AC95-79206339F5E6}" destId="{43DD2E02-17A4-4A51-B416-BDE5704D2840}" srcOrd="0" destOrd="0" presId="urn:microsoft.com/office/officeart/2005/8/layout/radial4"/>
    <dgm:cxn modelId="{1E6AD491-6EC2-4165-B291-C99F40BB9B3D}" type="presOf" srcId="{B60DDA71-008E-4D2D-B7BA-426A9F64795F}" destId="{4D1D362E-3EA2-48DE-8550-6F1009374CAA}" srcOrd="0" destOrd="0" presId="urn:microsoft.com/office/officeart/2005/8/layout/radial4"/>
    <dgm:cxn modelId="{72DEE497-219F-4A17-A181-AB74C0C2F671}" srcId="{0CD10979-6FAA-4718-AC95-79206339F5E6}" destId="{FA470324-DC88-4BD9-808B-8B33FB4EB2E1}" srcOrd="4" destOrd="0" parTransId="{1D97C28A-E035-49EB-A587-254E25CDD47F}" sibTransId="{7C48669D-01AA-4643-BDCD-C33023FA4249}"/>
    <dgm:cxn modelId="{8FA7A499-3709-441D-97EE-A7EF250018FE}" type="presOf" srcId="{3B273AF2-0B80-47D1-B661-3608DD794002}" destId="{28AC3C74-BD3B-4729-B0FB-77296E638B93}" srcOrd="0" destOrd="0" presId="urn:microsoft.com/office/officeart/2005/8/layout/radial4"/>
    <dgm:cxn modelId="{69EFC1BD-312D-49CB-BC45-CB5E05AF0D4F}" type="presOf" srcId="{947CF053-A9AE-4A08-91BE-2C4B3D477592}" destId="{B4B620B3-25B7-479E-BBB6-BF8FD38E5862}" srcOrd="0" destOrd="0" presId="urn:microsoft.com/office/officeart/2005/8/layout/radial4"/>
    <dgm:cxn modelId="{2C6B2FCA-BC94-4FD8-A9E3-0C12507329F1}" type="presOf" srcId="{FA470324-DC88-4BD9-808B-8B33FB4EB2E1}" destId="{A61F392B-3844-494F-B852-FD3717D0AE8F}" srcOrd="0" destOrd="0" presId="urn:microsoft.com/office/officeart/2005/8/layout/radial4"/>
    <dgm:cxn modelId="{0D927BCD-8AA6-4667-A2DC-080CCA548485}" type="presOf" srcId="{23165D86-D0B5-4D2A-B99C-518C45BB1CDD}" destId="{7CB77231-2516-41A8-A7A5-CD9359A69C98}" srcOrd="0" destOrd="0" presId="urn:microsoft.com/office/officeart/2005/8/layout/radial4"/>
    <dgm:cxn modelId="{DDA69AD1-EC9A-4E85-B066-3690655B28C6}" srcId="{0CD10979-6FAA-4718-AC95-79206339F5E6}" destId="{B60DDA71-008E-4D2D-B7BA-426A9F64795F}" srcOrd="3" destOrd="0" parTransId="{AD906F05-F8FF-45B3-971D-FCF787BD1F18}" sibTransId="{7FB1B645-B290-4A1D-AEC8-EF3828D1BA4B}"/>
    <dgm:cxn modelId="{3EF2D7D1-4D28-489B-B9B8-BDAB0EA20AA6}" srcId="{0CD10979-6FAA-4718-AC95-79206339F5E6}" destId="{80E01925-B48F-4ABA-84DA-D0EEB040E71B}" srcOrd="2" destOrd="0" parTransId="{3B273AF2-0B80-47D1-B661-3608DD794002}" sibTransId="{26958082-387C-4441-9A45-2484A5FFECF0}"/>
    <dgm:cxn modelId="{26387DD3-B84B-42D7-89E8-277F7F3D838E}" srcId="{0CD10979-6FAA-4718-AC95-79206339F5E6}" destId="{C17AFA7F-8131-4AC8-89C4-9F78D19AEB91}" srcOrd="1" destOrd="0" parTransId="{9D13C2DF-91B6-4395-B2F0-E4777DB49E37}" sibTransId="{EEB59FD1-CE89-45E9-8A6F-FB0FC53001C6}"/>
    <dgm:cxn modelId="{27B8C3E4-71FC-43CF-943B-C23AEE9AAF40}" type="presOf" srcId="{2A014054-9AF9-487E-A432-E4C3D9B3384B}" destId="{918340F6-C64D-4540-AD64-12AC36F1A2CB}" srcOrd="0" destOrd="0" presId="urn:microsoft.com/office/officeart/2005/8/layout/radial4"/>
    <dgm:cxn modelId="{3D2570EB-158C-4918-A94E-E7DD3D167621}" type="presOf" srcId="{AD906F05-F8FF-45B3-971D-FCF787BD1F18}" destId="{93DC39FB-083E-446E-9AB1-674D8334B758}" srcOrd="0" destOrd="0" presId="urn:microsoft.com/office/officeart/2005/8/layout/radial4"/>
    <dgm:cxn modelId="{67E3B9FB-7E50-4138-918D-71072139EEA3}" srcId="{0CD10979-6FAA-4718-AC95-79206339F5E6}" destId="{23165D86-D0B5-4D2A-B99C-518C45BB1CDD}" srcOrd="5" destOrd="0" parTransId="{947CF053-A9AE-4A08-91BE-2C4B3D477592}" sibTransId="{A5B559ED-0DDE-4E01-86C3-438D79DF80F5}"/>
    <dgm:cxn modelId="{7745624B-3135-4452-9A73-C1627B3B9207}" type="presParOf" srcId="{73370083-B16A-487E-9878-A81348BCA3BB}" destId="{43DD2E02-17A4-4A51-B416-BDE5704D2840}" srcOrd="0" destOrd="0" presId="urn:microsoft.com/office/officeart/2005/8/layout/radial4"/>
    <dgm:cxn modelId="{16B9BED9-9E6D-4A27-BA0B-2D178AC8CCF6}" type="presParOf" srcId="{73370083-B16A-487E-9878-A81348BCA3BB}" destId="{E3EA8992-3168-4EB3-BDB0-E5972896B453}" srcOrd="1" destOrd="0" presId="urn:microsoft.com/office/officeart/2005/8/layout/radial4"/>
    <dgm:cxn modelId="{49BB00B1-F98F-4B2E-AF15-9D5CF16CDA7A}" type="presParOf" srcId="{73370083-B16A-487E-9878-A81348BCA3BB}" destId="{918340F6-C64D-4540-AD64-12AC36F1A2CB}" srcOrd="2" destOrd="0" presId="urn:microsoft.com/office/officeart/2005/8/layout/radial4"/>
    <dgm:cxn modelId="{45930B97-C480-424B-A39A-BD5B5E3AC8E0}" type="presParOf" srcId="{73370083-B16A-487E-9878-A81348BCA3BB}" destId="{0E89E34A-DE96-4367-8714-C3BF1D6456EE}" srcOrd="3" destOrd="0" presId="urn:microsoft.com/office/officeart/2005/8/layout/radial4"/>
    <dgm:cxn modelId="{164EAD56-A870-4B0C-A2D4-9A92CE9C7FF9}" type="presParOf" srcId="{73370083-B16A-487E-9878-A81348BCA3BB}" destId="{592E3FF5-C975-4433-AAD7-3D75DF7CAB17}" srcOrd="4" destOrd="0" presId="urn:microsoft.com/office/officeart/2005/8/layout/radial4"/>
    <dgm:cxn modelId="{6D643D22-5344-4FE4-9B11-7EF9F45158B7}" type="presParOf" srcId="{73370083-B16A-487E-9878-A81348BCA3BB}" destId="{28AC3C74-BD3B-4729-B0FB-77296E638B93}" srcOrd="5" destOrd="0" presId="urn:microsoft.com/office/officeart/2005/8/layout/radial4"/>
    <dgm:cxn modelId="{396568A0-EA28-4665-84C1-2A0DCEFBA1A0}" type="presParOf" srcId="{73370083-B16A-487E-9878-A81348BCA3BB}" destId="{429EAFF3-780C-4E73-A2EE-100938932957}" srcOrd="6" destOrd="0" presId="urn:microsoft.com/office/officeart/2005/8/layout/radial4"/>
    <dgm:cxn modelId="{4FDC01A0-250F-4039-904A-6304F02607F5}" type="presParOf" srcId="{73370083-B16A-487E-9878-A81348BCA3BB}" destId="{93DC39FB-083E-446E-9AB1-674D8334B758}" srcOrd="7" destOrd="0" presId="urn:microsoft.com/office/officeart/2005/8/layout/radial4"/>
    <dgm:cxn modelId="{55068331-2D50-45CC-8F08-CF6A2A1AEF74}" type="presParOf" srcId="{73370083-B16A-487E-9878-A81348BCA3BB}" destId="{4D1D362E-3EA2-48DE-8550-6F1009374CAA}" srcOrd="8" destOrd="0" presId="urn:microsoft.com/office/officeart/2005/8/layout/radial4"/>
    <dgm:cxn modelId="{0AD7216E-7EC4-477A-9898-0478C13981DC}" type="presParOf" srcId="{73370083-B16A-487E-9878-A81348BCA3BB}" destId="{E556A060-9C9A-4D57-BCA1-FD55D8081C14}" srcOrd="9" destOrd="0" presId="urn:microsoft.com/office/officeart/2005/8/layout/radial4"/>
    <dgm:cxn modelId="{47438CE8-7963-4A63-9BBE-054DE0F69F0A}" type="presParOf" srcId="{73370083-B16A-487E-9878-A81348BCA3BB}" destId="{A61F392B-3844-494F-B852-FD3717D0AE8F}" srcOrd="10" destOrd="0" presId="urn:microsoft.com/office/officeart/2005/8/layout/radial4"/>
    <dgm:cxn modelId="{FD3CD879-001A-41DF-96F4-C78D20A227E0}" type="presParOf" srcId="{73370083-B16A-487E-9878-A81348BCA3BB}" destId="{B4B620B3-25B7-479E-BBB6-BF8FD38E5862}" srcOrd="11" destOrd="0" presId="urn:microsoft.com/office/officeart/2005/8/layout/radial4"/>
    <dgm:cxn modelId="{50992C94-4A35-4F8A-8913-1F90373600A5}" type="presParOf" srcId="{73370083-B16A-487E-9878-A81348BCA3BB}" destId="{7CB77231-2516-41A8-A7A5-CD9359A69C98}"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D2E02-17A4-4A51-B416-BDE5704D2840}">
      <dsp:nvSpPr>
        <dsp:cNvPr id="0" name=""/>
        <dsp:cNvSpPr/>
      </dsp:nvSpPr>
      <dsp:spPr>
        <a:xfrm>
          <a:off x="4302631" y="2721847"/>
          <a:ext cx="2231613" cy="223161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noProof="0" dirty="0"/>
            <a:t>Mother’</a:t>
          </a:r>
          <a:r>
            <a:rPr lang="de-DE" sz="3000" kern="1200" dirty="0"/>
            <a:t>s Tolerence (yes/no)</a:t>
          </a:r>
          <a:endParaRPr lang="x-none" sz="3000" kern="1200" dirty="0"/>
        </a:p>
      </dsp:txBody>
      <dsp:txXfrm>
        <a:off x="4629443" y="3048659"/>
        <a:ext cx="1577989" cy="1577989"/>
      </dsp:txXfrm>
    </dsp:sp>
    <dsp:sp modelId="{E3EA8992-3168-4EB3-BDB0-E5972896B453}">
      <dsp:nvSpPr>
        <dsp:cNvPr id="0" name=""/>
        <dsp:cNvSpPr/>
      </dsp:nvSpPr>
      <dsp:spPr>
        <a:xfrm rot="10800000">
          <a:off x="2040986"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18340F6-C64D-4540-AD64-12AC36F1A2CB}">
      <dsp:nvSpPr>
        <dsp:cNvPr id="0" name=""/>
        <dsp:cNvSpPr/>
      </dsp:nvSpPr>
      <dsp:spPr>
        <a:xfrm>
          <a:off x="1259921"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de-DE" sz="2000" kern="1200" dirty="0" err="1"/>
            <a:t>Offpspring‘s</a:t>
          </a:r>
          <a:r>
            <a:rPr lang="de-DE" sz="2000" kern="1200" dirty="0"/>
            <a:t> </a:t>
          </a:r>
          <a:r>
            <a:rPr lang="de-DE" sz="2000" kern="1200" dirty="0" err="1"/>
            <a:t>age</a:t>
          </a:r>
          <a:endParaRPr lang="x-none" sz="2000" kern="1200" dirty="0"/>
        </a:p>
      </dsp:txBody>
      <dsp:txXfrm>
        <a:off x="1296524" y="3249405"/>
        <a:ext cx="1488923" cy="1176497"/>
      </dsp:txXfrm>
    </dsp:sp>
    <dsp:sp modelId="{0E89E34A-DE96-4367-8714-C3BF1D6456EE}">
      <dsp:nvSpPr>
        <dsp:cNvPr id="0" name=""/>
        <dsp:cNvSpPr/>
      </dsp:nvSpPr>
      <dsp:spPr>
        <a:xfrm rot="12960000">
          <a:off x="2481932"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92E3FF5-C975-4433-AAD7-3D75DF7CAB17}">
      <dsp:nvSpPr>
        <dsp:cNvPr id="0" name=""/>
        <dsp:cNvSpPr/>
      </dsp:nvSpPr>
      <dsp:spPr>
        <a:xfrm>
          <a:off x="1822625" y="1156940"/>
          <a:ext cx="1726793" cy="139099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de-DE" sz="2000" kern="1200" dirty="0" err="1"/>
            <a:t>Offspring‘s</a:t>
          </a:r>
          <a:r>
            <a:rPr lang="de-DE" sz="2000" kern="1200" dirty="0"/>
            <a:t> </a:t>
          </a:r>
          <a:r>
            <a:rPr lang="de-DE" sz="2000" kern="1200" dirty="0" err="1"/>
            <a:t>feeding</a:t>
          </a:r>
          <a:r>
            <a:rPr lang="de-DE" sz="2000" kern="1200" dirty="0"/>
            <a:t> </a:t>
          </a:r>
          <a:r>
            <a:rPr lang="de-DE" sz="2000" kern="1200" dirty="0" err="1"/>
            <a:t>competence</a:t>
          </a:r>
          <a:endParaRPr lang="x-none" sz="2000" kern="1200" dirty="0"/>
        </a:p>
      </dsp:txBody>
      <dsp:txXfrm>
        <a:off x="1863366" y="1197681"/>
        <a:ext cx="1645311" cy="1309513"/>
      </dsp:txXfrm>
    </dsp:sp>
    <dsp:sp modelId="{28AC3C74-BD3B-4729-B0FB-77296E638B93}">
      <dsp:nvSpPr>
        <dsp:cNvPr id="0" name=""/>
        <dsp:cNvSpPr/>
      </dsp:nvSpPr>
      <dsp:spPr>
        <a:xfrm rot="15120000">
          <a:off x="3636345"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29EAFF3-780C-4E73-A2EE-100938932957}">
      <dsp:nvSpPr>
        <dsp:cNvPr id="0" name=""/>
        <dsp:cNvSpPr/>
      </dsp:nvSpPr>
      <dsp:spPr>
        <a:xfrm>
          <a:off x="359368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de-DE" sz="2000" kern="1200" dirty="0" err="1"/>
            <a:t>Complexity</a:t>
          </a:r>
          <a:r>
            <a:rPr lang="de-DE" sz="2000" kern="1200" dirty="0"/>
            <a:t> </a:t>
          </a:r>
          <a:r>
            <a:rPr lang="de-DE" sz="2000" kern="1200" dirty="0" err="1"/>
            <a:t>of</a:t>
          </a:r>
          <a:r>
            <a:rPr lang="de-DE" sz="2000" kern="1200" dirty="0"/>
            <a:t> </a:t>
          </a:r>
          <a:r>
            <a:rPr lang="de-DE" sz="2000" kern="1200" dirty="0" err="1"/>
            <a:t>the</a:t>
          </a:r>
          <a:r>
            <a:rPr lang="de-DE" sz="2000" kern="1200" dirty="0"/>
            <a:t> food item</a:t>
          </a:r>
          <a:endParaRPr lang="x-none" sz="2000" kern="1200" dirty="0"/>
        </a:p>
      </dsp:txBody>
      <dsp:txXfrm>
        <a:off x="3630286" y="37257"/>
        <a:ext cx="1488923" cy="1176497"/>
      </dsp:txXfrm>
    </dsp:sp>
    <dsp:sp modelId="{93DC39FB-083E-446E-9AB1-674D8334B758}">
      <dsp:nvSpPr>
        <dsp:cNvPr id="0" name=""/>
        <dsp:cNvSpPr/>
      </dsp:nvSpPr>
      <dsp:spPr>
        <a:xfrm rot="17280000">
          <a:off x="5063277"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1D362E-3EA2-48DE-8550-6F1009374CAA}">
      <dsp:nvSpPr>
        <dsp:cNvPr id="0" name=""/>
        <dsp:cNvSpPr/>
      </dsp:nvSpPr>
      <dsp:spPr>
        <a:xfrm>
          <a:off x="568106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Rarity of the food item</a:t>
          </a:r>
        </a:p>
      </dsp:txBody>
      <dsp:txXfrm>
        <a:off x="5717666" y="37257"/>
        <a:ext cx="1488923" cy="1176497"/>
      </dsp:txXfrm>
    </dsp:sp>
    <dsp:sp modelId="{E556A060-9C9A-4D57-BCA1-FD55D8081C14}">
      <dsp:nvSpPr>
        <dsp:cNvPr id="0" name=""/>
        <dsp:cNvSpPr/>
      </dsp:nvSpPr>
      <dsp:spPr>
        <a:xfrm rot="19440000">
          <a:off x="6217689"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1F392B-3844-494F-B852-FD3717D0AE8F}">
      <dsp:nvSpPr>
        <dsp:cNvPr id="0" name=""/>
        <dsp:cNvSpPr/>
      </dsp:nvSpPr>
      <dsp:spPr>
        <a:xfrm>
          <a:off x="7369789" y="1227586"/>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de-DE" sz="2000" kern="1200" dirty="0" err="1"/>
            <a:t>Physical</a:t>
          </a:r>
          <a:r>
            <a:rPr lang="de-DE" sz="2000" kern="1200" dirty="0"/>
            <a:t> </a:t>
          </a:r>
          <a:r>
            <a:rPr lang="de-DE" sz="2000" kern="1200" dirty="0" err="1"/>
            <a:t>condition</a:t>
          </a:r>
          <a:r>
            <a:rPr lang="de-DE" sz="2000" kern="1200" dirty="0"/>
            <a:t> </a:t>
          </a:r>
          <a:r>
            <a:rPr lang="de-DE" sz="2000" kern="1200" dirty="0" err="1"/>
            <a:t>of</a:t>
          </a:r>
          <a:r>
            <a:rPr lang="de-DE" sz="2000" kern="1200" dirty="0"/>
            <a:t> </a:t>
          </a:r>
          <a:r>
            <a:rPr lang="de-DE" sz="2000" kern="1200" dirty="0" err="1"/>
            <a:t>the</a:t>
          </a:r>
          <a:r>
            <a:rPr lang="de-DE" sz="2000" kern="1200" dirty="0"/>
            <a:t> </a:t>
          </a:r>
          <a:r>
            <a:rPr lang="de-DE" sz="2000" kern="1200" dirty="0" err="1"/>
            <a:t>offspring</a:t>
          </a:r>
          <a:endParaRPr lang="x-none" sz="2000" kern="1200" dirty="0"/>
        </a:p>
      </dsp:txBody>
      <dsp:txXfrm>
        <a:off x="7406392" y="1264189"/>
        <a:ext cx="1488923" cy="1176497"/>
      </dsp:txXfrm>
    </dsp:sp>
    <dsp:sp modelId="{B4B620B3-25B7-479E-BBB6-BF8FD38E5862}">
      <dsp:nvSpPr>
        <dsp:cNvPr id="0" name=""/>
        <dsp:cNvSpPr/>
      </dsp:nvSpPr>
      <dsp:spPr>
        <a:xfrm>
          <a:off x="6658635"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CB77231-2516-41A8-A7A5-CD9359A69C98}">
      <dsp:nvSpPr>
        <dsp:cNvPr id="0" name=""/>
        <dsp:cNvSpPr/>
      </dsp:nvSpPr>
      <dsp:spPr>
        <a:xfrm>
          <a:off x="8014825"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de-DE" sz="2000" kern="1200" dirty="0" err="1"/>
            <a:t>Condition</a:t>
          </a:r>
          <a:r>
            <a:rPr lang="de-DE" sz="2000" kern="1200" dirty="0"/>
            <a:t> (zoo/wild)</a:t>
          </a:r>
          <a:endParaRPr lang="x-none" sz="2000" kern="1200" dirty="0"/>
        </a:p>
      </dsp:txBody>
      <dsp:txXfrm>
        <a:off x="8051428" y="3249405"/>
        <a:ext cx="1488923" cy="1176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F473-B825-4F10-A7F4-750023B87E45}"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0DB1-F58D-45F4-9B97-A9485759E226}" type="slidenum">
              <a:rPr lang="en-US" smtClean="0"/>
              <a:t>‹#›</a:t>
            </a:fld>
            <a:endParaRPr lang="en-US"/>
          </a:p>
        </p:txBody>
      </p:sp>
    </p:spTree>
    <p:extLst>
      <p:ext uri="{BB962C8B-B14F-4D97-AF65-F5344CB8AC3E}">
        <p14:creationId xmlns:p14="http://schemas.microsoft.com/office/powerpoint/2010/main" val="355410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de-CH" dirty="0"/>
              <a:t>The </a:t>
            </a:r>
            <a:r>
              <a:rPr lang="de-CH" dirty="0" err="1"/>
              <a:t>data</a:t>
            </a:r>
            <a:r>
              <a:rPr lang="de-CH" dirty="0"/>
              <a:t> I will </a:t>
            </a:r>
            <a:r>
              <a:rPr lang="de-CH" dirty="0" err="1"/>
              <a:t>present</a:t>
            </a:r>
            <a:r>
              <a:rPr lang="de-CH" dirty="0"/>
              <a:t> </a:t>
            </a:r>
            <a:r>
              <a:rPr lang="de-CH" dirty="0" err="1"/>
              <a:t>were</a:t>
            </a:r>
            <a:r>
              <a:rPr lang="de-CH" dirty="0"/>
              <a:t> </a:t>
            </a:r>
            <a:r>
              <a:rPr lang="de-CH" dirty="0" err="1"/>
              <a:t>collected</a:t>
            </a:r>
            <a:r>
              <a:rPr lang="de-CH" dirty="0"/>
              <a:t> at</a:t>
            </a:r>
            <a:r>
              <a:rPr lang="de-CH" baseline="0" dirty="0"/>
              <a:t> </a:t>
            </a:r>
            <a:r>
              <a:rPr lang="de-CH" baseline="0" dirty="0" err="1"/>
              <a:t>the</a:t>
            </a:r>
            <a:r>
              <a:rPr lang="de-CH" baseline="0" dirty="0"/>
              <a:t> </a:t>
            </a:r>
            <a:r>
              <a:rPr lang="de-CH" baseline="0" dirty="0" err="1"/>
              <a:t>SB</a:t>
            </a:r>
            <a:r>
              <a:rPr lang="de-CH" baseline="0" dirty="0"/>
              <a:t> </a:t>
            </a:r>
            <a:r>
              <a:rPr lang="de-CH" baseline="0" dirty="0" err="1"/>
              <a:t>OU</a:t>
            </a:r>
            <a:r>
              <a:rPr lang="de-CH" baseline="0" dirty="0"/>
              <a:t> </a:t>
            </a:r>
            <a:r>
              <a:rPr lang="de-CH" baseline="0" dirty="0" err="1"/>
              <a:t>reserach</a:t>
            </a:r>
            <a:r>
              <a:rPr lang="de-CH" baseline="0" dirty="0"/>
              <a:t> </a:t>
            </a:r>
            <a:r>
              <a:rPr lang="de-CH" baseline="0" dirty="0" err="1"/>
              <a:t>site</a:t>
            </a:r>
            <a:r>
              <a:rPr lang="de-CH" baseline="0" dirty="0"/>
              <a:t>. </a:t>
            </a:r>
            <a:r>
              <a:rPr lang="de-CH" baseline="0" dirty="0" err="1"/>
              <a:t>Suaq</a:t>
            </a:r>
            <a:r>
              <a:rPr lang="de-CH" baseline="0" dirty="0"/>
              <a:t> </a:t>
            </a:r>
            <a:r>
              <a:rPr lang="de-CH" baseline="0" dirty="0" err="1"/>
              <a:t>is</a:t>
            </a:r>
            <a:r>
              <a:rPr lang="de-CH" baseline="0" dirty="0"/>
              <a:t> </a:t>
            </a:r>
            <a:r>
              <a:rPr lang="de-CH" baseline="0" dirty="0" err="1"/>
              <a:t>home</a:t>
            </a:r>
            <a:r>
              <a:rPr lang="de-CH" baseline="0" dirty="0"/>
              <a:t> </a:t>
            </a:r>
            <a:r>
              <a:rPr lang="de-CH" baseline="0" dirty="0" err="1"/>
              <a:t>to</a:t>
            </a:r>
            <a:r>
              <a:rPr lang="de-CH" baseline="0" dirty="0"/>
              <a:t> </a:t>
            </a:r>
            <a:r>
              <a:rPr lang="de-CH" baseline="0" dirty="0" err="1"/>
              <a:t>the</a:t>
            </a:r>
            <a:r>
              <a:rPr lang="de-CH" baseline="0" dirty="0"/>
              <a:t> </a:t>
            </a:r>
            <a:r>
              <a:rPr lang="de-CH" baseline="0" dirty="0" err="1"/>
              <a:t>Sumatran</a:t>
            </a:r>
            <a:r>
              <a:rPr lang="de-CH" baseline="0" dirty="0"/>
              <a:t> </a:t>
            </a:r>
            <a:r>
              <a:rPr lang="de-CH" baseline="0" dirty="0" err="1"/>
              <a:t>OU</a:t>
            </a:r>
            <a:r>
              <a:rPr lang="de-CH" baseline="0" dirty="0"/>
              <a:t>. The </a:t>
            </a:r>
            <a:r>
              <a:rPr lang="de-CH" baseline="0" dirty="0" err="1"/>
              <a:t>research</a:t>
            </a:r>
            <a:r>
              <a:rPr lang="de-CH" baseline="0" dirty="0"/>
              <a:t> </a:t>
            </a:r>
            <a:r>
              <a:rPr lang="de-CH" baseline="0" dirty="0" err="1"/>
              <a:t>area</a:t>
            </a:r>
            <a:r>
              <a:rPr lang="de-CH" baseline="0" dirty="0"/>
              <a:t> </a:t>
            </a:r>
            <a:r>
              <a:rPr lang="de-CH" baseline="0" dirty="0" err="1"/>
              <a:t>is</a:t>
            </a:r>
            <a:r>
              <a:rPr lang="de-CH" baseline="0" dirty="0"/>
              <a:t> </a:t>
            </a:r>
            <a:r>
              <a:rPr lang="de-CH" baseline="0" dirty="0" err="1"/>
              <a:t>peat</a:t>
            </a:r>
            <a:r>
              <a:rPr lang="de-CH" baseline="0" dirty="0"/>
              <a:t> </a:t>
            </a:r>
            <a:r>
              <a:rPr lang="de-CH" baseline="0" dirty="0" err="1"/>
              <a:t>swamp</a:t>
            </a:r>
            <a:r>
              <a:rPr lang="de-CH" baseline="0" dirty="0"/>
              <a:t> </a:t>
            </a:r>
            <a:r>
              <a:rPr lang="de-CH" baseline="0" dirty="0" err="1"/>
              <a:t>forest</a:t>
            </a:r>
            <a:r>
              <a:rPr lang="de-CH" baseline="0" dirty="0"/>
              <a:t>. I </a:t>
            </a:r>
            <a:r>
              <a:rPr lang="de-CH" baseline="0" dirty="0" err="1"/>
              <a:t>collected</a:t>
            </a:r>
            <a:r>
              <a:rPr lang="de-CH" baseline="0" dirty="0"/>
              <a:t> </a:t>
            </a:r>
            <a:r>
              <a:rPr lang="de-CH" baseline="0" dirty="0" err="1"/>
              <a:t>data</a:t>
            </a:r>
            <a:r>
              <a:rPr lang="de-CH" baseline="0" dirty="0"/>
              <a:t> on 12 different </a:t>
            </a:r>
            <a:r>
              <a:rPr lang="de-CH" baseline="0" dirty="0" err="1"/>
              <a:t>immatures</a:t>
            </a:r>
            <a:r>
              <a:rPr lang="de-CH" baseline="0" dirty="0"/>
              <a:t> </a:t>
            </a:r>
            <a:r>
              <a:rPr lang="de-CH" baseline="0" dirty="0" err="1"/>
              <a:t>and</a:t>
            </a:r>
            <a:r>
              <a:rPr lang="de-CH" baseline="0" dirty="0"/>
              <a:t> </a:t>
            </a:r>
            <a:r>
              <a:rPr lang="de-CH" baseline="0" dirty="0" err="1"/>
              <a:t>their</a:t>
            </a:r>
            <a:r>
              <a:rPr lang="de-CH" baseline="0" dirty="0"/>
              <a:t> </a:t>
            </a:r>
            <a:r>
              <a:rPr lang="de-CH" baseline="0" dirty="0" err="1"/>
              <a:t>mothers</a:t>
            </a:r>
            <a:r>
              <a:rPr lang="de-CH" baseline="0" dirty="0"/>
              <a:t>. </a:t>
            </a:r>
            <a:r>
              <a:rPr lang="de-CH" baseline="0" dirty="0" err="1"/>
              <a:t>And</a:t>
            </a:r>
            <a:r>
              <a:rPr lang="de-CH" baseline="0" dirty="0"/>
              <a:t> I </a:t>
            </a:r>
            <a:r>
              <a:rPr lang="de-CH" baseline="0" dirty="0" err="1"/>
              <a:t>followed</a:t>
            </a:r>
            <a:r>
              <a:rPr lang="de-CH" baseline="0" dirty="0"/>
              <a:t> </a:t>
            </a:r>
            <a:r>
              <a:rPr lang="de-CH" baseline="0" dirty="0" err="1"/>
              <a:t>them</a:t>
            </a:r>
            <a:r>
              <a:rPr lang="de-CH" baseline="0" dirty="0"/>
              <a:t> </a:t>
            </a:r>
            <a:r>
              <a:rPr lang="de-CH" baseline="0" dirty="0" err="1"/>
              <a:t>over</a:t>
            </a:r>
            <a:r>
              <a:rPr lang="de-CH" baseline="0" dirty="0"/>
              <a:t> multiple </a:t>
            </a:r>
            <a:r>
              <a:rPr lang="de-CH" baseline="0" dirty="0" err="1"/>
              <a:t>years</a:t>
            </a:r>
            <a:r>
              <a:rPr lang="de-CH" baseline="0" dirty="0"/>
              <a:t>, </a:t>
            </a:r>
            <a:r>
              <a:rPr lang="de-CH" baseline="0" dirty="0" err="1"/>
              <a:t>starting</a:t>
            </a:r>
            <a:r>
              <a:rPr lang="de-CH" baseline="0" dirty="0"/>
              <a:t> in 2101</a:t>
            </a:r>
          </a:p>
          <a:p>
            <a:r>
              <a:rPr lang="de-CH" baseline="0" dirty="0"/>
              <a:t>As a </a:t>
            </a:r>
            <a:r>
              <a:rPr lang="de-CH" baseline="0" dirty="0" err="1"/>
              <a:t>behavioral</a:t>
            </a:r>
            <a:r>
              <a:rPr lang="de-CH" baseline="0" dirty="0"/>
              <a:t> </a:t>
            </a:r>
            <a:r>
              <a:rPr lang="de-CH" baseline="0" dirty="0" err="1"/>
              <a:t>measure</a:t>
            </a:r>
            <a:r>
              <a:rPr lang="de-CH" baseline="0" dirty="0"/>
              <a:t> </a:t>
            </a:r>
            <a:r>
              <a:rPr lang="de-CH" baseline="0" dirty="0" err="1"/>
              <a:t>of</a:t>
            </a:r>
            <a:r>
              <a:rPr lang="de-CH" baseline="0" dirty="0"/>
              <a:t> </a:t>
            </a:r>
            <a:r>
              <a:rPr lang="de-CH" baseline="0" dirty="0" err="1"/>
              <a:t>cognitive</a:t>
            </a:r>
            <a:r>
              <a:rPr lang="de-CH" baseline="0" dirty="0"/>
              <a:t> </a:t>
            </a:r>
            <a:r>
              <a:rPr lang="de-CH" baseline="0" dirty="0" err="1"/>
              <a:t>pervormance</a:t>
            </a:r>
            <a:r>
              <a:rPr lang="de-CH" baseline="0" dirty="0"/>
              <a:t> </a:t>
            </a:r>
            <a:r>
              <a:rPr lang="de-CH" baseline="0" dirty="0" err="1"/>
              <a:t>we</a:t>
            </a:r>
            <a:r>
              <a:rPr lang="de-CH" baseline="0" dirty="0"/>
              <a:t> </a:t>
            </a:r>
            <a:r>
              <a:rPr lang="de-CH" baseline="0" dirty="0" err="1"/>
              <a:t>took</a:t>
            </a:r>
            <a:r>
              <a:rPr lang="de-CH" baseline="0" dirty="0"/>
              <a:t> </a:t>
            </a:r>
            <a:r>
              <a:rPr lang="de-CH" baseline="0" dirty="0" err="1"/>
              <a:t>rates</a:t>
            </a:r>
            <a:r>
              <a:rPr lang="de-CH" baseline="0" dirty="0"/>
              <a:t> </a:t>
            </a:r>
            <a:r>
              <a:rPr lang="de-CH" baseline="0" dirty="0" err="1"/>
              <a:t>of</a:t>
            </a:r>
            <a:r>
              <a:rPr lang="de-CH" baseline="0" dirty="0"/>
              <a:t> </a:t>
            </a:r>
            <a:r>
              <a:rPr lang="de-CH" baseline="0" dirty="0" err="1"/>
              <a:t>exploration</a:t>
            </a:r>
            <a:r>
              <a:rPr lang="de-CH" baseline="0" dirty="0"/>
              <a:t> </a:t>
            </a:r>
            <a:r>
              <a:rPr lang="de-CH" baseline="0" dirty="0" err="1"/>
              <a:t>behavior</a:t>
            </a:r>
            <a:r>
              <a:rPr lang="de-CH" baseline="0" dirty="0"/>
              <a:t>. Exploration </a:t>
            </a:r>
            <a:r>
              <a:rPr lang="de-CH" baseline="0" dirty="0" err="1"/>
              <a:t>is</a:t>
            </a:r>
            <a:r>
              <a:rPr lang="de-CH" baseline="0" dirty="0"/>
              <a:t> </a:t>
            </a:r>
            <a:r>
              <a:rPr lang="en-US" dirty="0"/>
              <a:t>prolonged, non-repetitive, usually destructive manipulation of or feeding attempts on objects, during which the individuals focus is on the object,</a:t>
            </a:r>
            <a:r>
              <a:rPr lang="en-US" baseline="0" dirty="0"/>
              <a:t> like the guys are doing on these pics here. </a:t>
            </a:r>
          </a:p>
          <a:p>
            <a:r>
              <a:rPr lang="en-US" baseline="0" dirty="0"/>
              <a:t>One age individual data point, so all the dots you will see in the graphs that follow is always data collected on one individual, within a max of 4 months for the immatures, to capture one specific developmental state. Each data point is based on a min of 70 high quality </a:t>
            </a:r>
            <a:r>
              <a:rPr lang="en-US" baseline="0" dirty="0" err="1"/>
              <a:t>followhours</a:t>
            </a:r>
            <a:r>
              <a:rPr lang="en-US" baseline="0" dirty="0"/>
              <a:t> during which we collected all occurrence data of exploration events.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952C0B5-3ED9-49D7-96FC-D88329D0371F}" type="slidenum">
              <a:rPr lang="de-CH" smtClean="0"/>
              <a:pPr/>
              <a:t>19</a:t>
            </a:fld>
            <a:endParaRPr lang="de-CH"/>
          </a:p>
        </p:txBody>
      </p:sp>
    </p:spTree>
    <p:extLst>
      <p:ext uri="{BB962C8B-B14F-4D97-AF65-F5344CB8AC3E}">
        <p14:creationId xmlns:p14="http://schemas.microsoft.com/office/powerpoint/2010/main" val="19854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1C5-7978-4D43-B216-EB1BF7F67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C9BD150-5E6C-4D82-8B35-1AE54A11F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E2C72A3-A775-4BF2-9D43-CF293F4AC49A}"/>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B2DE7636-D143-4138-B8D7-624A1197E9A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8504B37-9441-48B4-A7B8-B8A1549B28DC}"/>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43940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0E2D-CF83-42BF-B0DD-2C7ED2FFC5D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248C243-2B41-4B62-A358-04B107244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D4E7ED-59A0-42B3-88E4-9129EEBA226E}"/>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43612638-5B91-4B41-941E-EB5EFA2FFD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F3BDAD3-588E-4962-BB37-7D62DCC4F2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533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D8D33-F1E8-41C3-B9EE-E28C01F115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CDDF577-7B5E-4955-B8BF-86F134391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A831E94-1D88-4683-957C-8AFA80C17DAC}"/>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C4E882C8-6E4E-4C85-9D48-EE6BA05EF9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94737E-F3B1-434E-BCC7-45FA685B58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43539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141-2D13-4EDD-9291-FC77D830159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494EFEAB-781B-4245-8C73-7A06E685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B7AB223-989F-4F94-AD91-AA525FFBFBD8}"/>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EECE27B8-2A62-4C17-9A84-AC762A79D6C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EFB1FD-C18B-4A89-AE0E-874EF11A2710}"/>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57749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D1E-825D-42A8-BFCC-3FAFEEBB0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0D718A9-7CAE-4A40-A19B-FAD03FDB5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F1B68-9817-4241-82AB-04877FA7D61C}"/>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C34787F5-A01E-4785-9996-EAC1E5C17E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63150CE-D14B-4B96-B2F7-B9C6ADE71D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8060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9697-A556-435B-A60B-D03E28498FF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A9E2ADA-CBD2-46EE-9F65-0D9AAEAE0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CBF5920-198B-4760-8C20-9958E6EC1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5C7BCE2-379D-4796-9356-70EA2E0CC170}"/>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6" name="Footer Placeholder 5">
            <a:extLst>
              <a:ext uri="{FF2B5EF4-FFF2-40B4-BE49-F238E27FC236}">
                <a16:creationId xmlns:a16="http://schemas.microsoft.com/office/drawing/2014/main" id="{D2E34BFC-76B0-4984-9E87-39316969760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B096344-203C-4998-9753-7853C450AECB}"/>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29837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3D-E3D6-45C7-9AC9-4B333293DCA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4C48DF8-EBBF-40A5-95E8-3BA18DA9B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91050-286B-427A-8F02-77599E73B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9534A8A-C88C-4AE7-A05F-3D98C8E0A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42A12-38C8-4A00-BE3F-ADB8CC2C8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CD164FDC-526B-4958-8B45-70E7111C9F2C}"/>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8" name="Footer Placeholder 7">
            <a:extLst>
              <a:ext uri="{FF2B5EF4-FFF2-40B4-BE49-F238E27FC236}">
                <a16:creationId xmlns:a16="http://schemas.microsoft.com/office/drawing/2014/main" id="{87A54DA9-3FEC-4983-87D0-85673CC09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0D7C0F7-001D-40C1-A98F-314AD58643C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87267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CE05-ED09-4099-B620-B46CC43EB8E9}"/>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B2C7E7F-26D8-47C2-8B3E-38391424D70B}"/>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4" name="Footer Placeholder 3">
            <a:extLst>
              <a:ext uri="{FF2B5EF4-FFF2-40B4-BE49-F238E27FC236}">
                <a16:creationId xmlns:a16="http://schemas.microsoft.com/office/drawing/2014/main" id="{9F5E4320-36A1-4488-AB68-43621F49016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D892FFFC-277C-4D1E-AEBF-62CFB41FA6A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6035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8FCB3-0DF9-4ACD-8CDB-D712E028C3D8}"/>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3" name="Footer Placeholder 2">
            <a:extLst>
              <a:ext uri="{FF2B5EF4-FFF2-40B4-BE49-F238E27FC236}">
                <a16:creationId xmlns:a16="http://schemas.microsoft.com/office/drawing/2014/main" id="{1E49E8AF-C4D2-4971-8701-802DA410D8D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54BAFD31-0890-4CEF-8F59-2D45E022417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49201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25EF-FE68-4B58-AA20-076EDBE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34287271-A3A5-42DB-BFE9-52A32BDEE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3ADB1A3-35EF-4A6E-A8E0-03E02524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AC77A-9E23-4E5C-8F14-FD54A84601C1}"/>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6" name="Footer Placeholder 5">
            <a:extLst>
              <a:ext uri="{FF2B5EF4-FFF2-40B4-BE49-F238E27FC236}">
                <a16:creationId xmlns:a16="http://schemas.microsoft.com/office/drawing/2014/main" id="{FE9EC269-9F86-4550-98F7-5FD173B7282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B65C521-A7C9-4C70-8102-301BCD80F8A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1148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F64F-C8B5-4532-BABA-B331647D2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7767918-B09A-44E4-96A6-D2AD32A7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F92F372C-F98E-4FAC-9137-F6C7F173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695C0-A95D-429B-8D18-2656340A9847}"/>
              </a:ext>
            </a:extLst>
          </p:cNvPr>
          <p:cNvSpPr>
            <a:spLocks noGrp="1"/>
          </p:cNvSpPr>
          <p:nvPr>
            <p:ph type="dt" sz="half" idx="10"/>
          </p:nvPr>
        </p:nvSpPr>
        <p:spPr/>
        <p:txBody>
          <a:bodyPr/>
          <a:lstStyle/>
          <a:p>
            <a:fld id="{8405CB9A-9929-42C5-B3FC-FABDEECB9F16}" type="datetimeFigureOut">
              <a:rPr lang="x-none" smtClean="0"/>
              <a:t>26/11/2019</a:t>
            </a:fld>
            <a:endParaRPr lang="x-none"/>
          </a:p>
        </p:txBody>
      </p:sp>
      <p:sp>
        <p:nvSpPr>
          <p:cNvPr id="6" name="Footer Placeholder 5">
            <a:extLst>
              <a:ext uri="{FF2B5EF4-FFF2-40B4-BE49-F238E27FC236}">
                <a16:creationId xmlns:a16="http://schemas.microsoft.com/office/drawing/2014/main" id="{1CCB1A58-E85D-4355-B207-D006B094097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07E40D2-8C46-4417-B772-E979FD49D9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4183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3B49-5798-4B5C-B519-3F4E8BA6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05C30C5-6985-4DD1-B088-14771538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2AFA42-5D13-4885-BC4B-ADD23E8A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5CB9A-9929-42C5-B3FC-FABDEECB9F16}" type="datetimeFigureOut">
              <a:rPr lang="x-none" smtClean="0"/>
              <a:t>26/11/2019</a:t>
            </a:fld>
            <a:endParaRPr lang="x-none"/>
          </a:p>
        </p:txBody>
      </p:sp>
      <p:sp>
        <p:nvSpPr>
          <p:cNvPr id="5" name="Footer Placeholder 4">
            <a:extLst>
              <a:ext uri="{FF2B5EF4-FFF2-40B4-BE49-F238E27FC236}">
                <a16:creationId xmlns:a16="http://schemas.microsoft.com/office/drawing/2014/main" id="{DA49166A-32C6-4D5B-B819-1ACF3CB4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B59F1BF7-75FB-4EE5-BFFE-0F0CED387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B3AB6-CD66-4C80-BAED-6F7CEA2C5275}" type="slidenum">
              <a:rPr lang="x-none" smtClean="0"/>
              <a:t>‹#›</a:t>
            </a:fld>
            <a:endParaRPr lang="x-none"/>
          </a:p>
        </p:txBody>
      </p:sp>
    </p:spTree>
    <p:extLst>
      <p:ext uri="{BB962C8B-B14F-4D97-AF65-F5344CB8AC3E}">
        <p14:creationId xmlns:p14="http://schemas.microsoft.com/office/powerpoint/2010/main" val="393281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notesSlide" Target="../notesSlides/notesSlide1.xml"/><Relationship Id="rId16" Type="http://schemas.openxmlformats.org/officeDocument/2006/relationships/image" Target="../media/image19.jpeg"/><Relationship Id="rId20" Type="http://schemas.openxmlformats.org/officeDocument/2006/relationships/comments" Target="../comments/comment5.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jpe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AA7-0BFF-4708-B22C-B6FA8B168DE7}"/>
              </a:ext>
            </a:extLst>
          </p:cNvPr>
          <p:cNvSpPr>
            <a:spLocks noGrp="1"/>
          </p:cNvSpPr>
          <p:nvPr>
            <p:ph type="ctrTitle"/>
          </p:nvPr>
        </p:nvSpPr>
        <p:spPr/>
        <p:txBody>
          <a:bodyPr>
            <a:normAutofit/>
          </a:bodyPr>
          <a:lstStyle/>
          <a:p>
            <a:r>
              <a:rPr lang="en-US" sz="4400" dirty="0">
                <a:solidFill>
                  <a:schemeClr val="accent1">
                    <a:lumMod val="75000"/>
                  </a:schemeClr>
                </a:solidFill>
              </a:rPr>
              <a:t>The Role of the Mother in the Feeding Skill Acquisition in Immature Sumatran Orangutans</a:t>
            </a:r>
            <a:endParaRPr lang="x-none" sz="4400" dirty="0">
              <a:solidFill>
                <a:schemeClr val="accent1">
                  <a:lumMod val="75000"/>
                </a:schemeClr>
              </a:solidFill>
            </a:endParaRPr>
          </a:p>
        </p:txBody>
      </p:sp>
      <p:sp>
        <p:nvSpPr>
          <p:cNvPr id="3" name="Subtitle 2">
            <a:extLst>
              <a:ext uri="{FF2B5EF4-FFF2-40B4-BE49-F238E27FC236}">
                <a16:creationId xmlns:a16="http://schemas.microsoft.com/office/drawing/2014/main" id="{69F7114E-4184-483E-AE87-6FD172344EEA}"/>
              </a:ext>
            </a:extLst>
          </p:cNvPr>
          <p:cNvSpPr>
            <a:spLocks noGrp="1"/>
          </p:cNvSpPr>
          <p:nvPr>
            <p:ph type="subTitle" idx="1"/>
          </p:nvPr>
        </p:nvSpPr>
        <p:spPr>
          <a:xfrm>
            <a:off x="1524000" y="4289898"/>
            <a:ext cx="9263712" cy="1813950"/>
          </a:xfrm>
        </p:spPr>
        <p:txBody>
          <a:bodyPr>
            <a:normAutofit/>
          </a:bodyPr>
          <a:lstStyle/>
          <a:p>
            <a:pPr algn="l"/>
            <a:r>
              <a:rPr lang="en-US" dirty="0"/>
              <a:t>Supervisor 1: TBD  </a:t>
            </a:r>
          </a:p>
          <a:p>
            <a:pPr algn="l"/>
            <a:r>
              <a:rPr lang="en-US" dirty="0"/>
              <a:t>Supervisor 2: Dr. Caroline </a:t>
            </a:r>
            <a:r>
              <a:rPr lang="en-US" dirty="0" err="1"/>
              <a:t>Schuppli</a:t>
            </a:r>
            <a:endParaRPr lang="en-US" dirty="0"/>
          </a:p>
          <a:p>
            <a:pPr algn="r"/>
            <a:endParaRPr lang="en-US" dirty="0"/>
          </a:p>
          <a:p>
            <a:pPr algn="r"/>
            <a:r>
              <a:rPr lang="en-US" dirty="0"/>
              <a:t>Author: Mikeliban Mulati </a:t>
            </a:r>
          </a:p>
          <a:p>
            <a:pPr algn="l"/>
            <a:endParaRPr lang="en-US" dirty="0"/>
          </a:p>
        </p:txBody>
      </p:sp>
    </p:spTree>
    <p:extLst>
      <p:ext uri="{BB962C8B-B14F-4D97-AF65-F5344CB8AC3E}">
        <p14:creationId xmlns:p14="http://schemas.microsoft.com/office/powerpoint/2010/main" val="30991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5D1-3DFC-4246-BF8B-2A565400A58F}"/>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2289C09C-03B5-4DDF-98AD-A88A30369A28}"/>
              </a:ext>
            </a:extLst>
          </p:cNvPr>
          <p:cNvSpPr>
            <a:spLocks noGrp="1"/>
          </p:cNvSpPr>
          <p:nvPr>
            <p:ph idx="1"/>
          </p:nvPr>
        </p:nvSpPr>
        <p:spPr/>
        <p:txBody>
          <a:bodyPr>
            <a:normAutofit/>
          </a:bodyPr>
          <a:lstStyle/>
          <a:p>
            <a:pPr marL="0" indent="0">
              <a:buNone/>
            </a:pPr>
            <a:r>
              <a:rPr lang="de-DE" sz="3200" dirty="0"/>
              <a:t>3. Difficulty to approach the food  ~   </a:t>
            </a:r>
            <a:r>
              <a:rPr lang="en-US" sz="3200" dirty="0"/>
              <a:t>frequency of acceptance (mother’</a:t>
            </a:r>
            <a:r>
              <a:rPr lang="de-DE" sz="3200" dirty="0"/>
              <a:t>s tolerence</a:t>
            </a:r>
            <a:r>
              <a:rPr lang="en-US" sz="3200" dirty="0"/>
              <a:t>)</a:t>
            </a:r>
          </a:p>
          <a:p>
            <a:pPr marL="457200" lvl="1" indent="0">
              <a:buNone/>
            </a:pPr>
            <a:r>
              <a:rPr lang="de-DE" sz="2800" dirty="0"/>
              <a:t> </a:t>
            </a:r>
          </a:p>
          <a:p>
            <a:pPr marL="971550" lvl="1" indent="-514350">
              <a:buAutoNum type="romanLcPeriod"/>
            </a:pPr>
            <a:r>
              <a:rPr lang="en-US" sz="2800" dirty="0"/>
              <a:t>Measurement</a:t>
            </a:r>
            <a:r>
              <a:rPr lang="de-DE" sz="2800" dirty="0"/>
              <a:t>: how many steps does it take until the infant gets the Fitem?</a:t>
            </a:r>
          </a:p>
          <a:p>
            <a:pPr marL="971550" lvl="1" indent="-514350">
              <a:buAutoNum type="romanLcPeriod"/>
            </a:pPr>
            <a:r>
              <a:rPr lang="de-DE" sz="2800" dirty="0"/>
              <a:t>POC: </a:t>
            </a:r>
            <a:r>
              <a:rPr lang="en-US" sz="2800" dirty="0"/>
              <a:t>mothers support their offspring by sharing high-quality and difficult food items, thus responding to their offspring’s solicitation (</a:t>
            </a:r>
            <a:r>
              <a:rPr lang="en-US" sz="2800" dirty="0" err="1"/>
              <a:t>Trivers</a:t>
            </a:r>
            <a:r>
              <a:rPr lang="en-US" sz="2800" dirty="0"/>
              <a:t>, 1974). </a:t>
            </a:r>
            <a:endParaRPr lang="x-none" sz="2800" dirty="0"/>
          </a:p>
        </p:txBody>
      </p:sp>
      <p:cxnSp>
        <p:nvCxnSpPr>
          <p:cNvPr id="4" name="Straight Arrow Connector 3">
            <a:extLst>
              <a:ext uri="{FF2B5EF4-FFF2-40B4-BE49-F238E27FC236}">
                <a16:creationId xmlns:a16="http://schemas.microsoft.com/office/drawing/2014/main" id="{B978A063-B414-4FCE-AF85-4B58C94FE502}"/>
              </a:ext>
            </a:extLst>
          </p:cNvPr>
          <p:cNvCxnSpPr>
            <a:cxnSpLocks/>
          </p:cNvCxnSpPr>
          <p:nvPr/>
        </p:nvCxnSpPr>
        <p:spPr>
          <a:xfrm flipV="1">
            <a:off x="6523354"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610B8D38-7E6C-497D-B545-CDA0A1F62E51}"/>
              </a:ext>
            </a:extLst>
          </p:cNvPr>
          <p:cNvCxnSpPr>
            <a:cxnSpLocks/>
          </p:cNvCxnSpPr>
          <p:nvPr/>
        </p:nvCxnSpPr>
        <p:spPr>
          <a:xfrm flipV="1">
            <a:off x="4477737" y="2246870"/>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72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4. </a:t>
            </a:r>
            <a:r>
              <a:rPr lang="en-US" sz="3200" dirty="0"/>
              <a:t>Rarity of the food item  </a:t>
            </a:r>
            <a:r>
              <a:rPr lang="de-DE" sz="3200" dirty="0"/>
              <a:t>~   </a:t>
            </a:r>
            <a:r>
              <a:rPr lang="en-US" sz="3200" dirty="0"/>
              <a:t>frequency of acceptance (mother’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Measurement: the proportion of the occurrence of the </a:t>
            </a:r>
            <a:r>
              <a:rPr lang="en-US" sz="2800" dirty="0" err="1"/>
              <a:t>Fitem</a:t>
            </a:r>
            <a:r>
              <a:rPr lang="en-US" sz="2800" dirty="0"/>
              <a:t> in all observed begging events. </a:t>
            </a:r>
          </a:p>
          <a:p>
            <a:pPr marL="971550" lvl="1" indent="-514350">
              <a:buAutoNum type="romanLcPeriod"/>
            </a:pPr>
            <a:r>
              <a:rPr lang="en-US" sz="2800" dirty="0"/>
              <a:t>“conflict frequencies increase with decreasing food availability” (Falkner, 2015, p. 77). </a:t>
            </a:r>
          </a:p>
          <a:p>
            <a:pPr marL="0" indent="0">
              <a:buNone/>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5175325"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4498161" y="2281453"/>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36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5. Body condition of the child</a:t>
            </a:r>
            <a:r>
              <a:rPr lang="en-US" sz="3200" dirty="0"/>
              <a:t>  </a:t>
            </a:r>
            <a:r>
              <a:rPr lang="de-DE" sz="3200" dirty="0"/>
              <a:t>~   </a:t>
            </a:r>
            <a:r>
              <a:rPr lang="en-US" sz="3200" dirty="0"/>
              <a:t>frequency of acceptance (mother’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Measurement: body size (e.g. lower than the mean) &lt;- measure the length of arm with laser; outstanding health issues. </a:t>
            </a:r>
          </a:p>
          <a:p>
            <a:pPr marL="971550" lvl="1" indent="-514350">
              <a:buAutoNum type="romanLcPeriod"/>
            </a:pPr>
            <a:r>
              <a:rPr lang="en-US" sz="2800" dirty="0"/>
              <a:t>“the weaker and more vulnerable the offspring is, the more effort is selected from the parent to take care of it.” (</a:t>
            </a:r>
            <a:r>
              <a:rPr lang="en-US" sz="2800" dirty="0" err="1"/>
              <a:t>Trivers</a:t>
            </a:r>
            <a:r>
              <a:rPr lang="en-US" sz="2800" dirty="0"/>
              <a:t>, 1974, p.257)</a:t>
            </a:r>
          </a:p>
          <a:p>
            <a:pPr marL="971550" lvl="1" indent="-514350">
              <a:buAutoNum type="romanLcPeriod"/>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4440035" y="2294004"/>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5865047"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64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6. The mean </a:t>
            </a:r>
            <a:r>
              <a:rPr lang="en-US" sz="3200" dirty="0"/>
              <a:t>frequency of acceptance (mother’</a:t>
            </a:r>
            <a:r>
              <a:rPr lang="de-DE" sz="3200" dirty="0"/>
              <a:t>s tolerence</a:t>
            </a:r>
            <a:r>
              <a:rPr lang="en-US" sz="3200" dirty="0"/>
              <a:t>) </a:t>
            </a:r>
            <a:r>
              <a:rPr lang="de-DE" sz="3200" dirty="0"/>
              <a:t>in the wild</a:t>
            </a:r>
            <a:r>
              <a:rPr lang="en-US" sz="3200" dirty="0"/>
              <a:t> </a:t>
            </a:r>
            <a:r>
              <a:rPr lang="en-US" sz="3200" b="1" dirty="0">
                <a:solidFill>
                  <a:schemeClr val="accent1">
                    <a:lumMod val="75000"/>
                  </a:schemeClr>
                </a:solidFill>
              </a:rPr>
              <a:t>&lt; </a:t>
            </a:r>
            <a:r>
              <a:rPr lang="en-US" sz="3200" dirty="0"/>
              <a:t>in the zoo</a:t>
            </a:r>
          </a:p>
          <a:p>
            <a:pPr marL="457200" lvl="1" indent="0">
              <a:buNone/>
            </a:pPr>
            <a:endParaRPr lang="en-US" sz="2800" dirty="0"/>
          </a:p>
          <a:p>
            <a:pPr marL="971550" lvl="1" indent="-514350">
              <a:buAutoNum type="romanLcPeriod"/>
            </a:pPr>
            <a:r>
              <a:rPr lang="en-US" sz="2800" dirty="0"/>
              <a:t>More frequent food resource (10 am, 12pm…) in the zoo than in the wild </a:t>
            </a:r>
          </a:p>
          <a:p>
            <a:pPr marL="971550" lvl="1" indent="-514350">
              <a:buAutoNum type="romanLcPeriod"/>
            </a:pPr>
            <a:r>
              <a:rPr lang="en-US" sz="2800" dirty="0"/>
              <a:t>Smaller variety of the food item</a:t>
            </a:r>
            <a:r>
              <a:rPr lang="de-DE" sz="3200" dirty="0"/>
              <a:t> in the zoo than in the wild</a:t>
            </a:r>
          </a:p>
          <a:p>
            <a:pPr marL="971550" lvl="1" indent="-514350">
              <a:buAutoNum type="romanLcPeriod"/>
            </a:pPr>
            <a:r>
              <a:rPr lang="de-DE" sz="2800" dirty="0"/>
              <a:t>Easier to acquire food in the zoo than in the wild</a:t>
            </a:r>
            <a:endParaRPr lang="en-US" dirty="0"/>
          </a:p>
        </p:txBody>
      </p:sp>
    </p:spTree>
    <p:extLst>
      <p:ext uri="{BB962C8B-B14F-4D97-AF65-F5344CB8AC3E}">
        <p14:creationId xmlns:p14="http://schemas.microsoft.com/office/powerpoint/2010/main" val="65283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B540-5A52-4783-925C-475274FD4433}"/>
              </a:ext>
            </a:extLst>
          </p:cNvPr>
          <p:cNvSpPr>
            <a:spLocks noGrp="1"/>
          </p:cNvSpPr>
          <p:nvPr>
            <p:ph type="title"/>
          </p:nvPr>
        </p:nvSpPr>
        <p:spPr>
          <a:xfrm>
            <a:off x="648929" y="629266"/>
            <a:ext cx="5127031" cy="1676603"/>
          </a:xfrm>
        </p:spPr>
        <p:txBody>
          <a:bodyPr>
            <a:normAutofit/>
          </a:bodyPr>
          <a:lstStyle/>
          <a:p>
            <a:r>
              <a:rPr lang="de-DE" dirty="0"/>
              <a:t>Methods</a:t>
            </a:r>
            <a:endParaRPr lang="x-none" dirty="0"/>
          </a:p>
        </p:txBody>
      </p:sp>
      <p:sp>
        <p:nvSpPr>
          <p:cNvPr id="3" name="Content Placeholder 2">
            <a:extLst>
              <a:ext uri="{FF2B5EF4-FFF2-40B4-BE49-F238E27FC236}">
                <a16:creationId xmlns:a16="http://schemas.microsoft.com/office/drawing/2014/main" id="{BB67CF3E-FB02-4FEA-89E4-6060A4D33B0D}"/>
              </a:ext>
            </a:extLst>
          </p:cNvPr>
          <p:cNvSpPr>
            <a:spLocks noGrp="1"/>
          </p:cNvSpPr>
          <p:nvPr>
            <p:ph idx="1"/>
          </p:nvPr>
        </p:nvSpPr>
        <p:spPr>
          <a:xfrm>
            <a:off x="648929" y="2050376"/>
            <a:ext cx="5127030" cy="3917950"/>
          </a:xfrm>
        </p:spPr>
        <p:txBody>
          <a:bodyPr>
            <a:normAutofit fontScale="47500" lnSpcReduction="20000"/>
          </a:bodyPr>
          <a:lstStyle/>
          <a:p>
            <a:pPr marL="0" indent="0">
              <a:buNone/>
            </a:pPr>
            <a:r>
              <a:rPr lang="en-US" sz="2400" b="1" dirty="0"/>
              <a:t>Data from the wild:</a:t>
            </a:r>
          </a:p>
          <a:p>
            <a:pPr marL="0" indent="0">
              <a:buNone/>
            </a:pPr>
            <a:r>
              <a:rPr lang="en-US" sz="2400" dirty="0"/>
              <a:t>Existing detailed data set on begging behavior will be expanded: </a:t>
            </a:r>
          </a:p>
          <a:p>
            <a:r>
              <a:rPr lang="en-US" sz="2400" dirty="0"/>
              <a:t>Coding videos of begging events from the wild</a:t>
            </a:r>
          </a:p>
          <a:p>
            <a:r>
              <a:rPr lang="en-US" sz="2400" dirty="0"/>
              <a:t>Transfer data on begging events from paper data to the data set</a:t>
            </a:r>
          </a:p>
          <a:p>
            <a:r>
              <a:rPr lang="en-US" sz="2400" dirty="0"/>
              <a:t>Data quantity: </a:t>
            </a:r>
          </a:p>
          <a:p>
            <a:pPr lvl="1">
              <a:buFont typeface="Symbol" panose="05050102010706020507" pitchFamily="18" charset="2"/>
              <a:buChar char="-"/>
            </a:pPr>
            <a:r>
              <a:rPr lang="en-US" sz="2000" dirty="0"/>
              <a:t>750 existing begging events, </a:t>
            </a:r>
          </a:p>
          <a:p>
            <a:pPr lvl="1">
              <a:buFont typeface="Symbol" panose="05050102010706020507" pitchFamily="18" charset="2"/>
              <a:buChar char="-"/>
            </a:pPr>
            <a:r>
              <a:rPr lang="en-US" sz="2000" dirty="0"/>
              <a:t>Around 550 will be added during this project </a:t>
            </a:r>
          </a:p>
          <a:p>
            <a:pPr lvl="1">
              <a:buFont typeface="Symbol" panose="05050102010706020507" pitchFamily="18" charset="2"/>
              <a:buChar char="-"/>
            </a:pPr>
            <a:r>
              <a:rPr lang="en-US" sz="2000" dirty="0"/>
              <a:t>Targeted total sample size: 1300 begging events</a:t>
            </a:r>
          </a:p>
          <a:p>
            <a:r>
              <a:rPr lang="en-US" sz="2400" dirty="0"/>
              <a:t>Longitudinal &amp; cross-sectional data set</a:t>
            </a:r>
          </a:p>
          <a:p>
            <a:pPr lvl="1"/>
            <a:r>
              <a:rPr lang="en-US" sz="2000" dirty="0"/>
              <a:t>XX immatures</a:t>
            </a:r>
          </a:p>
          <a:p>
            <a:pPr lvl="1"/>
            <a:r>
              <a:rPr lang="en-US" sz="2000" dirty="0"/>
              <a:t>Aged 0 – 15 years </a:t>
            </a:r>
          </a:p>
          <a:p>
            <a:r>
              <a:rPr lang="en-US" sz="2400" dirty="0"/>
              <a:t>Within and across subject design </a:t>
            </a:r>
          </a:p>
          <a:p>
            <a:endParaRPr lang="en-US" sz="2400" dirty="0"/>
          </a:p>
          <a:p>
            <a:pPr marL="0" indent="0">
              <a:buNone/>
            </a:pPr>
            <a:r>
              <a:rPr lang="en-US" sz="2400" b="1" dirty="0"/>
              <a:t>Data from captivity:</a:t>
            </a:r>
            <a:endParaRPr lang="en-US" sz="2400" dirty="0"/>
          </a:p>
          <a:p>
            <a:pPr marL="0" indent="0">
              <a:buNone/>
            </a:pPr>
            <a:r>
              <a:rPr lang="en-US" sz="2400" dirty="0"/>
              <a:t>Food transfer &amp; begging data will be collected at the Leipzig Zoo</a:t>
            </a:r>
            <a:endParaRPr lang="en-US" sz="2000" dirty="0"/>
          </a:p>
          <a:p>
            <a:r>
              <a:rPr lang="en-US" sz="2400" dirty="0">
                <a:sym typeface="Wingdings" panose="05000000000000000000" pitchFamily="2" charset="2"/>
              </a:rPr>
              <a:t>2 Mother offspring pairs (and potentially other interaction partners)</a:t>
            </a:r>
          </a:p>
          <a:p>
            <a:r>
              <a:rPr lang="en-US" sz="2400" dirty="0"/>
              <a:t>Targeted total sample size: 100 begging events</a:t>
            </a:r>
          </a:p>
        </p:txBody>
      </p:sp>
      <p:pic>
        <p:nvPicPr>
          <p:cNvPr id="5" name="Picture 4" descr="A close up of a logo&#10;&#10;Description automatically generated">
            <a:extLst>
              <a:ext uri="{FF2B5EF4-FFF2-40B4-BE49-F238E27FC236}">
                <a16:creationId xmlns:a16="http://schemas.microsoft.com/office/drawing/2014/main" id="{4F22AC8D-555B-4594-9CB5-47423CC7909D}"/>
              </a:ext>
            </a:extLst>
          </p:cNvPr>
          <p:cNvPicPr>
            <a:picLocks noChangeAspect="1"/>
          </p:cNvPicPr>
          <p:nvPr/>
        </p:nvPicPr>
        <p:blipFill rotWithShape="1">
          <a:blip r:embed="rId2">
            <a:extLst>
              <a:ext uri="{28A0092B-C50C-407E-A947-70E740481C1C}">
                <a14:useLocalDpi xmlns:a14="http://schemas.microsoft.com/office/drawing/2010/main" val="0"/>
              </a:ext>
            </a:extLst>
          </a:blip>
          <a:srcRect l="1367" r="717" b="3"/>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636E576A-EFD9-4C95-9CA7-64D6DC3E5F71}"/>
              </a:ext>
            </a:extLst>
          </p:cNvPr>
          <p:cNvSpPr txBox="1"/>
          <p:nvPr/>
        </p:nvSpPr>
        <p:spPr>
          <a:xfrm>
            <a:off x="10275217" y="6636472"/>
            <a:ext cx="2234152" cy="230832"/>
          </a:xfrm>
          <a:prstGeom prst="rect">
            <a:avLst/>
          </a:prstGeom>
          <a:noFill/>
        </p:spPr>
        <p:txBody>
          <a:bodyPr wrap="square" rtlCol="0">
            <a:spAutoFit/>
          </a:bodyPr>
          <a:lstStyle/>
          <a:p>
            <a:r>
              <a:rPr lang="de-DE" sz="900"/>
              <a:t>https://twitter.com/suaqorangutans</a:t>
            </a:r>
            <a:endParaRPr lang="x-none" sz="900" dirty="0"/>
          </a:p>
        </p:txBody>
      </p:sp>
    </p:spTree>
    <p:extLst>
      <p:ext uri="{BB962C8B-B14F-4D97-AF65-F5344CB8AC3E}">
        <p14:creationId xmlns:p14="http://schemas.microsoft.com/office/powerpoint/2010/main" val="426709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593-1A78-44E8-B353-2D1C6236E300}"/>
              </a:ext>
            </a:extLst>
          </p:cNvPr>
          <p:cNvSpPr>
            <a:spLocks noGrp="1"/>
          </p:cNvSpPr>
          <p:nvPr>
            <p:ph type="title"/>
          </p:nvPr>
        </p:nvSpPr>
        <p:spPr>
          <a:xfrm>
            <a:off x="838200" y="365125"/>
            <a:ext cx="10515600" cy="1325563"/>
          </a:xfrm>
        </p:spPr>
        <p:txBody>
          <a:bodyPr>
            <a:normAutofit/>
          </a:bodyPr>
          <a:lstStyle/>
          <a:p>
            <a:r>
              <a:rPr lang="en-US" dirty="0">
                <a:solidFill>
                  <a:schemeClr val="accent1">
                    <a:lumMod val="75000"/>
                  </a:schemeClr>
                </a:solidFill>
              </a:rPr>
              <a:t>Analyses</a:t>
            </a:r>
            <a:r>
              <a:rPr lang="en-US" dirty="0"/>
              <a:t> </a:t>
            </a:r>
          </a:p>
        </p:txBody>
      </p:sp>
      <p:sp>
        <p:nvSpPr>
          <p:cNvPr id="3" name="Content Placeholder 2">
            <a:extLst>
              <a:ext uri="{FF2B5EF4-FFF2-40B4-BE49-F238E27FC236}">
                <a16:creationId xmlns:a16="http://schemas.microsoft.com/office/drawing/2014/main" id="{B4688A87-BBD6-4D8E-8652-58FA9C89738B}"/>
              </a:ext>
            </a:extLst>
          </p:cNvPr>
          <p:cNvSpPr>
            <a:spLocks noGrp="1"/>
          </p:cNvSpPr>
          <p:nvPr>
            <p:ph idx="1"/>
          </p:nvPr>
        </p:nvSpPr>
        <p:spPr>
          <a:xfrm>
            <a:off x="838201" y="1690688"/>
            <a:ext cx="9810410" cy="4513532"/>
          </a:xfrm>
        </p:spPr>
        <p:txBody>
          <a:bodyPr>
            <a:normAutofit/>
          </a:bodyPr>
          <a:lstStyle/>
          <a:p>
            <a:r>
              <a:rPr lang="en-US" sz="2400" dirty="0"/>
              <a:t>R x64 3.5.2</a:t>
            </a:r>
          </a:p>
          <a:p>
            <a:r>
              <a:rPr lang="en-US" sz="2400" dirty="0"/>
              <a:t>GLMM </a:t>
            </a:r>
          </a:p>
          <a:p>
            <a:r>
              <a:rPr lang="en-US" sz="2400" dirty="0"/>
              <a:t>Random intercepts: subject &amp; food item</a:t>
            </a:r>
          </a:p>
          <a:p>
            <a:r>
              <a:rPr lang="en-US" sz="2400" dirty="0"/>
              <a:t>Random slope: </a:t>
            </a:r>
            <a:r>
              <a:rPr lang="de-DE" sz="2400" dirty="0" err="1"/>
              <a:t>feeding</a:t>
            </a:r>
            <a:r>
              <a:rPr lang="de-DE" sz="2400" dirty="0"/>
              <a:t> competence (feeding speed)</a:t>
            </a:r>
            <a:r>
              <a:rPr lang="en-US" sz="2400" dirty="0"/>
              <a:t> </a:t>
            </a:r>
          </a:p>
          <a:p>
            <a:r>
              <a:rPr lang="de-DE" sz="2400" i="1" dirty="0" err="1">
                <a:cs typeface="Arial" panose="020B0604020202020204" pitchFamily="34" charset="0"/>
              </a:rPr>
              <a:t>glmer</a:t>
            </a:r>
            <a:r>
              <a:rPr lang="de-DE" sz="2400" i="1" dirty="0">
                <a:cs typeface="Arial" panose="020B0604020202020204" pitchFamily="34" charset="0"/>
              </a:rPr>
              <a:t>(</a:t>
            </a:r>
            <a:r>
              <a:rPr lang="de-DE" sz="2400" i="1" dirty="0" err="1">
                <a:cs typeface="Arial" panose="020B0604020202020204" pitchFamily="34" charset="0"/>
              </a:rPr>
              <a:t>Mother’s</a:t>
            </a:r>
            <a:r>
              <a:rPr lang="de-DE" sz="2400" i="1" dirty="0">
                <a:cs typeface="Arial" panose="020B0604020202020204" pitchFamily="34" charset="0"/>
              </a:rPr>
              <a:t> </a:t>
            </a:r>
            <a:r>
              <a:rPr lang="de-DE" sz="2400" i="1" dirty="0" err="1">
                <a:cs typeface="Arial" panose="020B0604020202020204" pitchFamily="34" charset="0"/>
              </a:rPr>
              <a:t>Tolerence</a:t>
            </a:r>
            <a:r>
              <a:rPr lang="de-DE" sz="2400" i="1" dirty="0">
                <a:cs typeface="Arial" panose="020B0604020202020204" pitchFamily="34" charset="0"/>
              </a:rPr>
              <a:t> ~ Age+ </a:t>
            </a:r>
            <a:r>
              <a:rPr lang="de-DE" sz="2400" i="1" dirty="0" err="1">
                <a:cs typeface="Arial" panose="020B0604020202020204" pitchFamily="34" charset="0"/>
              </a:rPr>
              <a:t>Feeding_Speed</a:t>
            </a:r>
            <a:r>
              <a:rPr lang="de-DE" sz="2400" i="1" dirty="0">
                <a:cs typeface="Arial" panose="020B0604020202020204" pitchFamily="34" charset="0"/>
              </a:rPr>
              <a:t>+ </a:t>
            </a:r>
            <a:r>
              <a:rPr lang="de-DE" sz="2400" i="1" dirty="0" err="1">
                <a:cs typeface="Arial" panose="020B0604020202020204" pitchFamily="34" charset="0"/>
              </a:rPr>
              <a:t>Difficulty</a:t>
            </a:r>
            <a:r>
              <a:rPr lang="de-DE" sz="2400" i="1" dirty="0">
                <a:cs typeface="Arial" panose="020B0604020202020204" pitchFamily="34" charset="0"/>
              </a:rPr>
              <a:t>+ </a:t>
            </a:r>
            <a:r>
              <a:rPr lang="de-DE" sz="2400" i="1" dirty="0" err="1">
                <a:cs typeface="Arial" panose="020B0604020202020204" pitchFamily="34" charset="0"/>
              </a:rPr>
              <a:t>Rarity</a:t>
            </a:r>
            <a:r>
              <a:rPr lang="de-DE" sz="2400" i="1" dirty="0">
                <a:cs typeface="Arial" panose="020B0604020202020204" pitchFamily="34" charset="0"/>
              </a:rPr>
              <a:t>+ </a:t>
            </a:r>
            <a:r>
              <a:rPr lang="de-DE" sz="2400" i="1" dirty="0" err="1">
                <a:cs typeface="Arial" panose="020B0604020202020204" pitchFamily="34" charset="0"/>
              </a:rPr>
              <a:t>Body_Condition</a:t>
            </a:r>
            <a:r>
              <a:rPr lang="de-DE" sz="2400" i="1" dirty="0">
                <a:cs typeface="Arial" panose="020B0604020202020204" pitchFamily="34" charset="0"/>
              </a:rPr>
              <a:t>+ </a:t>
            </a:r>
            <a:r>
              <a:rPr lang="de-DE" sz="2400" i="1" dirty="0" err="1">
                <a:cs typeface="Arial" panose="020B0604020202020204" pitchFamily="34" charset="0"/>
              </a:rPr>
              <a:t>Condition</a:t>
            </a:r>
            <a:r>
              <a:rPr lang="de-DE" sz="2400" i="1" dirty="0">
                <a:cs typeface="Arial" panose="020B0604020202020204" pitchFamily="34" charset="0"/>
              </a:rPr>
              <a:t>+ (</a:t>
            </a:r>
            <a:r>
              <a:rPr lang="de-DE" sz="2400" i="1" dirty="0" err="1">
                <a:cs typeface="Arial" panose="020B0604020202020204" pitchFamily="34" charset="0"/>
              </a:rPr>
              <a:t>1|Subject</a:t>
            </a:r>
            <a:r>
              <a:rPr lang="de-DE" sz="2400" i="1" dirty="0">
                <a:cs typeface="Arial" panose="020B0604020202020204" pitchFamily="34" charset="0"/>
              </a:rPr>
              <a:t>)+ (</a:t>
            </a:r>
            <a:r>
              <a:rPr lang="de-DE" sz="2400" i="1" dirty="0" err="1">
                <a:cs typeface="Arial" panose="020B0604020202020204" pitchFamily="34" charset="0"/>
              </a:rPr>
              <a:t>1|Fitem</a:t>
            </a:r>
            <a:r>
              <a:rPr lang="de-DE" sz="2400" i="1" dirty="0">
                <a:cs typeface="Arial" panose="020B0604020202020204" pitchFamily="34" charset="0"/>
              </a:rPr>
              <a:t>)+ (0+ </a:t>
            </a:r>
            <a:r>
              <a:rPr lang="de-DE" sz="2400" i="1" dirty="0" err="1">
                <a:cs typeface="Arial" panose="020B0604020202020204" pitchFamily="34" charset="0"/>
              </a:rPr>
              <a:t>Feeding_Speed|Subject</a:t>
            </a:r>
            <a:r>
              <a:rPr lang="de-DE" sz="2400" i="1" dirty="0">
                <a:cs typeface="Arial" panose="020B0604020202020204" pitchFamily="34" charset="0"/>
              </a:rPr>
              <a:t>)+ (0+ Feeding_Speed|Fitem), family="</a:t>
            </a:r>
            <a:r>
              <a:rPr lang="de-DE" sz="2400" i="1" dirty="0" err="1">
                <a:cs typeface="Arial" panose="020B0604020202020204" pitchFamily="34" charset="0"/>
              </a:rPr>
              <a:t>binomial</a:t>
            </a:r>
            <a:r>
              <a:rPr lang="de-DE" sz="2400" i="1" dirty="0">
                <a:cs typeface="Arial" panose="020B0604020202020204" pitchFamily="34" charset="0"/>
              </a:rPr>
              <a:t>")</a:t>
            </a:r>
          </a:p>
          <a:p>
            <a:r>
              <a:rPr lang="en-US" sz="2400" i="1" dirty="0"/>
              <a:t>library(lme4)</a:t>
            </a:r>
          </a:p>
          <a:p>
            <a:pPr marL="0" indent="0">
              <a:buNone/>
            </a:pPr>
            <a:endParaRPr lang="en-US" sz="2400" dirty="0"/>
          </a:p>
        </p:txBody>
      </p:sp>
    </p:spTree>
    <p:extLst>
      <p:ext uri="{BB962C8B-B14F-4D97-AF65-F5344CB8AC3E}">
        <p14:creationId xmlns:p14="http://schemas.microsoft.com/office/powerpoint/2010/main" val="54483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CF8C2-67BD-4349-9075-D35D366B0EC3}"/>
              </a:ext>
            </a:extLst>
          </p:cNvPr>
          <p:cNvSpPr>
            <a:spLocks noGrp="1"/>
          </p:cNvSpPr>
          <p:nvPr>
            <p:ph type="title"/>
          </p:nvPr>
        </p:nvSpPr>
        <p:spPr>
          <a:xfrm>
            <a:off x="838200" y="631825"/>
            <a:ext cx="10515600" cy="1325563"/>
          </a:xfrm>
        </p:spPr>
        <p:txBody>
          <a:bodyPr>
            <a:normAutofit/>
          </a:bodyPr>
          <a:lstStyle/>
          <a:p>
            <a:r>
              <a:rPr lang="de-DE" dirty="0"/>
              <a:t>References </a:t>
            </a:r>
            <a:endParaRPr lang="x-none" dirty="0"/>
          </a:p>
        </p:txBody>
      </p:sp>
      <p:sp>
        <p:nvSpPr>
          <p:cNvPr id="3" name="Content Placeholder 2">
            <a:extLst>
              <a:ext uri="{FF2B5EF4-FFF2-40B4-BE49-F238E27FC236}">
                <a16:creationId xmlns:a16="http://schemas.microsoft.com/office/drawing/2014/main" id="{25B00039-3C99-4B73-88B0-BF5346DD5DBB}"/>
              </a:ext>
            </a:extLst>
          </p:cNvPr>
          <p:cNvSpPr>
            <a:spLocks noGrp="1"/>
          </p:cNvSpPr>
          <p:nvPr>
            <p:ph idx="1"/>
          </p:nvPr>
        </p:nvSpPr>
        <p:spPr>
          <a:xfrm>
            <a:off x="838200" y="1915995"/>
            <a:ext cx="10515600" cy="4013886"/>
          </a:xfrm>
        </p:spPr>
        <p:txBody>
          <a:bodyPr>
            <a:noAutofit/>
          </a:bodyPr>
          <a:lstStyle/>
          <a:p>
            <a:pPr marL="0" indent="0">
              <a:lnSpc>
                <a:spcPct val="150000"/>
              </a:lnSpc>
              <a:buNone/>
            </a:pPr>
            <a:r>
              <a:rPr lang="en-US" sz="1100" dirty="0"/>
              <a:t>Dunkel, L. P. (2006). </a:t>
            </a:r>
            <a:r>
              <a:rPr lang="en-US" sz="1100" i="1" dirty="0"/>
              <a:t>Development of Ecological Competence in Bornean Orangutans (Pongo </a:t>
            </a:r>
            <a:r>
              <a:rPr lang="en-US" sz="1100" i="1" dirty="0" err="1"/>
              <a:t>pygmaeus</a:t>
            </a:r>
            <a:r>
              <a:rPr lang="en-US" sz="1100" i="1" dirty="0"/>
              <a:t>): with special reference to difficult-to-process food items </a:t>
            </a:r>
            <a:r>
              <a:rPr lang="en-US" sz="1100" dirty="0"/>
              <a:t>(Doctoral dissertation, Universität Zürich).</a:t>
            </a:r>
            <a:endParaRPr lang="x-none" sz="1100" dirty="0"/>
          </a:p>
          <a:p>
            <a:pPr marL="0" lvl="0" indent="0">
              <a:lnSpc>
                <a:spcPct val="150000"/>
              </a:lnSpc>
              <a:buNone/>
            </a:pPr>
            <a:r>
              <a:rPr lang="de-DE" sz="1100" dirty="0"/>
              <a:t>Estienne, V., Cohen, H., Wittig, R. M., &amp; Boesch, C. (2019). Maternal influence on the development of nut‐cracking skills in the chimpanzees of the Taï forest, Côte d'Ivoire (Pan troglodytes verus). </a:t>
            </a:r>
            <a:r>
              <a:rPr lang="de-DE" sz="1100" i="1" dirty="0"/>
              <a:t>American journal of primatology</a:t>
            </a:r>
            <a:r>
              <a:rPr lang="de-DE" sz="1100" dirty="0"/>
              <a:t>, e23022.</a:t>
            </a:r>
            <a:endParaRPr lang="x-none" sz="1100" dirty="0"/>
          </a:p>
          <a:p>
            <a:pPr marL="0" lvl="0" indent="0">
              <a:lnSpc>
                <a:spcPct val="150000"/>
              </a:lnSpc>
              <a:buNone/>
            </a:pPr>
            <a:r>
              <a:rPr lang="en-US" sz="1100" dirty="0"/>
              <a:t>Estienne, V., </a:t>
            </a:r>
            <a:r>
              <a:rPr lang="en-US" sz="1100" dirty="0" err="1"/>
              <a:t>Robira</a:t>
            </a:r>
            <a:r>
              <a:rPr lang="en-US" sz="1100" dirty="0"/>
              <a:t>, B., </a:t>
            </a:r>
            <a:r>
              <a:rPr lang="en-US" sz="1100" dirty="0" err="1"/>
              <a:t>Mundry</a:t>
            </a:r>
            <a:r>
              <a:rPr lang="en-US" sz="1100" dirty="0"/>
              <a:t>, R., </a:t>
            </a:r>
            <a:r>
              <a:rPr lang="en-US" sz="1100" dirty="0" err="1"/>
              <a:t>Deschner</a:t>
            </a:r>
            <a:r>
              <a:rPr lang="en-US" sz="1100" dirty="0"/>
              <a:t>, T., &amp; </a:t>
            </a:r>
            <a:r>
              <a:rPr lang="en-US" sz="1100" dirty="0" err="1"/>
              <a:t>Boesch</a:t>
            </a:r>
            <a:r>
              <a:rPr lang="en-US" sz="1100" dirty="0"/>
              <a:t>, C. (2019). Acquisition of a complex extractive technique by the immature chimpanzees of </a:t>
            </a:r>
            <a:r>
              <a:rPr lang="en-US" sz="1100" dirty="0" err="1"/>
              <a:t>Loango</a:t>
            </a:r>
            <a:r>
              <a:rPr lang="en-US" sz="1100" dirty="0"/>
              <a:t> National Park, Gabon. </a:t>
            </a:r>
            <a:r>
              <a:rPr lang="en-US" sz="1100" i="1" dirty="0"/>
              <a:t>Animal </a:t>
            </a:r>
            <a:r>
              <a:rPr lang="en-US" sz="1100" i="1" dirty="0" err="1"/>
              <a:t>behaviour</a:t>
            </a:r>
            <a:r>
              <a:rPr lang="en-US" sz="1100" i="1" dirty="0"/>
              <a:t>, 147, </a:t>
            </a:r>
            <a:r>
              <a:rPr lang="en-US" sz="1100" dirty="0"/>
              <a:t>61-76.</a:t>
            </a:r>
            <a:endParaRPr lang="x-none" sz="1100" dirty="0"/>
          </a:p>
          <a:p>
            <a:pPr marL="0" lvl="0" indent="0">
              <a:lnSpc>
                <a:spcPct val="150000"/>
              </a:lnSpc>
              <a:buNone/>
            </a:pPr>
            <a:r>
              <a:rPr lang="en-US" sz="1100" dirty="0"/>
              <a:t>Falkner, S. Short Report of the Master Thesis: Mother-Offspring Conflict in Orangutans-Disentangling different contexts of mother-offspring conflict in Sumatran and Bornean orangutans.</a:t>
            </a:r>
          </a:p>
          <a:p>
            <a:pPr marL="0" lvl="0" indent="0">
              <a:lnSpc>
                <a:spcPct val="150000"/>
              </a:lnSpc>
              <a:buNone/>
            </a:pPr>
            <a:r>
              <a:rPr lang="en-US" sz="1100" dirty="0"/>
              <a:t>Field, A., Miles, J., &amp; Field, Z. (2012). Discovering statistics using R. Sage publications.</a:t>
            </a:r>
            <a:endParaRPr lang="x-none" sz="1100" dirty="0"/>
          </a:p>
          <a:p>
            <a:pPr marL="0" lvl="0" indent="0">
              <a:lnSpc>
                <a:spcPct val="150000"/>
              </a:lnSpc>
              <a:buNone/>
            </a:pPr>
            <a:r>
              <a:rPr lang="de-DE" sz="1100" dirty="0"/>
              <a:t>Jaeggi, A. V., Dunkel, L. P., Van Noordwijk, M. A., Wich, S. A., Sura, A. A., &amp; Van Schaik, C. P. (2010). Social learning of diet and foraging skills by wild immature Bornean orangutans: implications for culture. </a:t>
            </a:r>
            <a:r>
              <a:rPr lang="de-DE" sz="1100" i="1" dirty="0"/>
              <a:t>American Journal of Primatology: Official Journal of the American Society of Primatologists, 72</a:t>
            </a:r>
            <a:r>
              <a:rPr lang="de-DE" sz="1100" dirty="0"/>
              <a:t>(1), 62-71.</a:t>
            </a:r>
            <a:endParaRPr lang="x-none" sz="1100" dirty="0"/>
          </a:p>
          <a:p>
            <a:pPr marL="0" lvl="0" indent="0">
              <a:lnSpc>
                <a:spcPct val="150000"/>
              </a:lnSpc>
              <a:buNone/>
            </a:pPr>
            <a:r>
              <a:rPr lang="de-DE" sz="1100" dirty="0"/>
              <a:t>Jaeggi, A. V., Van Noordwijk, M. A., &amp; Van Schaik, C. P. (2008). Begging for information: mother–offspring food sharing among wild Bornean orangutans. </a:t>
            </a:r>
            <a:r>
              <a:rPr lang="de-DE" sz="1100" i="1" dirty="0"/>
              <a:t>American Journal of Primatology: Official Journal of the American Society of Primatologists, 70</a:t>
            </a:r>
            <a:r>
              <a:rPr lang="de-DE" sz="1100" dirty="0"/>
              <a:t>(6), 533-541.</a:t>
            </a:r>
            <a:endParaRPr lang="de-DE" sz="1100" b="1"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x-none" sz="1100" dirty="0"/>
          </a:p>
        </p:txBody>
      </p:sp>
    </p:spTree>
    <p:extLst>
      <p:ext uri="{BB962C8B-B14F-4D97-AF65-F5344CB8AC3E}">
        <p14:creationId xmlns:p14="http://schemas.microsoft.com/office/powerpoint/2010/main" val="53723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F6F5D-84ED-4237-9474-22CE2203DA93}"/>
              </a:ext>
            </a:extLst>
          </p:cNvPr>
          <p:cNvSpPr>
            <a:spLocks noGrp="1"/>
          </p:cNvSpPr>
          <p:nvPr>
            <p:ph type="title"/>
          </p:nvPr>
        </p:nvSpPr>
        <p:spPr>
          <a:xfrm>
            <a:off x="838200" y="631825"/>
            <a:ext cx="10515600" cy="1325563"/>
          </a:xfrm>
        </p:spPr>
        <p:txBody>
          <a:bodyPr>
            <a:normAutofit/>
          </a:bodyPr>
          <a:lstStyle/>
          <a:p>
            <a:r>
              <a:rPr lang="de-DE" dirty="0"/>
              <a:t>References</a:t>
            </a:r>
            <a:endParaRPr lang="x-none" dirty="0"/>
          </a:p>
        </p:txBody>
      </p:sp>
      <p:sp>
        <p:nvSpPr>
          <p:cNvPr id="3" name="Content Placeholder 2">
            <a:extLst>
              <a:ext uri="{FF2B5EF4-FFF2-40B4-BE49-F238E27FC236}">
                <a16:creationId xmlns:a16="http://schemas.microsoft.com/office/drawing/2014/main" id="{E884B4C1-7840-4BC7-9A38-B0E2E9454A05}"/>
              </a:ext>
            </a:extLst>
          </p:cNvPr>
          <p:cNvSpPr>
            <a:spLocks noGrp="1"/>
          </p:cNvSpPr>
          <p:nvPr>
            <p:ph idx="1"/>
          </p:nvPr>
        </p:nvSpPr>
        <p:spPr>
          <a:xfrm>
            <a:off x="838200" y="1840581"/>
            <a:ext cx="10515600" cy="4480560"/>
          </a:xfrm>
        </p:spPr>
        <p:txBody>
          <a:bodyPr>
            <a:normAutofit fontScale="92500" lnSpcReduction="10000"/>
          </a:bodyPr>
          <a:lstStyle/>
          <a:p>
            <a:pPr marL="0" indent="0">
              <a:lnSpc>
                <a:spcPct val="170000"/>
              </a:lnSpc>
              <a:buNone/>
            </a:pPr>
            <a:r>
              <a:rPr lang="en-US" sz="1200" dirty="0" err="1"/>
              <a:t>Jäggi</a:t>
            </a:r>
            <a:r>
              <a:rPr lang="en-US" sz="1200" dirty="0"/>
              <a:t>, A. V., van Schaik, C. P., Fischer, J., &amp; Burkart, J. M. (2010). </a:t>
            </a:r>
            <a:r>
              <a:rPr lang="en-US" sz="1200" i="1" dirty="0"/>
              <a:t>Building Blocks of Morality: Reciprocal Altruism and Food Sharing among Chimpanzees (Pan troglodytes), Bonobos (Pan </a:t>
            </a:r>
            <a:r>
              <a:rPr lang="en-US" sz="1200" i="1" dirty="0" err="1"/>
              <a:t>paniscus</a:t>
            </a:r>
            <a:r>
              <a:rPr lang="en-US" sz="1200" i="1" dirty="0"/>
              <a:t>) and other Primates</a:t>
            </a:r>
            <a:r>
              <a:rPr lang="en-US" sz="1200" dirty="0"/>
              <a:t>.</a:t>
            </a:r>
            <a:endParaRPr lang="en-US" sz="1050" dirty="0"/>
          </a:p>
          <a:p>
            <a:pPr marL="0" lvl="0" indent="0">
              <a:lnSpc>
                <a:spcPct val="170000"/>
              </a:lnSpc>
              <a:buNone/>
            </a:pPr>
            <a:r>
              <a:rPr lang="en-US" sz="1050" dirty="0" err="1"/>
              <a:t>Lonsdorf</a:t>
            </a:r>
            <a:r>
              <a:rPr lang="en-US" sz="1050" dirty="0"/>
              <a:t>, E. V. (2005). Sex differences in the development of termite-fishing skills in the wild chimpanzees, Pan troglodytes </a:t>
            </a:r>
            <a:r>
              <a:rPr lang="en-US" sz="1050" dirty="0" err="1"/>
              <a:t>schweinfurthii</a:t>
            </a:r>
            <a:r>
              <a:rPr lang="en-US" sz="1050" dirty="0"/>
              <a:t>, of Gombe National Park, Tanzania. </a:t>
            </a:r>
            <a:r>
              <a:rPr lang="en-US" sz="1050" i="1" dirty="0"/>
              <a:t>Animal Behaviour</a:t>
            </a:r>
            <a:r>
              <a:rPr lang="en-US" sz="1050" dirty="0"/>
              <a:t>, </a:t>
            </a:r>
            <a:r>
              <a:rPr lang="en-US" sz="1050" i="1" dirty="0"/>
              <a:t>70</a:t>
            </a:r>
            <a:r>
              <a:rPr lang="en-US" sz="1050" dirty="0"/>
              <a:t>(3), 673-683.</a:t>
            </a:r>
            <a:endParaRPr lang="x-none" sz="1050" dirty="0"/>
          </a:p>
          <a:p>
            <a:pPr marL="0" lvl="0" indent="0">
              <a:lnSpc>
                <a:spcPct val="170000"/>
              </a:lnSpc>
              <a:buNone/>
            </a:pPr>
            <a:r>
              <a:rPr lang="en-US" sz="1050" dirty="0" err="1"/>
              <a:t>Lonsdorf</a:t>
            </a:r>
            <a:r>
              <a:rPr lang="en-US" sz="1050" dirty="0"/>
              <a:t>, E. V. (2006). What is the role of mothers in the acquisition of termite-fishing behaviors in wild chimpanzees (Pan troglodytes </a:t>
            </a:r>
            <a:r>
              <a:rPr lang="en-US" sz="1050" dirty="0" err="1"/>
              <a:t>schweinfurthii</a:t>
            </a:r>
            <a:r>
              <a:rPr lang="en-US" sz="1050" dirty="0"/>
              <a:t>)?. </a:t>
            </a:r>
            <a:r>
              <a:rPr lang="en-US" sz="1050" i="1" dirty="0"/>
              <a:t>Animal cognition</a:t>
            </a:r>
            <a:r>
              <a:rPr lang="en-US" sz="1050" dirty="0"/>
              <a:t>, </a:t>
            </a:r>
            <a:r>
              <a:rPr lang="en-US" sz="1050" i="1" dirty="0"/>
              <a:t>9</a:t>
            </a:r>
            <a:r>
              <a:rPr lang="en-US" sz="1050" dirty="0"/>
              <a:t>(1), 36-46.</a:t>
            </a:r>
            <a:endParaRPr lang="x-none" sz="1050" dirty="0"/>
          </a:p>
          <a:p>
            <a:pPr marL="0" lvl="0" indent="0">
              <a:lnSpc>
                <a:spcPct val="170000"/>
              </a:lnSpc>
              <a:buNone/>
            </a:pPr>
            <a:r>
              <a:rPr lang="en-US" sz="1050" dirty="0" err="1"/>
              <a:t>Schuppli</a:t>
            </a:r>
            <a:r>
              <a:rPr lang="en-US" sz="1050" dirty="0"/>
              <a:t>, C., </a:t>
            </a:r>
            <a:r>
              <a:rPr lang="en-US" sz="1050" dirty="0" err="1"/>
              <a:t>Forss</a:t>
            </a:r>
            <a:r>
              <a:rPr lang="en-US" sz="1050" dirty="0"/>
              <a:t>, S. I., </a:t>
            </a:r>
            <a:r>
              <a:rPr lang="en-US" sz="1050" dirty="0" err="1"/>
              <a:t>Meulman</a:t>
            </a:r>
            <a:r>
              <a:rPr lang="en-US" sz="1050" dirty="0"/>
              <a:t>, E. J., </a:t>
            </a:r>
            <a:r>
              <a:rPr lang="en-US" sz="1050" dirty="0" err="1"/>
              <a:t>Zweifel</a:t>
            </a:r>
            <a:r>
              <a:rPr lang="en-US" sz="1050" dirty="0"/>
              <a:t>, N., Lee, K. C., </a:t>
            </a:r>
            <a:r>
              <a:rPr lang="en-US" sz="1050" dirty="0" err="1"/>
              <a:t>Rukmana</a:t>
            </a:r>
            <a:r>
              <a:rPr lang="en-US" sz="1050" dirty="0"/>
              <a:t>, E., ... &amp; van Schaik, C. P. (2016). Development of foraging skills in two orangutan populations: needing to learn or needing to grow?. </a:t>
            </a:r>
            <a:r>
              <a:rPr lang="en-US" sz="1050" i="1" dirty="0"/>
              <a:t>Frontiers in zoology, 13</a:t>
            </a:r>
            <a:r>
              <a:rPr lang="en-US" sz="1050" dirty="0"/>
              <a:t>(1), 43.</a:t>
            </a:r>
            <a:endParaRPr lang="x-none" sz="1050" dirty="0"/>
          </a:p>
          <a:p>
            <a:pPr marL="0" lvl="0" indent="0">
              <a:lnSpc>
                <a:spcPct val="170000"/>
              </a:lnSpc>
              <a:buNone/>
            </a:pPr>
            <a:r>
              <a:rPr lang="de-DE" sz="1050" dirty="0"/>
              <a:t>Schuppli, C., Meulman, E. J., Forss, S. I., Aprilinayati, F., Van Noordwijk, M. A., &amp; Van Schaik, C. P. (2016). Observational social learning and socially induced practice of routine skills in immature wild orang-utans. </a:t>
            </a:r>
            <a:r>
              <a:rPr lang="de-DE" sz="1050" i="1" dirty="0"/>
              <a:t>Animal Behaviour</a:t>
            </a:r>
            <a:r>
              <a:rPr lang="de-DE" sz="1050" dirty="0"/>
              <a:t>, </a:t>
            </a:r>
            <a:r>
              <a:rPr lang="de-DE" sz="1050" i="1" dirty="0"/>
              <a:t>119</a:t>
            </a:r>
            <a:r>
              <a:rPr lang="de-DE" sz="1050" dirty="0"/>
              <a:t>, 87-98.</a:t>
            </a:r>
            <a:endParaRPr lang="x-none" sz="1050" dirty="0"/>
          </a:p>
          <a:p>
            <a:pPr marL="0" lvl="0" indent="0">
              <a:lnSpc>
                <a:spcPct val="170000"/>
              </a:lnSpc>
              <a:buNone/>
            </a:pPr>
            <a:r>
              <a:rPr lang="en-US" sz="1050" dirty="0" err="1"/>
              <a:t>Trivers</a:t>
            </a:r>
            <a:r>
              <a:rPr lang="en-US" sz="1050" dirty="0"/>
              <a:t>, R. L. (1974). Parent-offspring conflict. </a:t>
            </a:r>
            <a:r>
              <a:rPr lang="en-US" sz="1050" i="1" dirty="0"/>
              <a:t>Integrative and Comparative Biology, 14</a:t>
            </a:r>
            <a:r>
              <a:rPr lang="en-US" sz="1050" dirty="0"/>
              <a:t>(1), 249-264.</a:t>
            </a:r>
            <a:endParaRPr lang="x-none" sz="1050" dirty="0"/>
          </a:p>
          <a:p>
            <a:pPr marL="0" lvl="0" indent="0">
              <a:lnSpc>
                <a:spcPct val="170000"/>
              </a:lnSpc>
              <a:buNone/>
            </a:pPr>
            <a:r>
              <a:rPr lang="en-US" sz="1050" dirty="0"/>
              <a:t>Van </a:t>
            </a:r>
            <a:r>
              <a:rPr lang="en-US" sz="1050" dirty="0" err="1"/>
              <a:t>Noordwijk</a:t>
            </a:r>
            <a:r>
              <a:rPr lang="en-US" sz="1050" dirty="0"/>
              <a:t>, M. A., &amp; van Schaik, C. P. (2005). Development of ecological competence in Sumatran orangutans. </a:t>
            </a:r>
            <a:r>
              <a:rPr lang="en-US" sz="1050" i="1" dirty="0"/>
              <a:t>American Journal of Physical Anthropology: The Official Publication of the American Association of Physical Anthropologists</a:t>
            </a:r>
            <a:r>
              <a:rPr lang="en-US" sz="1050" dirty="0"/>
              <a:t>, </a:t>
            </a:r>
            <a:r>
              <a:rPr lang="en-US" sz="1050" i="1" dirty="0"/>
              <a:t>127</a:t>
            </a:r>
            <a:r>
              <a:rPr lang="en-US" sz="1050" dirty="0"/>
              <a:t>(1), 79-94.</a:t>
            </a:r>
            <a:endParaRPr lang="x-none" sz="1050" dirty="0"/>
          </a:p>
          <a:p>
            <a:pPr marL="0" lvl="0" indent="0">
              <a:lnSpc>
                <a:spcPct val="170000"/>
              </a:lnSpc>
              <a:buNone/>
            </a:pPr>
            <a:r>
              <a:rPr lang="de-DE" sz="1050" dirty="0"/>
              <a:t>Van Noordwijk, M. A., Sauren, S. E., Abulani, A., Morrogh-Bernard, H. C., Utami Atmoko, S. S., Van Schaik, C. P., ... &amp; Mitra Setia, T. (2009). Development of independence: Sumatran and Bornean orangutans compared.</a:t>
            </a:r>
            <a:endParaRPr lang="x-none" sz="1050" dirty="0"/>
          </a:p>
          <a:p>
            <a:pPr marL="0" indent="0">
              <a:buNone/>
            </a:pPr>
            <a:endParaRPr lang="en-US" sz="1000" dirty="0"/>
          </a:p>
          <a:p>
            <a:pPr marL="0" indent="0">
              <a:buNone/>
            </a:pPr>
            <a:endParaRPr lang="x-none" sz="1000" dirty="0"/>
          </a:p>
        </p:txBody>
      </p:sp>
    </p:spTree>
    <p:extLst>
      <p:ext uri="{BB962C8B-B14F-4D97-AF65-F5344CB8AC3E}">
        <p14:creationId xmlns:p14="http://schemas.microsoft.com/office/powerpoint/2010/main" val="23814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n animal&#10;&#10;Description automatically generated">
            <a:extLst>
              <a:ext uri="{FF2B5EF4-FFF2-40B4-BE49-F238E27FC236}">
                <a16:creationId xmlns:a16="http://schemas.microsoft.com/office/drawing/2014/main" id="{8C05C068-84D1-406F-9029-ED65E1E9666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091" t="4470" b="18922"/>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DEFE7D3-C094-41F7-A82F-5039DBE8A71F}"/>
              </a:ext>
            </a:extLst>
          </p:cNvPr>
          <p:cNvSpPr>
            <a:spLocks noGrp="1"/>
          </p:cNvSpPr>
          <p:nvPr>
            <p:ph type="title"/>
          </p:nvPr>
        </p:nvSpPr>
        <p:spPr>
          <a:xfrm>
            <a:off x="7792665" y="2305763"/>
            <a:ext cx="4062643" cy="1043409"/>
          </a:xfrm>
        </p:spPr>
        <p:txBody>
          <a:bodyPr vert="horz" lIns="91440" tIns="45720" rIns="91440" bIns="45720" rtlCol="0" anchor="ctr">
            <a:normAutofit/>
          </a:bodyPr>
          <a:lstStyle/>
          <a:p>
            <a:r>
              <a:rPr lang="en-US" sz="5400" dirty="0"/>
              <a:t>Thank you </a:t>
            </a:r>
            <a:r>
              <a:rPr lang="en-US" sz="5400" dirty="0">
                <a:sym typeface="Wingdings" panose="05000000000000000000" pitchFamily="2" charset="2"/>
              </a:rPr>
              <a:t></a:t>
            </a:r>
            <a:endParaRPr lang="en-US" sz="5400" dirty="0"/>
          </a:p>
        </p:txBody>
      </p:sp>
      <p:sp>
        <p:nvSpPr>
          <p:cNvPr id="9" name="TextBox 8">
            <a:extLst>
              <a:ext uri="{FF2B5EF4-FFF2-40B4-BE49-F238E27FC236}">
                <a16:creationId xmlns:a16="http://schemas.microsoft.com/office/drawing/2014/main" id="{09DBD744-4E04-457A-95C1-326105DCB2E4}"/>
              </a:ext>
            </a:extLst>
          </p:cNvPr>
          <p:cNvSpPr txBox="1"/>
          <p:nvPr/>
        </p:nvSpPr>
        <p:spPr>
          <a:xfrm>
            <a:off x="7766089" y="6666603"/>
            <a:ext cx="4698460" cy="228936"/>
          </a:xfrm>
          <a:prstGeom prst="rect">
            <a:avLst/>
          </a:prstGeom>
          <a:noFill/>
        </p:spPr>
        <p:txBody>
          <a:bodyPr wrap="square" rtlCol="0">
            <a:spAutoFit/>
          </a:bodyPr>
          <a:lstStyle/>
          <a:p>
            <a:r>
              <a:rPr lang="de-DE" sz="900" dirty="0">
                <a:solidFill>
                  <a:schemeClr val="bg1"/>
                </a:solidFill>
              </a:rPr>
              <a:t>https://www.dailymail.co.uk/news/article-7154111/Orangutan-released-wild-Sumatra.html</a:t>
            </a:r>
            <a:endParaRPr lang="x-none" sz="900" dirty="0">
              <a:solidFill>
                <a:schemeClr val="bg1"/>
              </a:solidFill>
            </a:endParaRPr>
          </a:p>
        </p:txBody>
      </p:sp>
    </p:spTree>
    <p:extLst>
      <p:ext uri="{BB962C8B-B14F-4D97-AF65-F5344CB8AC3E}">
        <p14:creationId xmlns:p14="http://schemas.microsoft.com/office/powerpoint/2010/main" val="233125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54084" y="1510940"/>
            <a:ext cx="3410275" cy="1488077"/>
          </a:xfrm>
          <a:prstGeom prst="rect">
            <a:avLst/>
          </a:prstGeom>
          <a:solidFill>
            <a:srgbClr val="FFFFFF">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dirty="0"/>
          </a:p>
        </p:txBody>
      </p:sp>
      <p:sp>
        <p:nvSpPr>
          <p:cNvPr id="6" name="Content Placeholder 5"/>
          <p:cNvSpPr>
            <a:spLocks noGrp="1"/>
          </p:cNvSpPr>
          <p:nvPr>
            <p:ph idx="1"/>
          </p:nvPr>
        </p:nvSpPr>
        <p:spPr>
          <a:xfrm>
            <a:off x="94668" y="1343701"/>
            <a:ext cx="4087827" cy="1000331"/>
          </a:xfrm>
          <a:solidFill>
            <a:srgbClr val="FFFFFF">
              <a:alpha val="63922"/>
            </a:srgbClr>
          </a:solidFill>
        </p:spPr>
        <p:txBody>
          <a:bodyPr>
            <a:normAutofit/>
          </a:bodyPr>
          <a:lstStyle/>
          <a:p>
            <a:pPr marL="0" indent="0">
              <a:buNone/>
            </a:pPr>
            <a:r>
              <a:rPr lang="en-US" sz="2000" b="1" dirty="0"/>
              <a:t>Study site:</a:t>
            </a:r>
          </a:p>
          <a:p>
            <a:endParaRPr lang="en-US" sz="2900" b="1" dirty="0"/>
          </a:p>
          <a:p>
            <a:endParaRPr lang="en-US" sz="2900" b="1" dirty="0"/>
          </a:p>
          <a:p>
            <a:endParaRPr lang="en-US" sz="2900" b="1" dirty="0"/>
          </a:p>
          <a:p>
            <a:endParaRPr lang="en-US" sz="2900" b="1" dirty="0"/>
          </a:p>
          <a:p>
            <a:endParaRPr lang="en-US" sz="2900" b="1" dirty="0"/>
          </a:p>
          <a:p>
            <a:endParaRPr lang="en-US" sz="2900" b="1" dirty="0"/>
          </a:p>
          <a:p>
            <a:endParaRPr lang="en-US" sz="2900" b="1" dirty="0"/>
          </a:p>
          <a:p>
            <a:pPr lvl="2"/>
            <a:endParaRPr lang="en-US" sz="2100" b="1" dirty="0"/>
          </a:p>
          <a:p>
            <a:pPr marL="0" indent="0">
              <a:buNone/>
            </a:pPr>
            <a:endParaRPr lang="en-US" sz="2900" b="1" dirty="0"/>
          </a:p>
          <a:p>
            <a:endParaRPr lang="en-US" sz="2900" b="1" dirty="0"/>
          </a:p>
          <a:p>
            <a:pPr marL="0" indent="0">
              <a:buNone/>
            </a:pPr>
            <a:endParaRPr lang="en-US" sz="3500" b="1" dirty="0"/>
          </a:p>
        </p:txBody>
      </p:sp>
      <p:grpSp>
        <p:nvGrpSpPr>
          <p:cNvPr id="4" name="Group 3"/>
          <p:cNvGrpSpPr/>
          <p:nvPr/>
        </p:nvGrpSpPr>
        <p:grpSpPr>
          <a:xfrm>
            <a:off x="2379215" y="1405006"/>
            <a:ext cx="5903332" cy="4905060"/>
            <a:chOff x="3023925" y="2716435"/>
            <a:chExt cx="7128290" cy="5542589"/>
          </a:xfrm>
        </p:grpSpPr>
        <p:pic>
          <p:nvPicPr>
            <p:cNvPr id="12" name="Picture 2" descr="C:\Users\Caroline\Desktop\Master thesis battle\Bildli\OUdist.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023925" y="2716435"/>
              <a:ext cx="4520032" cy="5542589"/>
            </a:xfrm>
            <a:prstGeom prst="rect">
              <a:avLst/>
            </a:prstGeom>
            <a:solidFill>
              <a:schemeClr val="bg1">
                <a:lumMod val="85000"/>
                <a:alpha val="20000"/>
              </a:schemeClr>
            </a:solidFill>
            <a:effectLst>
              <a:softEdge rad="127000"/>
            </a:effectLst>
          </p:spPr>
        </p:pic>
        <p:sp>
          <p:nvSpPr>
            <p:cNvPr id="7" name="Oval 6"/>
            <p:cNvSpPr/>
            <p:nvPr/>
          </p:nvSpPr>
          <p:spPr>
            <a:xfrm>
              <a:off x="3901646" y="4024689"/>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sp>
          <p:nvSpPr>
            <p:cNvPr id="18" name="Oval 17"/>
            <p:cNvSpPr/>
            <p:nvPr/>
          </p:nvSpPr>
          <p:spPr>
            <a:xfrm>
              <a:off x="10008199" y="6076082"/>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grpSp>
      <p:pic>
        <p:nvPicPr>
          <p:cNvPr id="17" name="Picture 2" descr="C:\Users\Caroline\Desktop\Suaq Baliming\Camp and people\DSC_0484.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479525" y="1337444"/>
            <a:ext cx="2370291" cy="1930789"/>
          </a:xfrm>
          <a:prstGeom prst="rect">
            <a:avLst/>
          </a:prstGeom>
          <a:ln>
            <a:noFill/>
          </a:ln>
          <a:effectLst>
            <a:softEdge rad="127000"/>
          </a:effectLst>
        </p:spPr>
      </p:pic>
      <p:sp>
        <p:nvSpPr>
          <p:cNvPr id="2" name="Rectangle 1"/>
          <p:cNvSpPr/>
          <p:nvPr/>
        </p:nvSpPr>
        <p:spPr>
          <a:xfrm>
            <a:off x="6267953" y="1337780"/>
            <a:ext cx="6134665" cy="1515928"/>
          </a:xfrm>
          <a:prstGeom prst="rect">
            <a:avLst/>
          </a:prstGeom>
        </p:spPr>
        <p:txBody>
          <a:bodyPr wrap="square">
            <a:spAutoFit/>
          </a:bodyPr>
          <a:lstStyle/>
          <a:p>
            <a:endParaRPr lang="en-US" sz="1051" b="1" dirty="0"/>
          </a:p>
          <a:p>
            <a:r>
              <a:rPr lang="en-US" sz="2000" b="1" dirty="0"/>
              <a:t>Behavioral measure of cognitive performance: </a:t>
            </a:r>
          </a:p>
          <a:p>
            <a:pPr marL="285744" indent="-285744">
              <a:buFont typeface="Symbol" panose="05050102010706020507" pitchFamily="18" charset="2"/>
              <a:buChar char="-"/>
            </a:pPr>
            <a:r>
              <a:rPr lang="en-US" sz="1400" dirty="0"/>
              <a:t>Exploration: “prolonged, non-repetitive, usually destructive manipulation of or feeding attempts on objects, during which the individuals focus is on the object”</a:t>
            </a:r>
          </a:p>
          <a:p>
            <a:endParaRPr lang="en-US" sz="2000" dirty="0"/>
          </a:p>
        </p:txBody>
      </p:sp>
      <p:sp>
        <p:nvSpPr>
          <p:cNvPr id="22" name="Title 1"/>
          <p:cNvSpPr>
            <a:spLocks noGrp="1"/>
          </p:cNvSpPr>
          <p:nvPr>
            <p:ph type="title"/>
          </p:nvPr>
        </p:nvSpPr>
        <p:spPr>
          <a:xfrm>
            <a:off x="762000" y="139789"/>
            <a:ext cx="10515600" cy="1325563"/>
          </a:xfrm>
        </p:spPr>
        <p:txBody>
          <a:bodyPr/>
          <a:lstStyle/>
          <a:p>
            <a:r>
              <a:rPr lang="en-US" dirty="0"/>
              <a:t>Data collection</a:t>
            </a:r>
          </a:p>
        </p:txBody>
      </p:sp>
      <p:sp>
        <p:nvSpPr>
          <p:cNvPr id="16" name="Content Placeholder 5"/>
          <p:cNvSpPr txBox="1">
            <a:spLocks/>
          </p:cNvSpPr>
          <p:nvPr/>
        </p:nvSpPr>
        <p:spPr>
          <a:xfrm>
            <a:off x="102433" y="1723044"/>
            <a:ext cx="2400303" cy="1731573"/>
          </a:xfrm>
          <a:prstGeom prst="rect">
            <a:avLst/>
          </a:prstGeom>
          <a:solidFill>
            <a:srgbClr val="FFFFFF">
              <a:alpha val="69020"/>
            </a:srgbClr>
          </a:solidFill>
          <a:effectLst>
            <a:softEdge rad="63500"/>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Symbol" panose="05050102010706020507" pitchFamily="18" charset="2"/>
              <a:buChar char="-"/>
            </a:pPr>
            <a:r>
              <a:rPr lang="en-US" sz="1800" b="1" dirty="0" err="1"/>
              <a:t>Suaq</a:t>
            </a:r>
            <a:r>
              <a:rPr lang="en-US" sz="1800" b="1" dirty="0"/>
              <a:t> </a:t>
            </a:r>
            <a:r>
              <a:rPr lang="en-US" sz="1800" b="1" dirty="0" err="1"/>
              <a:t>Balimbing</a:t>
            </a:r>
            <a:endParaRPr lang="en-US" sz="1800" b="1" dirty="0"/>
          </a:p>
          <a:p>
            <a:pPr>
              <a:buFont typeface="Symbol" panose="05050102010706020507" pitchFamily="18" charset="2"/>
              <a:buChar char="-"/>
            </a:pPr>
            <a:r>
              <a:rPr lang="en-US" sz="1800" i="1" dirty="0" err="1"/>
              <a:t>Pongo</a:t>
            </a:r>
            <a:r>
              <a:rPr lang="en-US" sz="1800" i="1" dirty="0"/>
              <a:t> </a:t>
            </a:r>
            <a:r>
              <a:rPr lang="en-US" sz="1800" i="1" dirty="0" err="1"/>
              <a:t>abelii</a:t>
            </a:r>
            <a:endParaRPr lang="en-US" sz="1800" i="1" dirty="0"/>
          </a:p>
          <a:p>
            <a:pPr>
              <a:buFont typeface="Symbol" panose="05050102010706020507" pitchFamily="18" charset="2"/>
              <a:buChar char="-"/>
            </a:pPr>
            <a:r>
              <a:rPr lang="en-US" sz="1800" dirty="0"/>
              <a:t>Peat swamp forest</a:t>
            </a:r>
          </a:p>
          <a:p>
            <a:pPr marL="457189" lvl="1" indent="0">
              <a:buNone/>
            </a:pPr>
            <a:endParaRPr lang="en-US" sz="2000" dirty="0"/>
          </a:p>
          <a:p>
            <a:pPr marL="0" indent="0">
              <a:buNone/>
            </a:pPr>
            <a:endParaRPr lang="en-US" sz="2800" dirty="0"/>
          </a:p>
        </p:txBody>
      </p:sp>
      <p:cxnSp>
        <p:nvCxnSpPr>
          <p:cNvPr id="20" name="Straight Connector 19"/>
          <p:cNvCxnSpPr/>
          <p:nvPr/>
        </p:nvCxnSpPr>
        <p:spPr>
          <a:xfrm flipV="1">
            <a:off x="6106757" y="1383953"/>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feld 4"/>
          <p:cNvSpPr txBox="1"/>
          <p:nvPr/>
        </p:nvSpPr>
        <p:spPr>
          <a:xfrm rot="10800000" flipV="1">
            <a:off x="10039328" y="-27"/>
            <a:ext cx="2152673" cy="400110"/>
          </a:xfrm>
          <a:prstGeom prst="rect">
            <a:avLst/>
          </a:prstGeom>
          <a:noFill/>
          <a:ln w="19050">
            <a:solidFill>
              <a:schemeClr val="tx1">
                <a:lumMod val="75000"/>
                <a:lumOff val="25000"/>
              </a:schemeClr>
            </a:solidFill>
          </a:ln>
        </p:spPr>
        <p:txBody>
          <a:bodyPr wrap="square">
            <a:spAutoFit/>
          </a:bodyPr>
          <a:lstStyle/>
          <a:p>
            <a:pPr algn="ctr">
              <a:defRPr/>
            </a:pPr>
            <a:r>
              <a:rPr lang="de-CH" sz="2000" b="1" dirty="0" err="1"/>
              <a:t>Methods</a:t>
            </a:r>
            <a:endParaRPr lang="de-CH" sz="2000" dirty="0">
              <a:solidFill>
                <a:schemeClr val="tx1">
                  <a:lumMod val="75000"/>
                  <a:lumOff val="25000"/>
                </a:schemeClr>
              </a:solidFill>
            </a:endParaRPr>
          </a:p>
        </p:txBody>
      </p:sp>
      <p:cxnSp>
        <p:nvCxnSpPr>
          <p:cNvPr id="24" name="Straight Connector 23"/>
          <p:cNvCxnSpPr/>
          <p:nvPr/>
        </p:nvCxnSpPr>
        <p:spPr>
          <a:xfrm>
            <a:off x="838201" y="1115615"/>
            <a:ext cx="7417527" cy="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67953" y="5241908"/>
            <a:ext cx="4029191" cy="1046440"/>
          </a:xfrm>
          <a:prstGeom prst="rect">
            <a:avLst/>
          </a:prstGeom>
        </p:spPr>
        <p:txBody>
          <a:bodyPr wrap="square">
            <a:spAutoFit/>
          </a:bodyPr>
          <a:lstStyle/>
          <a:p>
            <a:r>
              <a:rPr lang="en-US" sz="2000" b="1" dirty="0"/>
              <a:t>Age-individual data points:</a:t>
            </a:r>
          </a:p>
          <a:p>
            <a:pPr>
              <a:buFont typeface="Symbol" panose="05050102010706020507" pitchFamily="18" charset="2"/>
              <a:buChar char="-"/>
            </a:pPr>
            <a:r>
              <a:rPr lang="en-US" sz="1400" dirty="0"/>
              <a:t>Data of one individual</a:t>
            </a:r>
          </a:p>
          <a:p>
            <a:pPr>
              <a:buFont typeface="Symbol" panose="05050102010706020507" pitchFamily="18" charset="2"/>
              <a:buChar char="-"/>
            </a:pPr>
            <a:r>
              <a:rPr lang="en-US" sz="1400" dirty="0"/>
              <a:t>Collected within 4 months        </a:t>
            </a:r>
          </a:p>
          <a:p>
            <a:pPr>
              <a:buFont typeface="Symbol" panose="05050102010706020507" pitchFamily="18" charset="2"/>
              <a:buChar char="-"/>
            </a:pPr>
            <a:r>
              <a:rPr lang="en-US" sz="1400" dirty="0"/>
              <a:t>Minimally 70 follow hours</a:t>
            </a:r>
          </a:p>
        </p:txBody>
      </p:sp>
      <p:pic>
        <p:nvPicPr>
          <p:cNvPr id="19" name="Picture 3" descr="C:\Users\Caco\Desktop\tf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087480" y="2817377"/>
            <a:ext cx="2699793" cy="22633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Caco\Desktop\DESKTOP\Master's Thesis all folders\Master endspurt\Master thesis battle\Bildli\expl.jpg"/>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455417" y="2763486"/>
            <a:ext cx="2602784" cy="231719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123986" y="3839826"/>
            <a:ext cx="4029191" cy="830997"/>
          </a:xfrm>
          <a:prstGeom prst="rect">
            <a:avLst/>
          </a:prstGeom>
        </p:spPr>
        <p:txBody>
          <a:bodyPr wrap="square">
            <a:spAutoFit/>
          </a:bodyPr>
          <a:lstStyle/>
          <a:p>
            <a:r>
              <a:rPr lang="en-US" sz="2000" b="1" dirty="0"/>
              <a:t>Study subjects:</a:t>
            </a:r>
          </a:p>
          <a:p>
            <a:pPr marL="285744" indent="-285744">
              <a:buFont typeface="Symbol" panose="05050102010706020507" pitchFamily="18" charset="2"/>
              <a:buChar char="-"/>
            </a:pPr>
            <a:r>
              <a:rPr lang="en-US" sz="1400" dirty="0"/>
              <a:t>12 immatures and their mothers, followed over multiple years</a:t>
            </a:r>
          </a:p>
        </p:txBody>
      </p:sp>
      <p:pic>
        <p:nvPicPr>
          <p:cNvPr id="3" name="Picture 2"/>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806250" y="4841015"/>
            <a:ext cx="816551" cy="865780"/>
          </a:xfrm>
          <a:prstGeom prst="rect">
            <a:avLst/>
          </a:prstGeom>
          <a:effectLst>
            <a:softEdge rad="25400"/>
          </a:effectLst>
        </p:spPr>
      </p:pic>
      <p:pic>
        <p:nvPicPr>
          <p:cNvPr id="5" name="Picture 4"/>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2636406" y="4848965"/>
            <a:ext cx="866007" cy="846067"/>
          </a:xfrm>
          <a:prstGeom prst="rect">
            <a:avLst/>
          </a:prstGeom>
          <a:effectLst>
            <a:softEdge rad="25400"/>
          </a:effectLst>
        </p:spPr>
      </p:pic>
      <p:pic>
        <p:nvPicPr>
          <p:cNvPr id="8" name="Picture 7"/>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525067" y="4854499"/>
            <a:ext cx="865711" cy="832583"/>
          </a:xfrm>
          <a:prstGeom prst="rect">
            <a:avLst/>
          </a:prstGeom>
          <a:effectLst>
            <a:softEdge rad="25400"/>
          </a:effectLst>
        </p:spPr>
      </p:pic>
      <p:pic>
        <p:nvPicPr>
          <p:cNvPr id="9" name="Picture 8"/>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402692" y="4848968"/>
            <a:ext cx="804845" cy="831233"/>
          </a:xfrm>
          <a:prstGeom prst="rect">
            <a:avLst/>
          </a:prstGeom>
          <a:effectLst>
            <a:softEdge rad="25400"/>
          </a:effectLst>
        </p:spPr>
      </p:pic>
      <p:pic>
        <p:nvPicPr>
          <p:cNvPr id="11" name="Picture 10"/>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802507" y="5715797"/>
            <a:ext cx="811244" cy="888963"/>
          </a:xfrm>
          <a:prstGeom prst="rect">
            <a:avLst/>
          </a:prstGeom>
          <a:effectLst>
            <a:softEdge rad="25400"/>
          </a:effectLst>
        </p:spPr>
      </p:pic>
      <p:pic>
        <p:nvPicPr>
          <p:cNvPr id="13" name="Picture 12"/>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2634543" y="5707848"/>
            <a:ext cx="869731" cy="890625"/>
          </a:xfrm>
          <a:prstGeom prst="rect">
            <a:avLst/>
          </a:prstGeom>
          <a:effectLst>
            <a:softEdge rad="25400"/>
          </a:effectLst>
        </p:spPr>
      </p:pic>
      <p:pic>
        <p:nvPicPr>
          <p:cNvPr id="15" name="Picture 14"/>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3523967" y="5705133"/>
            <a:ext cx="855877" cy="898385"/>
          </a:xfrm>
          <a:prstGeom prst="rect">
            <a:avLst/>
          </a:prstGeom>
          <a:effectLst>
            <a:softEdge rad="25400"/>
          </a:effectLst>
        </p:spPr>
      </p:pic>
      <p:pic>
        <p:nvPicPr>
          <p:cNvPr id="30" name="Picture 29"/>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3539089" y="6428051"/>
            <a:ext cx="262496" cy="146987"/>
          </a:xfrm>
          <a:prstGeom prst="rect">
            <a:avLst/>
          </a:prstGeom>
        </p:spPr>
      </p:pic>
      <p:pic>
        <p:nvPicPr>
          <p:cNvPr id="32" name="Picture 31"/>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99466" y="5698706"/>
            <a:ext cx="816196" cy="899765"/>
          </a:xfrm>
          <a:prstGeom prst="rect">
            <a:avLst/>
          </a:prstGeom>
          <a:effectLst>
            <a:softEdge rad="25400"/>
          </a:effectLst>
        </p:spPr>
      </p:pic>
      <p:pic>
        <p:nvPicPr>
          <p:cNvPr id="33" name="Picture 32"/>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37986" y="4826873"/>
            <a:ext cx="837405" cy="871391"/>
          </a:xfrm>
          <a:prstGeom prst="rect">
            <a:avLst/>
          </a:prstGeom>
          <a:effectLst>
            <a:softEdge rad="25400"/>
          </a:effectLst>
        </p:spPr>
      </p:pic>
      <p:pic>
        <p:nvPicPr>
          <p:cNvPr id="34" name="Picture 33"/>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991963" y="4826872"/>
            <a:ext cx="792252" cy="875251"/>
          </a:xfrm>
          <a:prstGeom prst="rect">
            <a:avLst/>
          </a:prstGeom>
          <a:effectLst>
            <a:softEdge rad="25400"/>
          </a:effectLst>
        </p:spPr>
      </p:pic>
      <p:pic>
        <p:nvPicPr>
          <p:cNvPr id="35" name="Picture 34"/>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137984" y="5717479"/>
            <a:ext cx="837405" cy="885200"/>
          </a:xfrm>
          <a:prstGeom prst="rect">
            <a:avLst/>
          </a:prstGeom>
          <a:effectLst>
            <a:softEdge rad="25400"/>
          </a:effectLst>
        </p:spPr>
      </p:pic>
      <p:pic>
        <p:nvPicPr>
          <p:cNvPr id="36" name="Picture 35"/>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994914" y="5717479"/>
            <a:ext cx="792807" cy="885200"/>
          </a:xfrm>
          <a:prstGeom prst="rect">
            <a:avLst/>
          </a:prstGeom>
          <a:effectLst>
            <a:softEdge rad="25400"/>
          </a:effectLst>
        </p:spPr>
      </p:pic>
    </p:spTree>
    <p:extLst>
      <p:ext uri="{BB962C8B-B14F-4D97-AF65-F5344CB8AC3E}">
        <p14:creationId xmlns:p14="http://schemas.microsoft.com/office/powerpoint/2010/main" val="25955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6A0B-FE71-420C-B1CC-C38ECE8BB32C}"/>
              </a:ext>
            </a:extLst>
          </p:cNvPr>
          <p:cNvSpPr>
            <a:spLocks noGrp="1"/>
          </p:cNvSpPr>
          <p:nvPr>
            <p:ph type="title"/>
          </p:nvPr>
        </p:nvSpPr>
        <p:spPr>
          <a:xfrm>
            <a:off x="655320" y="365125"/>
            <a:ext cx="5120114" cy="1692794"/>
          </a:xfrm>
        </p:spPr>
        <p:txBody>
          <a:bodyPr>
            <a:normAutofit/>
          </a:bodyPr>
          <a:lstStyle/>
          <a:p>
            <a:r>
              <a:rPr lang="en-US" dirty="0">
                <a:solidFill>
                  <a:schemeClr val="accent1">
                    <a:lumMod val="75000"/>
                  </a:schemeClr>
                </a:solidFill>
              </a:rPr>
              <a:t>Content </a:t>
            </a:r>
          </a:p>
        </p:txBody>
      </p:sp>
      <p:cxnSp>
        <p:nvCxnSpPr>
          <p:cNvPr id="15" name="Straight Arrow Connector 1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6D448-C221-4E4B-A3FD-A8A7BB26D69C}"/>
              </a:ext>
            </a:extLst>
          </p:cNvPr>
          <p:cNvSpPr>
            <a:spLocks noGrp="1"/>
          </p:cNvSpPr>
          <p:nvPr>
            <p:ph idx="1"/>
          </p:nvPr>
        </p:nvSpPr>
        <p:spPr>
          <a:xfrm>
            <a:off x="655321" y="2575033"/>
            <a:ext cx="5120113" cy="3747939"/>
          </a:xfrm>
        </p:spPr>
        <p:txBody>
          <a:bodyPr>
            <a:normAutofit/>
          </a:bodyPr>
          <a:lstStyle/>
          <a:p>
            <a:r>
              <a:rPr lang="de-DE" sz="3200" dirty="0"/>
              <a:t>Theoretical background </a:t>
            </a:r>
          </a:p>
          <a:p>
            <a:r>
              <a:rPr lang="de-DE" sz="3200" dirty="0"/>
              <a:t>Research question</a:t>
            </a:r>
          </a:p>
          <a:p>
            <a:r>
              <a:rPr lang="de-DE" sz="3200" dirty="0"/>
              <a:t>Predictors </a:t>
            </a:r>
          </a:p>
          <a:p>
            <a:r>
              <a:rPr lang="de-DE" sz="3200" dirty="0"/>
              <a:t>Hypotheses </a:t>
            </a:r>
          </a:p>
          <a:p>
            <a:r>
              <a:rPr lang="de-DE" sz="3200" dirty="0"/>
              <a:t>Methods </a:t>
            </a:r>
          </a:p>
          <a:p>
            <a:r>
              <a:rPr lang="en-US" sz="3200" dirty="0"/>
              <a:t>Analyses</a:t>
            </a:r>
            <a:r>
              <a:rPr lang="de-DE" sz="3200" dirty="0"/>
              <a:t> </a:t>
            </a:r>
          </a:p>
          <a:p>
            <a:endParaRPr lang="de-DE" sz="3200" dirty="0"/>
          </a:p>
          <a:p>
            <a:endParaRPr lang="de-DE" sz="3200" dirty="0"/>
          </a:p>
          <a:p>
            <a:endParaRPr lang="x-none" sz="3200" dirty="0"/>
          </a:p>
        </p:txBody>
      </p:sp>
      <p:pic>
        <p:nvPicPr>
          <p:cNvPr id="5" name="Picture 4" descr="A squirrel on a branch&#10;&#10;Description automatically generated">
            <a:extLst>
              <a:ext uri="{FF2B5EF4-FFF2-40B4-BE49-F238E27FC236}">
                <a16:creationId xmlns:a16="http://schemas.microsoft.com/office/drawing/2014/main" id="{A253FF1B-0AF2-46F6-B207-16C7E2A05651}"/>
              </a:ext>
            </a:extLst>
          </p:cNvPr>
          <p:cNvPicPr>
            <a:picLocks noChangeAspect="1"/>
          </p:cNvPicPr>
          <p:nvPr/>
        </p:nvPicPr>
        <p:blipFill rotWithShape="1">
          <a:blip r:embed="rId2">
            <a:extLst>
              <a:ext uri="{28A0092B-C50C-407E-A947-70E740481C1C}">
                <a14:useLocalDpi xmlns:a14="http://schemas.microsoft.com/office/drawing/2010/main" val="0"/>
              </a:ext>
            </a:extLst>
          </a:blip>
          <a:srcRect l="18154" r="2039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713B1080-28C3-46A2-9694-33B3E5ED68A0}"/>
              </a:ext>
            </a:extLst>
          </p:cNvPr>
          <p:cNvSpPr txBox="1"/>
          <p:nvPr/>
        </p:nvSpPr>
        <p:spPr>
          <a:xfrm>
            <a:off x="0" y="6629064"/>
            <a:ext cx="10554510" cy="230832"/>
          </a:xfrm>
          <a:prstGeom prst="rect">
            <a:avLst/>
          </a:prstGeom>
          <a:noFill/>
        </p:spPr>
        <p:txBody>
          <a:bodyPr wrap="square" rtlCol="0">
            <a:spAutoFit/>
          </a:bodyPr>
          <a:lstStyle/>
          <a:p>
            <a:r>
              <a:rPr lang="de-DE" sz="900" dirty="0"/>
              <a:t>https://www.dailymail.co.uk/news/article-7154111/Orangutan-released-wild-Sumatra.html</a:t>
            </a:r>
            <a:endParaRPr lang="x-none" sz="900" dirty="0"/>
          </a:p>
        </p:txBody>
      </p:sp>
    </p:spTree>
    <p:extLst>
      <p:ext uri="{BB962C8B-B14F-4D97-AF65-F5344CB8AC3E}">
        <p14:creationId xmlns:p14="http://schemas.microsoft.com/office/powerpoint/2010/main" val="5349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3EA-0EB3-4969-836D-2238BA501D32}"/>
              </a:ext>
            </a:extLst>
          </p:cNvPr>
          <p:cNvSpPr>
            <a:spLocks noGrp="1"/>
          </p:cNvSpPr>
          <p:nvPr>
            <p:ph type="title"/>
          </p:nvPr>
        </p:nvSpPr>
        <p:spPr/>
        <p:txBody>
          <a:bodyPr/>
          <a:lstStyle/>
          <a:p>
            <a:r>
              <a:rPr lang="en-US" dirty="0"/>
              <a:t>Theoretical Background </a:t>
            </a:r>
          </a:p>
        </p:txBody>
      </p:sp>
      <p:sp>
        <p:nvSpPr>
          <p:cNvPr id="3" name="Content Placeholder 2">
            <a:extLst>
              <a:ext uri="{FF2B5EF4-FFF2-40B4-BE49-F238E27FC236}">
                <a16:creationId xmlns:a16="http://schemas.microsoft.com/office/drawing/2014/main" id="{213C5584-1697-49E3-B6DA-57001F848B0E}"/>
              </a:ext>
            </a:extLst>
          </p:cNvPr>
          <p:cNvSpPr>
            <a:spLocks noGrp="1"/>
          </p:cNvSpPr>
          <p:nvPr>
            <p:ph idx="1"/>
          </p:nvPr>
        </p:nvSpPr>
        <p:spPr/>
        <p:txBody>
          <a:bodyPr>
            <a:normAutofit fontScale="92500" lnSpcReduction="10000"/>
          </a:bodyPr>
          <a:lstStyle/>
          <a:p>
            <a:r>
              <a:rPr lang="en-US" dirty="0"/>
              <a:t>Feeding:  processing, gathering, ingesting food items. </a:t>
            </a:r>
          </a:p>
          <a:p>
            <a:r>
              <a:rPr lang="en-US" dirty="0">
                <a:solidFill>
                  <a:srgbClr val="FF0000"/>
                </a:solidFill>
              </a:rPr>
              <a:t>F</a:t>
            </a:r>
            <a:r>
              <a:rPr lang="en-US" dirty="0"/>
              <a:t>ood transfer (hand to hand [</a:t>
            </a:r>
            <a:r>
              <a:rPr lang="en-US" dirty="0" err="1"/>
              <a:t>hth</a:t>
            </a:r>
            <a:r>
              <a:rPr lang="en-US" dirty="0"/>
              <a:t>], month to mouth [</a:t>
            </a:r>
            <a:r>
              <a:rPr lang="en-US" dirty="0" err="1"/>
              <a:t>mtm</a:t>
            </a:r>
            <a:r>
              <a:rPr lang="en-US" dirty="0"/>
              <a:t>], mouth to hand [</a:t>
            </a:r>
            <a:r>
              <a:rPr lang="en-US" dirty="0" err="1"/>
              <a:t>mth</a:t>
            </a:r>
            <a:r>
              <a:rPr lang="en-US" dirty="0"/>
              <a:t>], &amp; hand to mouth [htm])</a:t>
            </a:r>
          </a:p>
          <a:p>
            <a:r>
              <a:rPr lang="en-US" dirty="0"/>
              <a:t>Food sharing &lt;- Food was virtually only shared  if non-owners approached food owners and actively tried to acquire food by </a:t>
            </a:r>
            <a:r>
              <a:rPr lang="en-US" b="1" dirty="0">
                <a:solidFill>
                  <a:schemeClr val="accent1">
                    <a:lumMod val="75000"/>
                  </a:schemeClr>
                </a:solidFill>
              </a:rPr>
              <a:t>begging </a:t>
            </a:r>
            <a:r>
              <a:rPr lang="en-US" dirty="0"/>
              <a:t>or by taking. (</a:t>
            </a:r>
            <a:r>
              <a:rPr lang="de-DE" dirty="0"/>
              <a:t>Jäggi, van Schaik, Fischer, &amp; Burkart, 2010). </a:t>
            </a:r>
          </a:p>
          <a:p>
            <a:r>
              <a:rPr lang="en-US" dirty="0"/>
              <a:t>​"Mothers were usually </a:t>
            </a:r>
            <a:r>
              <a:rPr lang="en-US" b="1" dirty="0">
                <a:solidFill>
                  <a:schemeClr val="accent1">
                    <a:lumMod val="75000"/>
                  </a:schemeClr>
                </a:solidFill>
              </a:rPr>
              <a:t>passively tolerant</a:t>
            </a:r>
            <a:r>
              <a:rPr lang="en-US" dirty="0"/>
              <a:t>, allowing offspring to take food but hardly ever regulated." (</a:t>
            </a:r>
            <a:r>
              <a:rPr lang="nl-NL" dirty="0"/>
              <a:t>Jaeggi, Van Noordwijk, &amp; Van Schaik, 2008, </a:t>
            </a:r>
            <a:r>
              <a:rPr lang="en-US" dirty="0"/>
              <a:t>p. 533)</a:t>
            </a:r>
          </a:p>
          <a:p>
            <a:r>
              <a:rPr lang="en-US" dirty="0"/>
              <a:t>No teaching has been observed. </a:t>
            </a:r>
          </a:p>
          <a:p>
            <a:r>
              <a:rPr lang="en-US" dirty="0"/>
              <a:t>Parent-Offspring Conflict (POC) &lt;- hypotheses </a:t>
            </a:r>
          </a:p>
          <a:p>
            <a:endParaRPr lang="en-US" dirty="0"/>
          </a:p>
          <a:p>
            <a:endParaRPr lang="en-US" dirty="0"/>
          </a:p>
        </p:txBody>
      </p:sp>
    </p:spTree>
    <p:extLst>
      <p:ext uri="{BB962C8B-B14F-4D97-AF65-F5344CB8AC3E}">
        <p14:creationId xmlns:p14="http://schemas.microsoft.com/office/powerpoint/2010/main" val="294118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164C-F010-42D9-928B-1B6ACA58397E}"/>
              </a:ext>
            </a:extLst>
          </p:cNvPr>
          <p:cNvSpPr>
            <a:spLocks noGrp="1"/>
          </p:cNvSpPr>
          <p:nvPr>
            <p:ph type="title"/>
          </p:nvPr>
        </p:nvSpPr>
        <p:spPr/>
        <p:txBody>
          <a:bodyPr>
            <a:normAutofit/>
          </a:bodyPr>
          <a:lstStyle/>
          <a:p>
            <a:r>
              <a:rPr lang="en-US" dirty="0"/>
              <a:t>The role of mothers in other primates </a:t>
            </a:r>
          </a:p>
        </p:txBody>
      </p:sp>
      <p:sp>
        <p:nvSpPr>
          <p:cNvPr id="3" name="Content Placeholder 2">
            <a:extLst>
              <a:ext uri="{FF2B5EF4-FFF2-40B4-BE49-F238E27FC236}">
                <a16:creationId xmlns:a16="http://schemas.microsoft.com/office/drawing/2014/main" id="{78A5875C-EDB0-40B9-AE1A-201F60D9ABA9}"/>
              </a:ext>
            </a:extLst>
          </p:cNvPr>
          <p:cNvSpPr>
            <a:spLocks noGrp="1"/>
          </p:cNvSpPr>
          <p:nvPr>
            <p:ph idx="1"/>
          </p:nvPr>
        </p:nvSpPr>
        <p:spPr/>
        <p:txBody>
          <a:bodyPr/>
          <a:lstStyle/>
          <a:p>
            <a:r>
              <a:rPr lang="en-US" dirty="0"/>
              <a:t>Bee-fishing in chimps: “the proportion of time mothers spent at bee nest sites was high when they were accompanied by young daughters and decreased as daughters aged, while the opposite pattern was found for sons.” (</a:t>
            </a:r>
            <a:r>
              <a:rPr lang="de-DE" dirty="0"/>
              <a:t>Estienne, Robira, Mundry, Deschner, &amp; Boesch, 2019</a:t>
            </a:r>
            <a:r>
              <a:rPr lang="en-US" dirty="0"/>
              <a:t>)</a:t>
            </a:r>
          </a:p>
          <a:p>
            <a:r>
              <a:rPr lang="en-US" dirty="0"/>
              <a:t>Nut-cracking in chimps: “mothers were more likely to share nuts with their sons than with their daughters, and the more their offspring begged”; “male immatures were also found to beg more often than females” (Estienne, Cohen, Wittig, &amp; </a:t>
            </a:r>
            <a:r>
              <a:rPr lang="en-US" dirty="0" err="1"/>
              <a:t>Boesch</a:t>
            </a:r>
            <a:r>
              <a:rPr lang="en-US" dirty="0"/>
              <a:t>, 2019). </a:t>
            </a:r>
          </a:p>
          <a:p>
            <a:endParaRPr lang="en-US" dirty="0"/>
          </a:p>
          <a:p>
            <a:endParaRPr lang="x-none" dirty="0"/>
          </a:p>
        </p:txBody>
      </p:sp>
    </p:spTree>
    <p:extLst>
      <p:ext uri="{BB962C8B-B14F-4D97-AF65-F5344CB8AC3E}">
        <p14:creationId xmlns:p14="http://schemas.microsoft.com/office/powerpoint/2010/main" val="362808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F0016-68EF-4CD8-A457-B25CC5EAB198}"/>
              </a:ext>
            </a:extLst>
          </p:cNvPr>
          <p:cNvSpPr>
            <a:spLocks noGrp="1"/>
          </p:cNvSpPr>
          <p:nvPr>
            <p:ph idx="1"/>
          </p:nvPr>
        </p:nvSpPr>
        <p:spPr/>
        <p:txBody>
          <a:bodyPr/>
          <a:lstStyle/>
          <a:p>
            <a:r>
              <a:rPr lang="en-US" dirty="0"/>
              <a:t>Ant-fishing in chimps: poorer the skill of the offspring, longer the mother spent ant-fishing with the offspring. mothers are highly tolerant to offspring, even when the behavior of the offspring may disrupt the termite-fishing attempt (</a:t>
            </a:r>
            <a:r>
              <a:rPr lang="en-US" dirty="0" err="1"/>
              <a:t>Lonsdorf</a:t>
            </a:r>
            <a:r>
              <a:rPr lang="en-US" dirty="0"/>
              <a:t>, 2006). </a:t>
            </a:r>
          </a:p>
          <a:p>
            <a:pPr marL="0" indent="0">
              <a:buNone/>
            </a:pPr>
            <a:endParaRPr lang="en-US" dirty="0"/>
          </a:p>
          <a:p>
            <a:r>
              <a:rPr lang="en-US" dirty="0"/>
              <a:t>Food sharing in bonobos: grooming impacts sharing &lt;- more tolerated transfers (</a:t>
            </a:r>
            <a:r>
              <a:rPr lang="de-DE" dirty="0"/>
              <a:t>Jäggi, van Schaik, Fischer, &amp; Burkart, 2010</a:t>
            </a:r>
            <a:r>
              <a:rPr lang="en-US" dirty="0"/>
              <a:t>). </a:t>
            </a:r>
          </a:p>
        </p:txBody>
      </p:sp>
      <p:sp>
        <p:nvSpPr>
          <p:cNvPr id="4" name="Title 1">
            <a:extLst>
              <a:ext uri="{FF2B5EF4-FFF2-40B4-BE49-F238E27FC236}">
                <a16:creationId xmlns:a16="http://schemas.microsoft.com/office/drawing/2014/main" id="{3257BAAC-7424-4F67-AD50-6A8C4B8D3E66}"/>
              </a:ext>
            </a:extLst>
          </p:cNvPr>
          <p:cNvSpPr>
            <a:spLocks noGrp="1"/>
          </p:cNvSpPr>
          <p:nvPr>
            <p:ph type="title"/>
          </p:nvPr>
        </p:nvSpPr>
        <p:spPr>
          <a:xfrm>
            <a:off x="838200" y="365125"/>
            <a:ext cx="10515600" cy="1325563"/>
          </a:xfrm>
        </p:spPr>
        <p:txBody>
          <a:bodyPr>
            <a:normAutofit/>
          </a:bodyPr>
          <a:lstStyle/>
          <a:p>
            <a:r>
              <a:rPr lang="en-US" dirty="0"/>
              <a:t>The role of mothers in other primates </a:t>
            </a:r>
          </a:p>
        </p:txBody>
      </p:sp>
    </p:spTree>
    <p:extLst>
      <p:ext uri="{BB962C8B-B14F-4D97-AF65-F5344CB8AC3E}">
        <p14:creationId xmlns:p14="http://schemas.microsoft.com/office/powerpoint/2010/main" val="3788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4B58F4-6E86-4A1A-8697-03B15EACF1F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932" r="19571"/>
          <a:stretch/>
        </p:blipFill>
        <p:spPr>
          <a:xfrm>
            <a:off x="5768642" y="-1"/>
            <a:ext cx="6423053" cy="6858001"/>
          </a:xfrm>
          <a:prstGeom prst="rect">
            <a:avLst/>
          </a:prstGeom>
        </p:spPr>
      </p:pic>
      <p:pic>
        <p:nvPicPr>
          <p:cNvPr id="62" name="Picture 61">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0B45B873-E3ED-465C-8AD0-BB984FBCD2E8}"/>
              </a:ext>
            </a:extLst>
          </p:cNvPr>
          <p:cNvSpPr>
            <a:spLocks noGrp="1"/>
          </p:cNvSpPr>
          <p:nvPr>
            <p:ph type="title"/>
          </p:nvPr>
        </p:nvSpPr>
        <p:spPr>
          <a:xfrm>
            <a:off x="804483" y="1414761"/>
            <a:ext cx="4805996" cy="1644592"/>
          </a:xfrm>
        </p:spPr>
        <p:txBody>
          <a:bodyPr vert="horz" lIns="91440" tIns="45720" rIns="91440" bIns="45720" rtlCol="0" anchor="t">
            <a:normAutofit/>
          </a:bodyPr>
          <a:lstStyle/>
          <a:p>
            <a:r>
              <a:rPr lang="en-US" dirty="0">
                <a:solidFill>
                  <a:schemeClr val="accent1">
                    <a:lumMod val="75000"/>
                  </a:schemeClr>
                </a:solidFill>
              </a:rPr>
              <a:t>Research Question</a:t>
            </a:r>
          </a:p>
        </p:txBody>
      </p:sp>
      <p:sp>
        <p:nvSpPr>
          <p:cNvPr id="3" name="Content Placeholder 2">
            <a:extLst>
              <a:ext uri="{FF2B5EF4-FFF2-40B4-BE49-F238E27FC236}">
                <a16:creationId xmlns:a16="http://schemas.microsoft.com/office/drawing/2014/main" id="{8DD87FD2-15C9-4C62-B040-E0304B92B3BE}"/>
              </a:ext>
            </a:extLst>
          </p:cNvPr>
          <p:cNvSpPr>
            <a:spLocks noGrp="1"/>
          </p:cNvSpPr>
          <p:nvPr>
            <p:ph idx="1"/>
          </p:nvPr>
        </p:nvSpPr>
        <p:spPr>
          <a:xfrm>
            <a:off x="804179" y="2490281"/>
            <a:ext cx="4805996" cy="2568101"/>
          </a:xfrm>
        </p:spPr>
        <p:txBody>
          <a:bodyPr vert="horz" lIns="91440" tIns="45720" rIns="91440" bIns="45720" rtlCol="0" anchor="b">
            <a:normAutofit/>
          </a:bodyPr>
          <a:lstStyle/>
          <a:p>
            <a:pPr marL="0" indent="0" algn="ctr">
              <a:buNone/>
            </a:pPr>
            <a:r>
              <a:rPr lang="en-US" sz="3200" dirty="0">
                <a:solidFill>
                  <a:srgbClr val="000000"/>
                </a:solidFill>
              </a:rPr>
              <a:t>What is the role of the mother in the feeding skill acquisition process in immature Sumatran orangutans?  </a:t>
            </a:r>
          </a:p>
        </p:txBody>
      </p:sp>
      <p:sp>
        <p:nvSpPr>
          <p:cNvPr id="6" name="TextBox 5">
            <a:extLst>
              <a:ext uri="{FF2B5EF4-FFF2-40B4-BE49-F238E27FC236}">
                <a16:creationId xmlns:a16="http://schemas.microsoft.com/office/drawing/2014/main" id="{D1CDA104-4384-4C49-B9BA-82339E0D7DFF}"/>
              </a:ext>
            </a:extLst>
          </p:cNvPr>
          <p:cNvSpPr txBox="1"/>
          <p:nvPr/>
        </p:nvSpPr>
        <p:spPr>
          <a:xfrm>
            <a:off x="-3295" y="6620645"/>
            <a:ext cx="6099142" cy="230832"/>
          </a:xfrm>
          <a:prstGeom prst="rect">
            <a:avLst/>
          </a:prstGeom>
          <a:noFill/>
        </p:spPr>
        <p:txBody>
          <a:bodyPr wrap="square" rtlCol="0">
            <a:spAutoFit/>
          </a:bodyPr>
          <a:lstStyle/>
          <a:p>
            <a:r>
              <a:rPr lang="de-DE" sz="900" dirty="0"/>
              <a:t>https://phys.org/news/2016-07-group-bornean-orangutan-critically-endangered.html</a:t>
            </a:r>
            <a:endParaRPr lang="x-none" sz="900" dirty="0"/>
          </a:p>
        </p:txBody>
      </p:sp>
    </p:spTree>
    <p:extLst>
      <p:ext uri="{BB962C8B-B14F-4D97-AF65-F5344CB8AC3E}">
        <p14:creationId xmlns:p14="http://schemas.microsoft.com/office/powerpoint/2010/main" val="418628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A46856-5015-413E-806B-41699BA530DE}"/>
              </a:ext>
            </a:extLst>
          </p:cNvPr>
          <p:cNvGraphicFramePr>
            <a:graphicFrameLocks noGrp="1"/>
          </p:cNvGraphicFramePr>
          <p:nvPr>
            <p:ph idx="1"/>
            <p:extLst>
              <p:ext uri="{D42A27DB-BD31-4B8C-83A1-F6EECF244321}">
                <p14:modId xmlns:p14="http://schemas.microsoft.com/office/powerpoint/2010/main" val="4250297079"/>
              </p:ext>
            </p:extLst>
          </p:nvPr>
        </p:nvGraphicFramePr>
        <p:xfrm>
          <a:off x="546221" y="1664349"/>
          <a:ext cx="10836877" cy="4954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33912690-4418-4D9E-BBD7-F977E34CB467}"/>
              </a:ext>
            </a:extLst>
          </p:cNvPr>
          <p:cNvSpPr>
            <a:spLocks noGrp="1"/>
          </p:cNvSpPr>
          <p:nvPr>
            <p:ph type="title"/>
          </p:nvPr>
        </p:nvSpPr>
        <p:spPr>
          <a:xfrm>
            <a:off x="838200" y="348649"/>
            <a:ext cx="10515600" cy="1325563"/>
          </a:xfrm>
        </p:spPr>
        <p:txBody>
          <a:bodyPr/>
          <a:lstStyle/>
          <a:p>
            <a:r>
              <a:rPr lang="en-US" dirty="0"/>
              <a:t>Independent &amp; dependent variable</a:t>
            </a:r>
          </a:p>
        </p:txBody>
      </p:sp>
    </p:spTree>
    <p:extLst>
      <p:ext uri="{BB962C8B-B14F-4D97-AF65-F5344CB8AC3E}">
        <p14:creationId xmlns:p14="http://schemas.microsoft.com/office/powerpoint/2010/main" val="425985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C7F-44FF-415D-93F6-16A599CB9C97}"/>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06DC972E-F8E7-4EA4-A2F6-49B360A0D361}"/>
              </a:ext>
            </a:extLst>
          </p:cNvPr>
          <p:cNvSpPr>
            <a:spLocks noGrp="1"/>
          </p:cNvSpPr>
          <p:nvPr>
            <p:ph idx="1"/>
          </p:nvPr>
        </p:nvSpPr>
        <p:spPr/>
        <p:txBody>
          <a:bodyPr>
            <a:normAutofit lnSpcReduction="10000"/>
          </a:bodyPr>
          <a:lstStyle/>
          <a:p>
            <a:pPr marL="514350" indent="-514350">
              <a:buFont typeface="+mj-lt"/>
              <a:buAutoNum type="arabicPeriod"/>
            </a:pPr>
            <a:r>
              <a:rPr lang="de-DE" sz="3200" dirty="0"/>
              <a:t>Age   ~  </a:t>
            </a:r>
            <a:r>
              <a:rPr lang="en-US" sz="3200" dirty="0"/>
              <a:t>frequency of acceptance (mother’</a:t>
            </a:r>
            <a:r>
              <a:rPr lang="de-DE" sz="3200" dirty="0"/>
              <a:t>s tolerence</a:t>
            </a:r>
            <a:r>
              <a:rPr lang="en-US" sz="3200" dirty="0"/>
              <a:t>)</a:t>
            </a:r>
            <a:r>
              <a:rPr lang="de-DE" sz="3200" dirty="0"/>
              <a:t> </a:t>
            </a:r>
          </a:p>
          <a:p>
            <a:pPr marL="971550" lvl="1" indent="-514350">
              <a:buAutoNum type="romanLcPeriod"/>
            </a:pPr>
            <a:endParaRPr lang="en-US" sz="2800" dirty="0"/>
          </a:p>
          <a:p>
            <a:pPr marL="971550" lvl="1" indent="-514350">
              <a:buAutoNum type="romanLcPeriod"/>
            </a:pPr>
            <a:r>
              <a:rPr lang="en-US" sz="2800" dirty="0"/>
              <a:t>“as the offspring increases in size, the relative energetic expense to it of competing with its parents should decline” (</a:t>
            </a:r>
            <a:r>
              <a:rPr lang="en-US" sz="2800" dirty="0" err="1"/>
              <a:t>Trivers</a:t>
            </a:r>
            <a:r>
              <a:rPr lang="en-US" sz="2800" dirty="0"/>
              <a:t>, 1974, p. 254). &lt;- less parental investment  </a:t>
            </a:r>
          </a:p>
          <a:p>
            <a:pPr marL="971550" lvl="1" indent="-514350">
              <a:buAutoNum type="romanLcPeriod"/>
            </a:pPr>
            <a:r>
              <a:rPr lang="de-DE" sz="2800" dirty="0"/>
              <a:t>POC: more </a:t>
            </a:r>
            <a:r>
              <a:rPr lang="en-US" sz="2800" dirty="0"/>
              <a:t>avoidance behavior and aggression show as the child grows (</a:t>
            </a:r>
            <a:r>
              <a:rPr lang="en-US" sz="2800" dirty="0" err="1"/>
              <a:t>Trivers</a:t>
            </a:r>
            <a:r>
              <a:rPr lang="en-US" sz="2800" dirty="0"/>
              <a:t>, 1974).  </a:t>
            </a:r>
          </a:p>
          <a:p>
            <a:pPr marL="971550" lvl="1" indent="-514350">
              <a:buAutoNum type="romanLcPeriod"/>
            </a:pPr>
            <a:r>
              <a:rPr lang="en-US" sz="2800" dirty="0"/>
              <a:t>infants up to at least 4 years of age in this population foraged mostly together with the mother (mostly same food items) and only the weaned immature foraged more independently (</a:t>
            </a:r>
            <a:r>
              <a:rPr lang="nl-NL" sz="2800" dirty="0"/>
              <a:t>Jaeggi, 2010</a:t>
            </a:r>
            <a:r>
              <a:rPr lang="en-US" sz="2800" dirty="0"/>
              <a:t>). </a:t>
            </a:r>
          </a:p>
          <a:p>
            <a:pPr marL="457200" lvl="1" indent="0">
              <a:buNone/>
            </a:pPr>
            <a:endParaRPr lang="de-DE" sz="2800" dirty="0"/>
          </a:p>
        </p:txBody>
      </p:sp>
      <p:cxnSp>
        <p:nvCxnSpPr>
          <p:cNvPr id="5" name="Straight Arrow Connector 4">
            <a:extLst>
              <a:ext uri="{FF2B5EF4-FFF2-40B4-BE49-F238E27FC236}">
                <a16:creationId xmlns:a16="http://schemas.microsoft.com/office/drawing/2014/main" id="{15DA6C44-3CFC-40EE-86C4-69A31F52ED5E}"/>
              </a:ext>
            </a:extLst>
          </p:cNvPr>
          <p:cNvCxnSpPr>
            <a:cxnSpLocks/>
          </p:cNvCxnSpPr>
          <p:nvPr/>
        </p:nvCxnSpPr>
        <p:spPr>
          <a:xfrm flipV="1">
            <a:off x="2158742"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CCEC8F-86B7-4659-8C6A-F34EBC10643F}"/>
              </a:ext>
            </a:extLst>
          </p:cNvPr>
          <p:cNvCxnSpPr>
            <a:cxnSpLocks/>
          </p:cNvCxnSpPr>
          <p:nvPr/>
        </p:nvCxnSpPr>
        <p:spPr>
          <a:xfrm>
            <a:off x="10361631"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72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C54C-6BDA-406A-B816-1BF796580AD5}"/>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D1581873-F4A2-4E03-8DA2-C9B29FE3E853}"/>
              </a:ext>
            </a:extLst>
          </p:cNvPr>
          <p:cNvSpPr>
            <a:spLocks noGrp="1"/>
          </p:cNvSpPr>
          <p:nvPr>
            <p:ph idx="1"/>
          </p:nvPr>
        </p:nvSpPr>
        <p:spPr/>
        <p:txBody>
          <a:bodyPr>
            <a:normAutofit/>
          </a:bodyPr>
          <a:lstStyle/>
          <a:p>
            <a:pPr marL="0" indent="0">
              <a:buNone/>
            </a:pPr>
            <a:r>
              <a:rPr lang="de-DE" sz="3200" dirty="0"/>
              <a:t>2. Food Competence of the child  ~  </a:t>
            </a:r>
            <a:r>
              <a:rPr lang="en-US" sz="3200" dirty="0"/>
              <a:t>frequency of acceptance (mother’</a:t>
            </a:r>
            <a:r>
              <a:rPr lang="de-DE" sz="3200" dirty="0"/>
              <a:t>s tolerence</a:t>
            </a:r>
            <a:r>
              <a:rPr lang="en-US" sz="3200" dirty="0"/>
              <a:t>)</a:t>
            </a:r>
            <a:r>
              <a:rPr lang="de-DE" sz="3200" dirty="0"/>
              <a:t> </a:t>
            </a:r>
          </a:p>
          <a:p>
            <a:pPr marL="0" indent="0">
              <a:buNone/>
            </a:pPr>
            <a:endParaRPr lang="de-DE" sz="3200" dirty="0"/>
          </a:p>
          <a:p>
            <a:pPr marL="971550" lvl="1" indent="-514350">
              <a:buAutoNum type="romanLcPeriod"/>
            </a:pPr>
            <a:r>
              <a:rPr lang="de-DE" sz="2800" dirty="0"/>
              <a:t>Feeding speed: </a:t>
            </a:r>
            <a:r>
              <a:rPr lang="en-US" sz="2800" dirty="0"/>
              <a:t>“how much time it took an individual to process a food item from picking to ingestion.” (</a:t>
            </a:r>
            <a:r>
              <a:rPr lang="en-US" sz="2800" dirty="0" err="1"/>
              <a:t>Schuppli</a:t>
            </a:r>
            <a:r>
              <a:rPr lang="en-US" sz="2800" dirty="0"/>
              <a:t> et al., 2016, p. 4)</a:t>
            </a:r>
          </a:p>
          <a:p>
            <a:pPr marL="971550" lvl="1" indent="-514350">
              <a:buAutoNum type="romanLcPeriod"/>
            </a:pPr>
            <a:r>
              <a:rPr lang="en-US" sz="2800" dirty="0"/>
              <a:t>If the child is well competent in foraging &lt;- the parental investment in foraging skill decreases (</a:t>
            </a:r>
            <a:r>
              <a:rPr lang="en-US" sz="2800" dirty="0" err="1"/>
              <a:t>Trivers</a:t>
            </a:r>
            <a:r>
              <a:rPr lang="en-US" sz="2800" dirty="0"/>
              <a:t>, 1974). </a:t>
            </a:r>
          </a:p>
          <a:p>
            <a:pPr marL="0" indent="0">
              <a:buNone/>
            </a:pPr>
            <a:endParaRPr lang="de-DE" sz="3200" dirty="0"/>
          </a:p>
        </p:txBody>
      </p:sp>
      <p:cxnSp>
        <p:nvCxnSpPr>
          <p:cNvPr id="5" name="Straight Arrow Connector 4">
            <a:extLst>
              <a:ext uri="{FF2B5EF4-FFF2-40B4-BE49-F238E27FC236}">
                <a16:creationId xmlns:a16="http://schemas.microsoft.com/office/drawing/2014/main" id="{5BAC25A1-9F57-4877-B7A3-8B609B13CFC7}"/>
              </a:ext>
            </a:extLst>
          </p:cNvPr>
          <p:cNvCxnSpPr>
            <a:cxnSpLocks/>
          </p:cNvCxnSpPr>
          <p:nvPr/>
        </p:nvCxnSpPr>
        <p:spPr>
          <a:xfrm flipV="1">
            <a:off x="6381950" y="1690688"/>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01B135D-6986-4451-BA6E-C811A7BDC09F}"/>
              </a:ext>
            </a:extLst>
          </p:cNvPr>
          <p:cNvCxnSpPr>
            <a:cxnSpLocks/>
          </p:cNvCxnSpPr>
          <p:nvPr/>
        </p:nvCxnSpPr>
        <p:spPr>
          <a:xfrm>
            <a:off x="4488736" y="2275152"/>
            <a:ext cx="0" cy="71018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94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1489</Words>
  <Application>Microsoft Office PowerPoint</Application>
  <PresentationFormat>Widescreen</PresentationFormat>
  <Paragraphs>152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The Role of the Mother in the Feeding Skill Acquisition in Immature Sumatran Orangutans</vt:lpstr>
      <vt:lpstr>Content </vt:lpstr>
      <vt:lpstr>Theoretical Background </vt:lpstr>
      <vt:lpstr>The role of mothers in other primates </vt:lpstr>
      <vt:lpstr>The role of mothers in other primates </vt:lpstr>
      <vt:lpstr>Research Question</vt:lpstr>
      <vt:lpstr>Independent &amp; dependent variable</vt:lpstr>
      <vt:lpstr>Hypotheses</vt:lpstr>
      <vt:lpstr>Hypotheses</vt:lpstr>
      <vt:lpstr>Hypotheses</vt:lpstr>
      <vt:lpstr>Hypotheses</vt:lpstr>
      <vt:lpstr>Hypotheses</vt:lpstr>
      <vt:lpstr>Hypotheses</vt:lpstr>
      <vt:lpstr>Methods</vt:lpstr>
      <vt:lpstr>Analyses </vt:lpstr>
      <vt:lpstr>References </vt:lpstr>
      <vt:lpstr>References</vt:lpstr>
      <vt:lpstr>Thank you </vt:lpstr>
      <vt:lpstr>Data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the Mother in the Feeding Skill Acquisition in Immature Sumatran Orangutans</dc:title>
  <dc:creator>ms286217</dc:creator>
  <cp:lastModifiedBy>ms286217</cp:lastModifiedBy>
  <cp:revision>7</cp:revision>
  <dcterms:created xsi:type="dcterms:W3CDTF">2019-11-20T21:27:26Z</dcterms:created>
  <dcterms:modified xsi:type="dcterms:W3CDTF">2019-11-26T18:02:44Z</dcterms:modified>
</cp:coreProperties>
</file>