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77" r:id="rId4"/>
    <p:sldId id="276" r:id="rId5"/>
    <p:sldId id="262" r:id="rId6"/>
    <p:sldId id="267" r:id="rId7"/>
    <p:sldId id="268" r:id="rId8"/>
    <p:sldId id="269" r:id="rId9"/>
    <p:sldId id="271" r:id="rId10"/>
    <p:sldId id="272" r:id="rId11"/>
    <p:sldId id="273" r:id="rId12"/>
    <p:sldId id="263" r:id="rId13"/>
    <p:sldId id="259" r:id="rId14"/>
    <p:sldId id="275" r:id="rId15"/>
    <p:sldId id="260" r:id="rId16"/>
    <p:sldId id="258" r:id="rId17"/>
    <p:sldId id="266" r:id="rId18"/>
    <p:sldId id="270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" initials="C" lastIdx="35" clrIdx="0">
    <p:extLst>
      <p:ext uri="{19B8F6BF-5375-455C-9EA6-DF929625EA0E}">
        <p15:presenceInfo xmlns:p15="http://schemas.microsoft.com/office/powerpoint/2012/main" userId="Caro" providerId="None"/>
      </p:ext>
    </p:extLst>
  </p:cmAuthor>
  <p:cmAuthor id="2" name="ms286217" initials="m" lastIdx="7" clrIdx="1">
    <p:extLst>
      <p:ext uri="{19B8F6BF-5375-455C-9EA6-DF929625EA0E}">
        <p15:presenceInfo xmlns:p15="http://schemas.microsoft.com/office/powerpoint/2012/main" userId="S::ms286217@campussachsen.onmicrosoft.com::4d355447-7db9-41c6-9494-61f65f9215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97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0856F-7879-41E9-8024-0B60C274008C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0CD10979-6FAA-4718-AC95-79206339F5E6}">
      <dgm:prSet phldrT="[Text]"/>
      <dgm:spPr/>
      <dgm:t>
        <a:bodyPr vert="horz"/>
        <a:lstStyle/>
        <a:p>
          <a:r>
            <a:rPr lang="en-US" noProof="0" dirty="0"/>
            <a:t>Mother’</a:t>
          </a:r>
          <a:r>
            <a:rPr lang="de-DE" dirty="0"/>
            <a:t>s Tolerence (yes/no)</a:t>
          </a:r>
          <a:endParaRPr lang="x-none" dirty="0"/>
        </a:p>
      </dgm:t>
    </dgm:pt>
    <dgm:pt modelId="{21C0B729-6F20-49A3-9D96-030DD12B7869}" type="parTrans" cxnId="{4B566220-7C95-43BE-BDE2-EF3906A7E9DE}">
      <dgm:prSet/>
      <dgm:spPr/>
      <dgm:t>
        <a:bodyPr/>
        <a:lstStyle/>
        <a:p>
          <a:endParaRPr lang="x-none"/>
        </a:p>
      </dgm:t>
    </dgm:pt>
    <dgm:pt modelId="{DB841466-4700-4206-8648-A803F6D63E56}" type="sibTrans" cxnId="{4B566220-7C95-43BE-BDE2-EF3906A7E9DE}">
      <dgm:prSet/>
      <dgm:spPr/>
      <dgm:t>
        <a:bodyPr/>
        <a:lstStyle/>
        <a:p>
          <a:endParaRPr lang="x-none"/>
        </a:p>
      </dgm:t>
    </dgm:pt>
    <dgm:pt modelId="{2A014054-9AF9-487E-A432-E4C3D9B3384B}">
      <dgm:prSet phldrT="[Text]" custT="1"/>
      <dgm:spPr/>
      <dgm:t>
        <a:bodyPr/>
        <a:lstStyle/>
        <a:p>
          <a:pPr algn="ctr"/>
          <a:r>
            <a:rPr lang="en-US" sz="2000" noProof="0" dirty="0"/>
            <a:t>Offspring’s age</a:t>
          </a:r>
        </a:p>
      </dgm:t>
    </dgm:pt>
    <dgm:pt modelId="{D5EEE58A-106D-41E2-8C1D-D487C37D4D73}" type="parTrans" cxnId="{A628CE41-6B86-4FC4-BDF7-EEEF7B21A361}">
      <dgm:prSet/>
      <dgm:spPr/>
      <dgm:t>
        <a:bodyPr/>
        <a:lstStyle/>
        <a:p>
          <a:endParaRPr lang="x-none"/>
        </a:p>
      </dgm:t>
    </dgm:pt>
    <dgm:pt modelId="{7E64C298-AA31-4A19-97E5-D2A832025A6A}" type="sibTrans" cxnId="{A628CE41-6B86-4FC4-BDF7-EEEF7B21A361}">
      <dgm:prSet/>
      <dgm:spPr/>
      <dgm:t>
        <a:bodyPr/>
        <a:lstStyle/>
        <a:p>
          <a:endParaRPr lang="x-none"/>
        </a:p>
      </dgm:t>
    </dgm:pt>
    <dgm:pt modelId="{C17AFA7F-8131-4AC8-89C4-9F78D19AEB91}">
      <dgm:prSet phldrT="[Text]" custT="1"/>
      <dgm:spPr/>
      <dgm:t>
        <a:bodyPr/>
        <a:lstStyle/>
        <a:p>
          <a:r>
            <a:rPr lang="en-US" sz="2000" noProof="0" dirty="0"/>
            <a:t>Offspring‘s feeding competence</a:t>
          </a:r>
        </a:p>
      </dgm:t>
    </dgm:pt>
    <dgm:pt modelId="{9D13C2DF-91B6-4395-B2F0-E4777DB49E37}" type="parTrans" cxnId="{26387DD3-B84B-42D7-89E8-277F7F3D838E}">
      <dgm:prSet/>
      <dgm:spPr/>
      <dgm:t>
        <a:bodyPr/>
        <a:lstStyle/>
        <a:p>
          <a:endParaRPr lang="x-none"/>
        </a:p>
      </dgm:t>
    </dgm:pt>
    <dgm:pt modelId="{EEB59FD1-CE89-45E9-8A6F-FB0FC53001C6}" type="sibTrans" cxnId="{26387DD3-B84B-42D7-89E8-277F7F3D838E}">
      <dgm:prSet/>
      <dgm:spPr/>
      <dgm:t>
        <a:bodyPr/>
        <a:lstStyle/>
        <a:p>
          <a:endParaRPr lang="x-none"/>
        </a:p>
      </dgm:t>
    </dgm:pt>
    <dgm:pt modelId="{80E01925-B48F-4ABA-84DA-D0EEB040E71B}">
      <dgm:prSet phldrT="[Text]" custT="1"/>
      <dgm:spPr/>
      <dgm:t>
        <a:bodyPr/>
        <a:lstStyle/>
        <a:p>
          <a:r>
            <a:rPr lang="en-US" sz="2000" noProof="0" dirty="0"/>
            <a:t>Complexity of the food item</a:t>
          </a:r>
        </a:p>
      </dgm:t>
    </dgm:pt>
    <dgm:pt modelId="{3B273AF2-0B80-47D1-B661-3608DD794002}" type="parTrans" cxnId="{3EF2D7D1-4D28-489B-B9B8-BDAB0EA20AA6}">
      <dgm:prSet/>
      <dgm:spPr/>
      <dgm:t>
        <a:bodyPr/>
        <a:lstStyle/>
        <a:p>
          <a:endParaRPr lang="x-none"/>
        </a:p>
      </dgm:t>
    </dgm:pt>
    <dgm:pt modelId="{26958082-387C-4441-9A45-2484A5FFECF0}" type="sibTrans" cxnId="{3EF2D7D1-4D28-489B-B9B8-BDAB0EA20AA6}">
      <dgm:prSet/>
      <dgm:spPr/>
      <dgm:t>
        <a:bodyPr/>
        <a:lstStyle/>
        <a:p>
          <a:endParaRPr lang="x-none"/>
        </a:p>
      </dgm:t>
    </dgm:pt>
    <dgm:pt modelId="{B60DDA71-008E-4D2D-B7BA-426A9F64795F}">
      <dgm:prSet custT="1"/>
      <dgm:spPr/>
      <dgm:t>
        <a:bodyPr/>
        <a:lstStyle/>
        <a:p>
          <a:r>
            <a:rPr lang="en-US" sz="2000" noProof="0" dirty="0"/>
            <a:t>Rarity of the food item</a:t>
          </a:r>
        </a:p>
      </dgm:t>
    </dgm:pt>
    <dgm:pt modelId="{AD906F05-F8FF-45B3-971D-FCF787BD1F18}" type="parTrans" cxnId="{DDA69AD1-EC9A-4E85-B066-3690655B28C6}">
      <dgm:prSet/>
      <dgm:spPr/>
      <dgm:t>
        <a:bodyPr/>
        <a:lstStyle/>
        <a:p>
          <a:endParaRPr lang="x-none"/>
        </a:p>
      </dgm:t>
    </dgm:pt>
    <dgm:pt modelId="{7FB1B645-B290-4A1D-AEC8-EF3828D1BA4B}" type="sibTrans" cxnId="{DDA69AD1-EC9A-4E85-B066-3690655B28C6}">
      <dgm:prSet/>
      <dgm:spPr/>
      <dgm:t>
        <a:bodyPr/>
        <a:lstStyle/>
        <a:p>
          <a:endParaRPr lang="x-none"/>
        </a:p>
      </dgm:t>
    </dgm:pt>
    <dgm:pt modelId="{23165D86-D0B5-4D2A-B99C-518C45BB1CDD}">
      <dgm:prSet custT="1"/>
      <dgm:spPr/>
      <dgm:t>
        <a:bodyPr/>
        <a:lstStyle/>
        <a:p>
          <a:r>
            <a:rPr lang="en-US" sz="2000" noProof="0" dirty="0"/>
            <a:t>Condition (zoo/wild)</a:t>
          </a:r>
        </a:p>
      </dgm:t>
    </dgm:pt>
    <dgm:pt modelId="{947CF053-A9AE-4A08-91BE-2C4B3D477592}" type="parTrans" cxnId="{67E3B9FB-7E50-4138-918D-71072139EEA3}">
      <dgm:prSet/>
      <dgm:spPr/>
      <dgm:t>
        <a:bodyPr/>
        <a:lstStyle/>
        <a:p>
          <a:endParaRPr lang="x-none"/>
        </a:p>
      </dgm:t>
    </dgm:pt>
    <dgm:pt modelId="{A5B559ED-0DDE-4E01-86C3-438D79DF80F5}" type="sibTrans" cxnId="{67E3B9FB-7E50-4138-918D-71072139EEA3}">
      <dgm:prSet/>
      <dgm:spPr/>
      <dgm:t>
        <a:bodyPr/>
        <a:lstStyle/>
        <a:p>
          <a:endParaRPr lang="x-none"/>
        </a:p>
      </dgm:t>
    </dgm:pt>
    <dgm:pt modelId="{FA470324-DC88-4BD9-808B-8B33FB4EB2E1}">
      <dgm:prSet custT="1"/>
      <dgm:spPr/>
      <dgm:t>
        <a:bodyPr/>
        <a:lstStyle/>
        <a:p>
          <a:pPr algn="ctr"/>
          <a:r>
            <a:rPr lang="en-US" sz="2000" noProof="0" dirty="0"/>
            <a:t>Physical condition of the offspring</a:t>
          </a:r>
        </a:p>
      </dgm:t>
    </dgm:pt>
    <dgm:pt modelId="{1D97C28A-E035-49EB-A587-254E25CDD47F}" type="parTrans" cxnId="{72DEE497-219F-4A17-A181-AB74C0C2F671}">
      <dgm:prSet/>
      <dgm:spPr/>
      <dgm:t>
        <a:bodyPr/>
        <a:lstStyle/>
        <a:p>
          <a:endParaRPr lang="x-none"/>
        </a:p>
      </dgm:t>
    </dgm:pt>
    <dgm:pt modelId="{7C48669D-01AA-4643-BDCD-C33023FA4249}" type="sibTrans" cxnId="{72DEE497-219F-4A17-A181-AB74C0C2F671}">
      <dgm:prSet/>
      <dgm:spPr/>
      <dgm:t>
        <a:bodyPr/>
        <a:lstStyle/>
        <a:p>
          <a:endParaRPr lang="x-none"/>
        </a:p>
      </dgm:t>
    </dgm:pt>
    <dgm:pt modelId="{73370083-B16A-487E-9878-A81348BCA3BB}" type="pres">
      <dgm:prSet presAssocID="{AC40856F-7879-41E9-8024-0B60C27400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DD2E02-17A4-4A51-B416-BDE5704D2840}" type="pres">
      <dgm:prSet presAssocID="{0CD10979-6FAA-4718-AC95-79206339F5E6}" presName="centerShape" presStyleLbl="node0" presStyleIdx="0" presStyleCnt="1"/>
      <dgm:spPr/>
    </dgm:pt>
    <dgm:pt modelId="{E3EA8992-3168-4EB3-BDB0-E5972896B453}" type="pres">
      <dgm:prSet presAssocID="{D5EEE58A-106D-41E2-8C1D-D487C37D4D73}" presName="parTrans" presStyleLbl="bgSibTrans2D1" presStyleIdx="0" presStyleCnt="6"/>
      <dgm:spPr/>
    </dgm:pt>
    <dgm:pt modelId="{918340F6-C64D-4540-AD64-12AC36F1A2CB}" type="pres">
      <dgm:prSet presAssocID="{2A014054-9AF9-487E-A432-E4C3D9B3384B}" presName="node" presStyleLbl="node1" presStyleIdx="0" presStyleCnt="6">
        <dgm:presLayoutVars>
          <dgm:bulletEnabled val="1"/>
        </dgm:presLayoutVars>
      </dgm:prSet>
      <dgm:spPr/>
    </dgm:pt>
    <dgm:pt modelId="{0E89E34A-DE96-4367-8714-C3BF1D6456EE}" type="pres">
      <dgm:prSet presAssocID="{9D13C2DF-91B6-4395-B2F0-E4777DB49E37}" presName="parTrans" presStyleLbl="bgSibTrans2D1" presStyleIdx="1" presStyleCnt="6"/>
      <dgm:spPr/>
    </dgm:pt>
    <dgm:pt modelId="{592E3FF5-C975-4433-AAD7-3D75DF7CAB17}" type="pres">
      <dgm:prSet presAssocID="{C17AFA7F-8131-4AC8-89C4-9F78D19AEB91}" presName="node" presStyleLbl="node1" presStyleIdx="1" presStyleCnt="6" custScaleX="110541" custScaleY="111306">
        <dgm:presLayoutVars>
          <dgm:bulletEnabled val="1"/>
        </dgm:presLayoutVars>
      </dgm:prSet>
      <dgm:spPr/>
    </dgm:pt>
    <dgm:pt modelId="{28AC3C74-BD3B-4729-B0FB-77296E638B93}" type="pres">
      <dgm:prSet presAssocID="{3B273AF2-0B80-47D1-B661-3608DD794002}" presName="parTrans" presStyleLbl="bgSibTrans2D1" presStyleIdx="2" presStyleCnt="6"/>
      <dgm:spPr/>
    </dgm:pt>
    <dgm:pt modelId="{429EAFF3-780C-4E73-A2EE-100938932957}" type="pres">
      <dgm:prSet presAssocID="{80E01925-B48F-4ABA-84DA-D0EEB040E71B}" presName="node" presStyleLbl="node1" presStyleIdx="2" presStyleCnt="6">
        <dgm:presLayoutVars>
          <dgm:bulletEnabled val="1"/>
        </dgm:presLayoutVars>
      </dgm:prSet>
      <dgm:spPr/>
    </dgm:pt>
    <dgm:pt modelId="{93DC39FB-083E-446E-9AB1-674D8334B758}" type="pres">
      <dgm:prSet presAssocID="{AD906F05-F8FF-45B3-971D-FCF787BD1F18}" presName="parTrans" presStyleLbl="bgSibTrans2D1" presStyleIdx="3" presStyleCnt="6"/>
      <dgm:spPr/>
    </dgm:pt>
    <dgm:pt modelId="{4D1D362E-3EA2-48DE-8550-6F1009374CAA}" type="pres">
      <dgm:prSet presAssocID="{B60DDA71-008E-4D2D-B7BA-426A9F64795F}" presName="node" presStyleLbl="node1" presStyleIdx="3" presStyleCnt="6">
        <dgm:presLayoutVars>
          <dgm:bulletEnabled val="1"/>
        </dgm:presLayoutVars>
      </dgm:prSet>
      <dgm:spPr/>
    </dgm:pt>
    <dgm:pt modelId="{E556A060-9C9A-4D57-BCA1-FD55D8081C14}" type="pres">
      <dgm:prSet presAssocID="{1D97C28A-E035-49EB-A587-254E25CDD47F}" presName="parTrans" presStyleLbl="bgSibTrans2D1" presStyleIdx="4" presStyleCnt="6"/>
      <dgm:spPr/>
    </dgm:pt>
    <dgm:pt modelId="{A61F392B-3844-494F-B852-FD3717D0AE8F}" type="pres">
      <dgm:prSet presAssocID="{FA470324-DC88-4BD9-808B-8B33FB4EB2E1}" presName="node" presStyleLbl="node1" presStyleIdx="4" presStyleCnt="6">
        <dgm:presLayoutVars>
          <dgm:bulletEnabled val="1"/>
        </dgm:presLayoutVars>
      </dgm:prSet>
      <dgm:spPr/>
    </dgm:pt>
    <dgm:pt modelId="{B4B620B3-25B7-479E-BBB6-BF8FD38E5862}" type="pres">
      <dgm:prSet presAssocID="{947CF053-A9AE-4A08-91BE-2C4B3D477592}" presName="parTrans" presStyleLbl="bgSibTrans2D1" presStyleIdx="5" presStyleCnt="6"/>
      <dgm:spPr/>
    </dgm:pt>
    <dgm:pt modelId="{7CB77231-2516-41A8-A7A5-CD9359A69C98}" type="pres">
      <dgm:prSet presAssocID="{23165D86-D0B5-4D2A-B99C-518C45BB1CDD}" presName="node" presStyleLbl="node1" presStyleIdx="5" presStyleCnt="6">
        <dgm:presLayoutVars>
          <dgm:bulletEnabled val="1"/>
        </dgm:presLayoutVars>
      </dgm:prSet>
      <dgm:spPr/>
    </dgm:pt>
  </dgm:ptLst>
  <dgm:cxnLst>
    <dgm:cxn modelId="{4B566220-7C95-43BE-BDE2-EF3906A7E9DE}" srcId="{AC40856F-7879-41E9-8024-0B60C274008C}" destId="{0CD10979-6FAA-4718-AC95-79206339F5E6}" srcOrd="0" destOrd="0" parTransId="{21C0B729-6F20-49A3-9D96-030DD12B7869}" sibTransId="{DB841466-4700-4206-8648-A803F6D63E56}"/>
    <dgm:cxn modelId="{CE8EBB28-1A0A-4CE9-BD79-2DCD03AF568E}" type="presOf" srcId="{9D13C2DF-91B6-4395-B2F0-E4777DB49E37}" destId="{0E89E34A-DE96-4367-8714-C3BF1D6456EE}" srcOrd="0" destOrd="0" presId="urn:microsoft.com/office/officeart/2005/8/layout/radial4"/>
    <dgm:cxn modelId="{29065A5B-7C85-493E-9213-9BC9AF745E63}" type="presOf" srcId="{1D97C28A-E035-49EB-A587-254E25CDD47F}" destId="{E556A060-9C9A-4D57-BCA1-FD55D8081C14}" srcOrd="0" destOrd="0" presId="urn:microsoft.com/office/officeart/2005/8/layout/radial4"/>
    <dgm:cxn modelId="{A628CE41-6B86-4FC4-BDF7-EEEF7B21A361}" srcId="{0CD10979-6FAA-4718-AC95-79206339F5E6}" destId="{2A014054-9AF9-487E-A432-E4C3D9B3384B}" srcOrd="0" destOrd="0" parTransId="{D5EEE58A-106D-41E2-8C1D-D487C37D4D73}" sibTransId="{7E64C298-AA31-4A19-97E5-D2A832025A6A}"/>
    <dgm:cxn modelId="{93470568-B3E1-49C7-AC17-567842CB7B42}" type="presOf" srcId="{D5EEE58A-106D-41E2-8C1D-D487C37D4D73}" destId="{E3EA8992-3168-4EB3-BDB0-E5972896B453}" srcOrd="0" destOrd="0" presId="urn:microsoft.com/office/officeart/2005/8/layout/radial4"/>
    <dgm:cxn modelId="{D9E4FB48-C0DF-4361-A243-12B2F3438B80}" type="presOf" srcId="{AC40856F-7879-41E9-8024-0B60C274008C}" destId="{73370083-B16A-487E-9878-A81348BCA3BB}" srcOrd="0" destOrd="0" presId="urn:microsoft.com/office/officeart/2005/8/layout/radial4"/>
    <dgm:cxn modelId="{16495A6D-A12D-4EF5-BF2E-5CC4A2AFAF0A}" type="presOf" srcId="{80E01925-B48F-4ABA-84DA-D0EEB040E71B}" destId="{429EAFF3-780C-4E73-A2EE-100938932957}" srcOrd="0" destOrd="0" presId="urn:microsoft.com/office/officeart/2005/8/layout/radial4"/>
    <dgm:cxn modelId="{CA03D553-6544-48C7-A261-3BAF16A5B383}" type="presOf" srcId="{C17AFA7F-8131-4AC8-89C4-9F78D19AEB91}" destId="{592E3FF5-C975-4433-AAD7-3D75DF7CAB17}" srcOrd="0" destOrd="0" presId="urn:microsoft.com/office/officeart/2005/8/layout/radial4"/>
    <dgm:cxn modelId="{2B36FA8A-6AD4-4845-8738-54F338CAD638}" type="presOf" srcId="{0CD10979-6FAA-4718-AC95-79206339F5E6}" destId="{43DD2E02-17A4-4A51-B416-BDE5704D2840}" srcOrd="0" destOrd="0" presId="urn:microsoft.com/office/officeart/2005/8/layout/radial4"/>
    <dgm:cxn modelId="{1E6AD491-6EC2-4165-B291-C99F40BB9B3D}" type="presOf" srcId="{B60DDA71-008E-4D2D-B7BA-426A9F64795F}" destId="{4D1D362E-3EA2-48DE-8550-6F1009374CAA}" srcOrd="0" destOrd="0" presId="urn:microsoft.com/office/officeart/2005/8/layout/radial4"/>
    <dgm:cxn modelId="{72DEE497-219F-4A17-A181-AB74C0C2F671}" srcId="{0CD10979-6FAA-4718-AC95-79206339F5E6}" destId="{FA470324-DC88-4BD9-808B-8B33FB4EB2E1}" srcOrd="4" destOrd="0" parTransId="{1D97C28A-E035-49EB-A587-254E25CDD47F}" sibTransId="{7C48669D-01AA-4643-BDCD-C33023FA4249}"/>
    <dgm:cxn modelId="{8FA7A499-3709-441D-97EE-A7EF250018FE}" type="presOf" srcId="{3B273AF2-0B80-47D1-B661-3608DD794002}" destId="{28AC3C74-BD3B-4729-B0FB-77296E638B93}" srcOrd="0" destOrd="0" presId="urn:microsoft.com/office/officeart/2005/8/layout/radial4"/>
    <dgm:cxn modelId="{69EFC1BD-312D-49CB-BC45-CB5E05AF0D4F}" type="presOf" srcId="{947CF053-A9AE-4A08-91BE-2C4B3D477592}" destId="{B4B620B3-25B7-479E-BBB6-BF8FD38E5862}" srcOrd="0" destOrd="0" presId="urn:microsoft.com/office/officeart/2005/8/layout/radial4"/>
    <dgm:cxn modelId="{2C6B2FCA-BC94-4FD8-A9E3-0C12507329F1}" type="presOf" srcId="{FA470324-DC88-4BD9-808B-8B33FB4EB2E1}" destId="{A61F392B-3844-494F-B852-FD3717D0AE8F}" srcOrd="0" destOrd="0" presId="urn:microsoft.com/office/officeart/2005/8/layout/radial4"/>
    <dgm:cxn modelId="{0D927BCD-8AA6-4667-A2DC-080CCA548485}" type="presOf" srcId="{23165D86-D0B5-4D2A-B99C-518C45BB1CDD}" destId="{7CB77231-2516-41A8-A7A5-CD9359A69C98}" srcOrd="0" destOrd="0" presId="urn:microsoft.com/office/officeart/2005/8/layout/radial4"/>
    <dgm:cxn modelId="{DDA69AD1-EC9A-4E85-B066-3690655B28C6}" srcId="{0CD10979-6FAA-4718-AC95-79206339F5E6}" destId="{B60DDA71-008E-4D2D-B7BA-426A9F64795F}" srcOrd="3" destOrd="0" parTransId="{AD906F05-F8FF-45B3-971D-FCF787BD1F18}" sibTransId="{7FB1B645-B290-4A1D-AEC8-EF3828D1BA4B}"/>
    <dgm:cxn modelId="{3EF2D7D1-4D28-489B-B9B8-BDAB0EA20AA6}" srcId="{0CD10979-6FAA-4718-AC95-79206339F5E6}" destId="{80E01925-B48F-4ABA-84DA-D0EEB040E71B}" srcOrd="2" destOrd="0" parTransId="{3B273AF2-0B80-47D1-B661-3608DD794002}" sibTransId="{26958082-387C-4441-9A45-2484A5FFECF0}"/>
    <dgm:cxn modelId="{26387DD3-B84B-42D7-89E8-277F7F3D838E}" srcId="{0CD10979-6FAA-4718-AC95-79206339F5E6}" destId="{C17AFA7F-8131-4AC8-89C4-9F78D19AEB91}" srcOrd="1" destOrd="0" parTransId="{9D13C2DF-91B6-4395-B2F0-E4777DB49E37}" sibTransId="{EEB59FD1-CE89-45E9-8A6F-FB0FC53001C6}"/>
    <dgm:cxn modelId="{27B8C3E4-71FC-43CF-943B-C23AEE9AAF40}" type="presOf" srcId="{2A014054-9AF9-487E-A432-E4C3D9B3384B}" destId="{918340F6-C64D-4540-AD64-12AC36F1A2CB}" srcOrd="0" destOrd="0" presId="urn:microsoft.com/office/officeart/2005/8/layout/radial4"/>
    <dgm:cxn modelId="{3D2570EB-158C-4918-A94E-E7DD3D167621}" type="presOf" srcId="{AD906F05-F8FF-45B3-971D-FCF787BD1F18}" destId="{93DC39FB-083E-446E-9AB1-674D8334B758}" srcOrd="0" destOrd="0" presId="urn:microsoft.com/office/officeart/2005/8/layout/radial4"/>
    <dgm:cxn modelId="{67E3B9FB-7E50-4138-918D-71072139EEA3}" srcId="{0CD10979-6FAA-4718-AC95-79206339F5E6}" destId="{23165D86-D0B5-4D2A-B99C-518C45BB1CDD}" srcOrd="5" destOrd="0" parTransId="{947CF053-A9AE-4A08-91BE-2C4B3D477592}" sibTransId="{A5B559ED-0DDE-4E01-86C3-438D79DF80F5}"/>
    <dgm:cxn modelId="{7745624B-3135-4452-9A73-C1627B3B9207}" type="presParOf" srcId="{73370083-B16A-487E-9878-A81348BCA3BB}" destId="{43DD2E02-17A4-4A51-B416-BDE5704D2840}" srcOrd="0" destOrd="0" presId="urn:microsoft.com/office/officeart/2005/8/layout/radial4"/>
    <dgm:cxn modelId="{16B9BED9-9E6D-4A27-BA0B-2D178AC8CCF6}" type="presParOf" srcId="{73370083-B16A-487E-9878-A81348BCA3BB}" destId="{E3EA8992-3168-4EB3-BDB0-E5972896B453}" srcOrd="1" destOrd="0" presId="urn:microsoft.com/office/officeart/2005/8/layout/radial4"/>
    <dgm:cxn modelId="{49BB00B1-F98F-4B2E-AF15-9D5CF16CDA7A}" type="presParOf" srcId="{73370083-B16A-487E-9878-A81348BCA3BB}" destId="{918340F6-C64D-4540-AD64-12AC36F1A2CB}" srcOrd="2" destOrd="0" presId="urn:microsoft.com/office/officeart/2005/8/layout/radial4"/>
    <dgm:cxn modelId="{45930B97-C480-424B-A39A-BD5B5E3AC8E0}" type="presParOf" srcId="{73370083-B16A-487E-9878-A81348BCA3BB}" destId="{0E89E34A-DE96-4367-8714-C3BF1D6456EE}" srcOrd="3" destOrd="0" presId="urn:microsoft.com/office/officeart/2005/8/layout/radial4"/>
    <dgm:cxn modelId="{164EAD56-A870-4B0C-A2D4-9A92CE9C7FF9}" type="presParOf" srcId="{73370083-B16A-487E-9878-A81348BCA3BB}" destId="{592E3FF5-C975-4433-AAD7-3D75DF7CAB17}" srcOrd="4" destOrd="0" presId="urn:microsoft.com/office/officeart/2005/8/layout/radial4"/>
    <dgm:cxn modelId="{6D643D22-5344-4FE4-9B11-7EF9F45158B7}" type="presParOf" srcId="{73370083-B16A-487E-9878-A81348BCA3BB}" destId="{28AC3C74-BD3B-4729-B0FB-77296E638B93}" srcOrd="5" destOrd="0" presId="urn:microsoft.com/office/officeart/2005/8/layout/radial4"/>
    <dgm:cxn modelId="{396568A0-EA28-4665-84C1-2A0DCEFBA1A0}" type="presParOf" srcId="{73370083-B16A-487E-9878-A81348BCA3BB}" destId="{429EAFF3-780C-4E73-A2EE-100938932957}" srcOrd="6" destOrd="0" presId="urn:microsoft.com/office/officeart/2005/8/layout/radial4"/>
    <dgm:cxn modelId="{4FDC01A0-250F-4039-904A-6304F02607F5}" type="presParOf" srcId="{73370083-B16A-487E-9878-A81348BCA3BB}" destId="{93DC39FB-083E-446E-9AB1-674D8334B758}" srcOrd="7" destOrd="0" presId="urn:microsoft.com/office/officeart/2005/8/layout/radial4"/>
    <dgm:cxn modelId="{55068331-2D50-45CC-8F08-CF6A2A1AEF74}" type="presParOf" srcId="{73370083-B16A-487E-9878-A81348BCA3BB}" destId="{4D1D362E-3EA2-48DE-8550-6F1009374CAA}" srcOrd="8" destOrd="0" presId="urn:microsoft.com/office/officeart/2005/8/layout/radial4"/>
    <dgm:cxn modelId="{0AD7216E-7EC4-477A-9898-0478C13981DC}" type="presParOf" srcId="{73370083-B16A-487E-9878-A81348BCA3BB}" destId="{E556A060-9C9A-4D57-BCA1-FD55D8081C14}" srcOrd="9" destOrd="0" presId="urn:microsoft.com/office/officeart/2005/8/layout/radial4"/>
    <dgm:cxn modelId="{47438CE8-7963-4A63-9BBE-054DE0F69F0A}" type="presParOf" srcId="{73370083-B16A-487E-9878-A81348BCA3BB}" destId="{A61F392B-3844-494F-B852-FD3717D0AE8F}" srcOrd="10" destOrd="0" presId="urn:microsoft.com/office/officeart/2005/8/layout/radial4"/>
    <dgm:cxn modelId="{FD3CD879-001A-41DF-96F4-C78D20A227E0}" type="presParOf" srcId="{73370083-B16A-487E-9878-A81348BCA3BB}" destId="{B4B620B3-25B7-479E-BBB6-BF8FD38E5862}" srcOrd="11" destOrd="0" presId="urn:microsoft.com/office/officeart/2005/8/layout/radial4"/>
    <dgm:cxn modelId="{50992C94-4A35-4F8A-8913-1F90373600A5}" type="presParOf" srcId="{73370083-B16A-487E-9878-A81348BCA3BB}" destId="{7CB77231-2516-41A8-A7A5-CD9359A69C9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D2E02-17A4-4A51-B416-BDE5704D2840}">
      <dsp:nvSpPr>
        <dsp:cNvPr id="0" name=""/>
        <dsp:cNvSpPr/>
      </dsp:nvSpPr>
      <dsp:spPr>
        <a:xfrm>
          <a:off x="4302631" y="2721847"/>
          <a:ext cx="2231613" cy="22316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Mother’</a:t>
          </a:r>
          <a:r>
            <a:rPr lang="de-DE" sz="3000" kern="1200" dirty="0"/>
            <a:t>s Tolerence (yes/no)</a:t>
          </a:r>
          <a:endParaRPr lang="x-none" sz="3000" kern="1200" dirty="0"/>
        </a:p>
      </dsp:txBody>
      <dsp:txXfrm>
        <a:off x="4629443" y="3048659"/>
        <a:ext cx="1577989" cy="1577989"/>
      </dsp:txXfrm>
    </dsp:sp>
    <dsp:sp modelId="{E3EA8992-3168-4EB3-BDB0-E5972896B453}">
      <dsp:nvSpPr>
        <dsp:cNvPr id="0" name=""/>
        <dsp:cNvSpPr/>
      </dsp:nvSpPr>
      <dsp:spPr>
        <a:xfrm rot="10800000">
          <a:off x="2040986" y="3519649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8340F6-C64D-4540-AD64-12AC36F1A2CB}">
      <dsp:nvSpPr>
        <dsp:cNvPr id="0" name=""/>
        <dsp:cNvSpPr/>
      </dsp:nvSpPr>
      <dsp:spPr>
        <a:xfrm>
          <a:off x="1259921" y="3212802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Offspring’s age</a:t>
          </a:r>
        </a:p>
      </dsp:txBody>
      <dsp:txXfrm>
        <a:off x="1296524" y="3249405"/>
        <a:ext cx="1488923" cy="1176497"/>
      </dsp:txXfrm>
    </dsp:sp>
    <dsp:sp modelId="{0E89E34A-DE96-4367-8714-C3BF1D6456EE}">
      <dsp:nvSpPr>
        <dsp:cNvPr id="0" name=""/>
        <dsp:cNvSpPr/>
      </dsp:nvSpPr>
      <dsp:spPr>
        <a:xfrm rot="12960000">
          <a:off x="2481932" y="216255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2E3FF5-C975-4433-AAD7-3D75DF7CAB17}">
      <dsp:nvSpPr>
        <dsp:cNvPr id="0" name=""/>
        <dsp:cNvSpPr/>
      </dsp:nvSpPr>
      <dsp:spPr>
        <a:xfrm>
          <a:off x="1822625" y="1156940"/>
          <a:ext cx="1726793" cy="1390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Offspring‘s feeding competence</a:t>
          </a:r>
        </a:p>
      </dsp:txBody>
      <dsp:txXfrm>
        <a:off x="1863366" y="1197681"/>
        <a:ext cx="1645311" cy="1309513"/>
      </dsp:txXfrm>
    </dsp:sp>
    <dsp:sp modelId="{28AC3C74-BD3B-4729-B0FB-77296E638B93}">
      <dsp:nvSpPr>
        <dsp:cNvPr id="0" name=""/>
        <dsp:cNvSpPr/>
      </dsp:nvSpPr>
      <dsp:spPr>
        <a:xfrm rot="15120000">
          <a:off x="3636345" y="132382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9EAFF3-780C-4E73-A2EE-100938932957}">
      <dsp:nvSpPr>
        <dsp:cNvPr id="0" name=""/>
        <dsp:cNvSpPr/>
      </dsp:nvSpPr>
      <dsp:spPr>
        <a:xfrm>
          <a:off x="3593683" y="654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Complexity of the food item</a:t>
          </a:r>
        </a:p>
      </dsp:txBody>
      <dsp:txXfrm>
        <a:off x="3630286" y="37257"/>
        <a:ext cx="1488923" cy="1176497"/>
      </dsp:txXfrm>
    </dsp:sp>
    <dsp:sp modelId="{93DC39FB-083E-446E-9AB1-674D8334B758}">
      <dsp:nvSpPr>
        <dsp:cNvPr id="0" name=""/>
        <dsp:cNvSpPr/>
      </dsp:nvSpPr>
      <dsp:spPr>
        <a:xfrm rot="17280000">
          <a:off x="5063277" y="132382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1D362E-3EA2-48DE-8550-6F1009374CAA}">
      <dsp:nvSpPr>
        <dsp:cNvPr id="0" name=""/>
        <dsp:cNvSpPr/>
      </dsp:nvSpPr>
      <dsp:spPr>
        <a:xfrm>
          <a:off x="5681063" y="654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Rarity of the food item</a:t>
          </a:r>
        </a:p>
      </dsp:txBody>
      <dsp:txXfrm>
        <a:off x="5717666" y="37257"/>
        <a:ext cx="1488923" cy="1176497"/>
      </dsp:txXfrm>
    </dsp:sp>
    <dsp:sp modelId="{E556A060-9C9A-4D57-BCA1-FD55D8081C14}">
      <dsp:nvSpPr>
        <dsp:cNvPr id="0" name=""/>
        <dsp:cNvSpPr/>
      </dsp:nvSpPr>
      <dsp:spPr>
        <a:xfrm rot="19440000">
          <a:off x="6217689" y="216255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1F392B-3844-494F-B852-FD3717D0AE8F}">
      <dsp:nvSpPr>
        <dsp:cNvPr id="0" name=""/>
        <dsp:cNvSpPr/>
      </dsp:nvSpPr>
      <dsp:spPr>
        <a:xfrm>
          <a:off x="7369789" y="1227586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Physical condition of the offspring</a:t>
          </a:r>
        </a:p>
      </dsp:txBody>
      <dsp:txXfrm>
        <a:off x="7406392" y="1264189"/>
        <a:ext cx="1488923" cy="1176497"/>
      </dsp:txXfrm>
    </dsp:sp>
    <dsp:sp modelId="{B4B620B3-25B7-479E-BBB6-BF8FD38E5862}">
      <dsp:nvSpPr>
        <dsp:cNvPr id="0" name=""/>
        <dsp:cNvSpPr/>
      </dsp:nvSpPr>
      <dsp:spPr>
        <a:xfrm>
          <a:off x="6658635" y="3519649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B77231-2516-41A8-A7A5-CD9359A69C98}">
      <dsp:nvSpPr>
        <dsp:cNvPr id="0" name=""/>
        <dsp:cNvSpPr/>
      </dsp:nvSpPr>
      <dsp:spPr>
        <a:xfrm>
          <a:off x="8014825" y="3212802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Condition (zoo/wild)</a:t>
          </a:r>
        </a:p>
      </dsp:txBody>
      <dsp:txXfrm>
        <a:off x="8051428" y="3249405"/>
        <a:ext cx="1488923" cy="117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F473-B825-4F10-A7F4-750023B87E4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70DB1-F58D-45F4-9B97-A9485759E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0DB1-F58D-45F4-9B97-A9485759E2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The </a:t>
            </a:r>
            <a:r>
              <a:rPr lang="de-CH" dirty="0" err="1"/>
              <a:t>data</a:t>
            </a:r>
            <a:r>
              <a:rPr lang="de-CH" dirty="0"/>
              <a:t> I will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collected</a:t>
            </a:r>
            <a:r>
              <a:rPr lang="de-CH" dirty="0"/>
              <a:t> at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SB</a:t>
            </a:r>
            <a:r>
              <a:rPr lang="de-CH" baseline="0" dirty="0"/>
              <a:t> </a:t>
            </a:r>
            <a:r>
              <a:rPr lang="de-CH" baseline="0" dirty="0" err="1"/>
              <a:t>OU</a:t>
            </a:r>
            <a:r>
              <a:rPr lang="de-CH" baseline="0" dirty="0"/>
              <a:t> </a:t>
            </a:r>
            <a:r>
              <a:rPr lang="de-CH" baseline="0" dirty="0" err="1"/>
              <a:t>reserach</a:t>
            </a:r>
            <a:r>
              <a:rPr lang="de-CH" baseline="0" dirty="0"/>
              <a:t> </a:t>
            </a:r>
            <a:r>
              <a:rPr lang="de-CH" baseline="0" dirty="0" err="1"/>
              <a:t>site</a:t>
            </a:r>
            <a:r>
              <a:rPr lang="de-CH" baseline="0" dirty="0"/>
              <a:t>. </a:t>
            </a:r>
            <a:r>
              <a:rPr lang="de-CH" baseline="0" dirty="0" err="1"/>
              <a:t>Suaq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home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Sumatran</a:t>
            </a:r>
            <a:r>
              <a:rPr lang="de-CH" baseline="0" dirty="0"/>
              <a:t> </a:t>
            </a:r>
            <a:r>
              <a:rPr lang="de-CH" baseline="0" dirty="0" err="1"/>
              <a:t>OU</a:t>
            </a:r>
            <a:r>
              <a:rPr lang="de-CH" baseline="0" dirty="0"/>
              <a:t>. The </a:t>
            </a:r>
            <a:r>
              <a:rPr lang="de-CH" baseline="0" dirty="0" err="1"/>
              <a:t>research</a:t>
            </a:r>
            <a:r>
              <a:rPr lang="de-CH" baseline="0" dirty="0"/>
              <a:t> </a:t>
            </a:r>
            <a:r>
              <a:rPr lang="de-CH" baseline="0" dirty="0" err="1"/>
              <a:t>area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peat</a:t>
            </a:r>
            <a:r>
              <a:rPr lang="de-CH" baseline="0" dirty="0"/>
              <a:t> </a:t>
            </a:r>
            <a:r>
              <a:rPr lang="de-CH" baseline="0" dirty="0" err="1"/>
              <a:t>swamp</a:t>
            </a:r>
            <a:r>
              <a:rPr lang="de-CH" baseline="0" dirty="0"/>
              <a:t> </a:t>
            </a:r>
            <a:r>
              <a:rPr lang="de-CH" baseline="0" dirty="0" err="1"/>
              <a:t>forest</a:t>
            </a:r>
            <a:r>
              <a:rPr lang="de-CH" baseline="0" dirty="0"/>
              <a:t>. I </a:t>
            </a:r>
            <a:r>
              <a:rPr lang="de-CH" baseline="0" dirty="0" err="1"/>
              <a:t>collected</a:t>
            </a:r>
            <a:r>
              <a:rPr lang="de-CH" baseline="0" dirty="0"/>
              <a:t> </a:t>
            </a:r>
            <a:r>
              <a:rPr lang="de-CH" baseline="0" dirty="0" err="1"/>
              <a:t>data</a:t>
            </a:r>
            <a:r>
              <a:rPr lang="de-CH" baseline="0" dirty="0"/>
              <a:t> on 12 different </a:t>
            </a:r>
            <a:r>
              <a:rPr lang="de-CH" baseline="0" dirty="0" err="1"/>
              <a:t>immatures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their</a:t>
            </a:r>
            <a:r>
              <a:rPr lang="de-CH" baseline="0" dirty="0"/>
              <a:t> </a:t>
            </a:r>
            <a:r>
              <a:rPr lang="de-CH" baseline="0" dirty="0" err="1"/>
              <a:t>mothers</a:t>
            </a:r>
            <a:r>
              <a:rPr lang="de-CH" baseline="0" dirty="0"/>
              <a:t>. </a:t>
            </a:r>
            <a:r>
              <a:rPr lang="de-CH" baseline="0" dirty="0" err="1"/>
              <a:t>And</a:t>
            </a:r>
            <a:r>
              <a:rPr lang="de-CH" baseline="0" dirty="0"/>
              <a:t> I </a:t>
            </a:r>
            <a:r>
              <a:rPr lang="de-CH" baseline="0" dirty="0" err="1"/>
              <a:t>followed</a:t>
            </a:r>
            <a:r>
              <a:rPr lang="de-CH" baseline="0" dirty="0"/>
              <a:t> </a:t>
            </a:r>
            <a:r>
              <a:rPr lang="de-CH" baseline="0" dirty="0" err="1"/>
              <a:t>them</a:t>
            </a:r>
            <a:r>
              <a:rPr lang="de-CH" baseline="0" dirty="0"/>
              <a:t> </a:t>
            </a:r>
            <a:r>
              <a:rPr lang="de-CH" baseline="0" dirty="0" err="1"/>
              <a:t>over</a:t>
            </a:r>
            <a:r>
              <a:rPr lang="de-CH" baseline="0" dirty="0"/>
              <a:t> multiple </a:t>
            </a:r>
            <a:r>
              <a:rPr lang="de-CH" baseline="0" dirty="0" err="1"/>
              <a:t>years</a:t>
            </a:r>
            <a:r>
              <a:rPr lang="de-CH" baseline="0" dirty="0"/>
              <a:t>, </a:t>
            </a:r>
            <a:r>
              <a:rPr lang="de-CH" baseline="0" dirty="0" err="1"/>
              <a:t>starting</a:t>
            </a:r>
            <a:r>
              <a:rPr lang="de-CH" baseline="0" dirty="0"/>
              <a:t> in 2101</a:t>
            </a:r>
          </a:p>
          <a:p>
            <a:r>
              <a:rPr lang="de-CH" baseline="0" dirty="0"/>
              <a:t>As a </a:t>
            </a:r>
            <a:r>
              <a:rPr lang="de-CH" baseline="0" dirty="0" err="1"/>
              <a:t>behavioral</a:t>
            </a:r>
            <a:r>
              <a:rPr lang="de-CH" baseline="0" dirty="0"/>
              <a:t> </a:t>
            </a:r>
            <a:r>
              <a:rPr lang="de-CH" baseline="0" dirty="0" err="1"/>
              <a:t>measure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cognitive</a:t>
            </a:r>
            <a:r>
              <a:rPr lang="de-CH" baseline="0" dirty="0"/>
              <a:t> </a:t>
            </a:r>
            <a:r>
              <a:rPr lang="de-CH" baseline="0" dirty="0" err="1"/>
              <a:t>pervormance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took</a:t>
            </a:r>
            <a:r>
              <a:rPr lang="de-CH" baseline="0" dirty="0"/>
              <a:t> </a:t>
            </a:r>
            <a:r>
              <a:rPr lang="de-CH" baseline="0" dirty="0" err="1"/>
              <a:t>rates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exploration</a:t>
            </a:r>
            <a:r>
              <a:rPr lang="de-CH" baseline="0" dirty="0"/>
              <a:t> </a:t>
            </a:r>
            <a:r>
              <a:rPr lang="de-CH" baseline="0" dirty="0" err="1"/>
              <a:t>behavior</a:t>
            </a:r>
            <a:r>
              <a:rPr lang="de-CH" baseline="0" dirty="0"/>
              <a:t>. Exploration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en-US" dirty="0"/>
              <a:t>prolonged, non-repetitive, usually destructive manipulation of or feeding attempts on objects, during which the individuals focus is on the object,</a:t>
            </a:r>
            <a:r>
              <a:rPr lang="en-US" baseline="0" dirty="0"/>
              <a:t> like the guys are doing on these pics here. </a:t>
            </a:r>
          </a:p>
          <a:p>
            <a:r>
              <a:rPr lang="en-US" baseline="0" dirty="0"/>
              <a:t>One age individual data point, so all the dots you will see in the graphs that follow is always data collected on one individual, within a max of 4 months for the immatures, to capture one specific developmental state. Each data point is based on a min of 70 high quality follow hours during which we collected all occurrence data of exploration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52C0B5-3ED9-49D7-96FC-D88329D0371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46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61C5-7978-4D43-B216-EB1BF7F6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BD150-5E6C-4D82-8B35-1AE54A11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72A3-A775-4BF2-9D43-CF293F4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7636-D143-4138-B8D7-624A119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4B37-9441-48B4-A7B8-B8A1549B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394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0E2D-CF83-42BF-B0DD-2C7ED2FF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8C243-2B41-4B62-A358-04B10724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E7ED-59A0-42B3-88E4-9129EEB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2638-5B91-4B41-941E-EB5EFA2F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DAD3-588E-4962-BB37-7D62DCC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3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D8D33-F1E8-41C3-B9EE-E28C01F1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F577-7B5E-4955-B8BF-86F13439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1E94-1D88-4683-957C-8AFA80C1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82C8-6E4E-4C85-9D48-EE6BA05E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737E-F3B1-434E-BCC7-45FA685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3539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141-2D13-4EDD-9291-FC77D830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FEAB-781B-4245-8C73-7A06E685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B223-989F-4F94-AD91-AA525FFB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27B8-2A62-4C17-9A84-AC762A7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B1FD-C18B-4A89-AE0E-874EF11A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74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BD1E-825D-42A8-BFCC-3FAFEEBB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18A9-7CAE-4A40-A19B-FAD03FDB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1B68-9817-4241-82AB-04877FA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7F5-A01E-4785-9996-EAC1E5C1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50CE-D14B-4B96-B2F7-B9C6ADE7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608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9697-A556-435B-A60B-D03E2849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2ADA-CBD2-46EE-9F65-0D9AAEAE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5920-198B-4760-8C20-9958E6EC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BCE2-379D-4796-9356-70EA2E0C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4BFC-76B0-4984-9E87-3931696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96344-203C-4998-9753-7853C450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837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23D-E3D6-45C7-9AC9-4B333293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8DF8-EBBF-40A5-95E8-3BA18DA9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91050-286B-427A-8F02-77599E73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34A8A-C88C-4AE7-A05F-3D98C8E0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2A12-38C8-4A00-BE3F-ADB8CC2C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64FDC-526B-4958-8B45-70E7111C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54DA9-3FEC-4983-87D0-85673CC0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7C0F7-001D-40C1-A98F-314AD586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267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CE05-ED09-4099-B620-B46CC43E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C7E7F-26D8-47C2-8B3E-38391424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E4320-36A1-4488-AB68-43621F49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2FFFC-277C-4D1E-AEBF-62CFB41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5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8FCB3-0DF9-4ACD-8CDB-D712E028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9E8AF-C4D2-4971-8701-802DA410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FD31-0890-4CEF-8F59-2D45E022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20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25EF-FE68-4B58-AA20-076EDBE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7271-A3A5-42DB-BFE9-52A32BDE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B1A3-35EF-4A6E-A8E0-03E02524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AC77A-9E23-4E5C-8F14-FD54A84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EC269-9F86-4550-98F7-5FD173B7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5C521-A7C9-4C70-8102-301BCD80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48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F64F-C8B5-4532-BABA-B331647D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67918-B09A-44E4-96A6-D2AD32A7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F372C-F98E-4FAC-9137-F6C7F1732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695C0-A95D-429B-8D18-2656340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1A58-E85D-4355-B207-D006B094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40D2-8C46-4417-B772-E979FD49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18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3B49-5798-4B5C-B519-3F4E8BA6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30C5-6985-4DD1-B088-14771538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FA42-5D13-4885-BC4B-ADD23E8A3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CB9A-9929-42C5-B3FC-FABDEECB9F16}" type="datetimeFigureOut">
              <a:rPr lang="x-none" smtClean="0"/>
              <a:t>09/01/2020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166A-32C6-4D5B-B819-1ACF3CB4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1BF7-75FB-4EE5-BFFE-0F0CED387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28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FFAA7-0BFF-4708-B22C-B6FA8B16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360" y="4250113"/>
            <a:ext cx="6290161" cy="138763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The Role of the Mother in Feeding Skill Acquisition in Immature Sumatran Orangutans</a:t>
            </a:r>
            <a:endParaRPr lang="x-none" sz="28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114E-4184-483E-AE87-6FD17234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60" y="6294555"/>
            <a:ext cx="5946202" cy="795770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Supervisor : Dr. Caroline </a:t>
            </a:r>
            <a:r>
              <a:rPr lang="en-US" sz="1800" dirty="0" err="1">
                <a:solidFill>
                  <a:srgbClr val="000000"/>
                </a:solidFill>
              </a:rPr>
              <a:t>Schuppli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Author: Mikeliban Mulati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1F1F4F-D360-4F50-ABE7-40917EC4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" y="1019856"/>
            <a:ext cx="2695432" cy="103100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931571C-676F-435D-8F34-67054BB01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42" y="1724537"/>
            <a:ext cx="2362492" cy="891840"/>
          </a:xfrm>
          <a:prstGeom prst="rect">
            <a:avLst/>
          </a:prstGeom>
        </p:spPr>
      </p:pic>
      <p:sp>
        <p:nvSpPr>
          <p:cNvPr id="33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15B5BC-A2EE-4D3A-85A5-A78071B0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20" y="467522"/>
            <a:ext cx="2828309" cy="926271"/>
          </a:xfrm>
          <a:prstGeom prst="rect">
            <a:avLst/>
          </a:prstGeom>
        </p:spPr>
      </p:pic>
      <p:sp>
        <p:nvSpPr>
          <p:cNvPr id="34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645CF54-E286-40E3-9158-97957EF61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82" y="3861784"/>
            <a:ext cx="3023704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18D5-6642-4E77-B1FF-7D0D45C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C84-04DB-4111-A122-49AD9E63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5. Physical condition of the subject</a:t>
            </a:r>
            <a:r>
              <a:rPr lang="en-US" sz="3200" dirty="0"/>
              <a:t>  </a:t>
            </a:r>
            <a:r>
              <a:rPr lang="de-DE" sz="3200" dirty="0"/>
              <a:t>~ </a:t>
            </a:r>
            <a:r>
              <a:rPr lang="en-US" sz="3200" dirty="0"/>
              <a:t>mother’</a:t>
            </a:r>
            <a:r>
              <a:rPr lang="de-DE" sz="3200" dirty="0"/>
              <a:t>s tolerence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Measure of physical condition: body size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lower than the mean)  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AutoNum type="romanLcPeriod"/>
            </a:pPr>
            <a:r>
              <a:rPr lang="en-US" sz="2800" dirty="0"/>
              <a:t>POC: “the weaker and more vulnerable the offspring is, the more effort is selected from the parent to take care of it.” </a:t>
            </a:r>
            <a:r>
              <a:rPr lang="en-US" sz="2000" dirty="0"/>
              <a:t>(</a:t>
            </a:r>
            <a:r>
              <a:rPr lang="en-US" sz="2000" dirty="0" err="1"/>
              <a:t>Trivers</a:t>
            </a:r>
            <a:r>
              <a:rPr lang="en-US" sz="2000" dirty="0"/>
              <a:t>, 1974, p.257)</a:t>
            </a:r>
          </a:p>
          <a:p>
            <a:pPr marL="971550" lvl="1" indent="-514350">
              <a:buAutoNum type="romanLcPeriod"/>
            </a:pPr>
            <a:endParaRPr lang="x-none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2CB9F9-CA7C-4B09-BAA4-DAA7DA7AD566}"/>
              </a:ext>
            </a:extLst>
          </p:cNvPr>
          <p:cNvCxnSpPr>
            <a:cxnSpLocks/>
          </p:cNvCxnSpPr>
          <p:nvPr/>
        </p:nvCxnSpPr>
        <p:spPr>
          <a:xfrm flipV="1">
            <a:off x="10391683" y="1660206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1B671-20DC-441F-A567-34DCF6828CD9}"/>
              </a:ext>
            </a:extLst>
          </p:cNvPr>
          <p:cNvCxnSpPr>
            <a:cxnSpLocks/>
          </p:cNvCxnSpPr>
          <p:nvPr/>
        </p:nvCxnSpPr>
        <p:spPr>
          <a:xfrm>
            <a:off x="6728217" y="1660206"/>
            <a:ext cx="1" cy="8095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18D5-6642-4E77-B1FF-7D0D45C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C84-04DB-4111-A122-49AD9E63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6.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r>
              <a:rPr lang="en-US" sz="3200" dirty="0"/>
              <a:t> </a:t>
            </a:r>
            <a:r>
              <a:rPr lang="de-DE" sz="3200" dirty="0"/>
              <a:t>in the wild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&lt;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r>
              <a:rPr lang="en-US" sz="3200" dirty="0"/>
              <a:t> in the zoo</a:t>
            </a:r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More frequent food resource in the zoo than in the wild </a:t>
            </a:r>
            <a:endParaRPr lang="en-US" sz="2000" dirty="0"/>
          </a:p>
          <a:p>
            <a:pPr marL="971550" lvl="1" indent="-514350">
              <a:buAutoNum type="romanLcPeriod"/>
            </a:pPr>
            <a:r>
              <a:rPr lang="en-US" sz="2800" dirty="0"/>
              <a:t>Smaller variety of the food item</a:t>
            </a:r>
            <a:r>
              <a:rPr lang="de-DE" sz="3200" dirty="0"/>
              <a:t> </a:t>
            </a:r>
            <a:r>
              <a:rPr lang="de-DE" sz="2800" dirty="0"/>
              <a:t>in the zoo than in the wild </a:t>
            </a:r>
            <a:r>
              <a:rPr lang="en-US" sz="2000" dirty="0"/>
              <a:t>(hypothesis 4)</a:t>
            </a:r>
          </a:p>
        </p:txBody>
      </p:sp>
    </p:spTree>
    <p:extLst>
      <p:ext uri="{BB962C8B-B14F-4D97-AF65-F5344CB8AC3E}">
        <p14:creationId xmlns:p14="http://schemas.microsoft.com/office/powerpoint/2010/main" val="6528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46856-5015-413E-806B-41699BA5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2391"/>
              </p:ext>
            </p:extLst>
          </p:nvPr>
        </p:nvGraphicFramePr>
        <p:xfrm>
          <a:off x="546221" y="1664349"/>
          <a:ext cx="10836877" cy="49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3912690-4418-4D9E-BBD7-F977E34C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649"/>
            <a:ext cx="10515600" cy="1325563"/>
          </a:xfrm>
        </p:spPr>
        <p:txBody>
          <a:bodyPr/>
          <a:lstStyle/>
          <a:p>
            <a:r>
              <a:rPr lang="en-US" dirty="0"/>
              <a:t>IVs &amp; DM</a:t>
            </a:r>
          </a:p>
        </p:txBody>
      </p:sp>
    </p:spTree>
    <p:extLst>
      <p:ext uri="{BB962C8B-B14F-4D97-AF65-F5344CB8AC3E}">
        <p14:creationId xmlns:p14="http://schemas.microsoft.com/office/powerpoint/2010/main" val="42598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B540-5A52-4783-925C-475274F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61747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Methods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CF3E-FB02-4FEA-89E4-6060A4D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8" y="2038350"/>
            <a:ext cx="5313722" cy="4598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 from </a:t>
            </a:r>
            <a:r>
              <a:rPr lang="en-US" sz="2000" b="1" dirty="0" err="1"/>
              <a:t>Suaq</a:t>
            </a:r>
            <a:r>
              <a:rPr lang="en-US" sz="2000" b="1" dirty="0"/>
              <a:t> </a:t>
            </a:r>
            <a:r>
              <a:rPr lang="en-US" sz="2000" b="1" dirty="0" err="1"/>
              <a:t>Balimbing</a:t>
            </a:r>
            <a:endParaRPr lang="en-US" sz="1800" b="1" dirty="0"/>
          </a:p>
          <a:p>
            <a:pPr marL="0" indent="0">
              <a:buNone/>
            </a:pPr>
            <a:r>
              <a:rPr lang="en-US" sz="1800" u="sng" dirty="0"/>
              <a:t>Extend the existing data set on begging behavior</a:t>
            </a:r>
          </a:p>
          <a:p>
            <a:r>
              <a:rPr lang="en-US" sz="1800" dirty="0"/>
              <a:t>Coding videos of begging events from the wild</a:t>
            </a:r>
          </a:p>
          <a:p>
            <a:r>
              <a:rPr lang="en-US" sz="1800" dirty="0"/>
              <a:t>Transfer data on begging events from paper data to the data set</a:t>
            </a:r>
          </a:p>
          <a:p>
            <a:r>
              <a:rPr lang="en-US" sz="1800" dirty="0"/>
              <a:t>Amount of Data: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750 existing begging events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Around 550 will be added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Planned sample size: ~ 1300 begging events</a:t>
            </a:r>
          </a:p>
          <a:p>
            <a:r>
              <a:rPr lang="en-US" sz="1800" dirty="0"/>
              <a:t>Longitudinal &amp; cross-sectional data set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12 mother-immature dyads 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Aged 0 – 15 Y </a:t>
            </a:r>
          </a:p>
          <a:p>
            <a:r>
              <a:rPr lang="en-US" sz="1800" dirty="0"/>
              <a:t>Within - &amp; across -subject design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22AC8D-555B-4594-9CB5-47423CC790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r="717" b="3"/>
          <a:stretch/>
        </p:blipFill>
        <p:spPr>
          <a:xfrm>
            <a:off x="10502622" y="158164"/>
            <a:ext cx="1462334" cy="1493422"/>
          </a:xfrm>
          <a:prstGeom prst="rect">
            <a:avLst/>
          </a:prstGeom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0BA3C2-15D1-488B-9CAB-65A61C33AC4E}"/>
              </a:ext>
            </a:extLst>
          </p:cNvPr>
          <p:cNvCxnSpPr>
            <a:cxnSpLocks/>
          </p:cNvCxnSpPr>
          <p:nvPr/>
        </p:nvCxnSpPr>
        <p:spPr>
          <a:xfrm flipV="1">
            <a:off x="6115433" y="1973234"/>
            <a:ext cx="0" cy="44377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44C657-A42A-4524-A2C8-5D4C164BFC8D}"/>
              </a:ext>
            </a:extLst>
          </p:cNvPr>
          <p:cNvSpPr txBox="1"/>
          <p:nvPr/>
        </p:nvSpPr>
        <p:spPr>
          <a:xfrm>
            <a:off x="6522141" y="2038350"/>
            <a:ext cx="4810974" cy="345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collection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Standardized orangutan focal follows since 2007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US" sz="1600" dirty="0"/>
              <a:t>More than 21’000 observation hours</a:t>
            </a:r>
          </a:p>
          <a:p>
            <a:endParaRPr lang="de-DE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Subjects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16 immatures, 12 mothers </a:t>
            </a:r>
            <a:endParaRPr lang="en-US" sz="2000" dirty="0"/>
          </a:p>
          <a:p>
            <a:endParaRPr lang="de-DE" sz="2000" dirty="0"/>
          </a:p>
          <a:p>
            <a:endParaRPr lang="x-none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FE49D-6E9B-4435-8875-8EAFCD8774EC}"/>
              </a:ext>
            </a:extLst>
          </p:cNvPr>
          <p:cNvGrpSpPr/>
          <p:nvPr/>
        </p:nvGrpSpPr>
        <p:grpSpPr>
          <a:xfrm rot="18559490">
            <a:off x="9547452" y="3958050"/>
            <a:ext cx="2848449" cy="2362267"/>
            <a:chOff x="3023925" y="2716435"/>
            <a:chExt cx="7128290" cy="5542589"/>
          </a:xfrm>
        </p:grpSpPr>
        <p:pic>
          <p:nvPicPr>
            <p:cNvPr id="9" name="Picture 2" descr="C:\Users\Caroline\Desktop\Master thesis battle\Bildli\OUdist.png">
              <a:extLst>
                <a:ext uri="{FF2B5EF4-FFF2-40B4-BE49-F238E27FC236}">
                  <a16:creationId xmlns:a16="http://schemas.microsoft.com/office/drawing/2014/main" id="{C66CF7D2-F4A8-4FC0-9F95-DA0F99C5A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23925" y="2716435"/>
              <a:ext cx="4520032" cy="5542589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effectLst>
              <a:softEdge rad="127000"/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334A27-96E7-4120-B0BA-E982CACCB235}"/>
                </a:ext>
              </a:extLst>
            </p:cNvPr>
            <p:cNvSpPr/>
            <p:nvPr/>
          </p:nvSpPr>
          <p:spPr>
            <a:xfrm>
              <a:off x="3901646" y="4024689"/>
              <a:ext cx="144016" cy="125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EF69AF-8C21-47D4-AE9A-6D9417521436}"/>
                </a:ext>
              </a:extLst>
            </p:cNvPr>
            <p:cNvSpPr/>
            <p:nvPr/>
          </p:nvSpPr>
          <p:spPr>
            <a:xfrm>
              <a:off x="10008199" y="6076082"/>
              <a:ext cx="144016" cy="125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</p:grpSp>
      <p:pic>
        <p:nvPicPr>
          <p:cNvPr id="12" name="Picture 11" descr="A monkey in a tree&#10;&#10;Description automatically generated">
            <a:extLst>
              <a:ext uri="{FF2B5EF4-FFF2-40B4-BE49-F238E27FC236}">
                <a16:creationId xmlns:a16="http://schemas.microsoft.com/office/drawing/2014/main" id="{FAD5E32E-7054-4C8E-8D63-8F3405D57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80" y="4900681"/>
            <a:ext cx="1731573" cy="1731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BBA1A7-0FEB-4CC5-B6BC-382D0E375ED1}"/>
              </a:ext>
            </a:extLst>
          </p:cNvPr>
          <p:cNvSpPr txBox="1"/>
          <p:nvPr/>
        </p:nvSpPr>
        <p:spPr>
          <a:xfrm>
            <a:off x="0" y="6632254"/>
            <a:ext cx="4425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https://suaq.org/</a:t>
            </a:r>
            <a:endParaRPr lang="x-none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E576A-EFD9-4C95-9CA7-64D6DC3E5F71}"/>
              </a:ext>
            </a:extLst>
          </p:cNvPr>
          <p:cNvSpPr txBox="1"/>
          <p:nvPr/>
        </p:nvSpPr>
        <p:spPr>
          <a:xfrm>
            <a:off x="10275217" y="6636472"/>
            <a:ext cx="223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https://twitter.com/suaqorangutans</a:t>
            </a:r>
            <a:endParaRPr lang="x-none" sz="900" dirty="0"/>
          </a:p>
        </p:txBody>
      </p:sp>
    </p:spTree>
    <p:extLst>
      <p:ext uri="{BB962C8B-B14F-4D97-AF65-F5344CB8AC3E}">
        <p14:creationId xmlns:p14="http://schemas.microsoft.com/office/powerpoint/2010/main" val="426709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4084" y="1510940"/>
            <a:ext cx="3410275" cy="14880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98111" y="1458944"/>
            <a:ext cx="8676" cy="52709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98F170-EB73-4C6E-8D91-0F52A9195A36}"/>
              </a:ext>
            </a:extLst>
          </p:cNvPr>
          <p:cNvSpPr txBox="1">
            <a:spLocks/>
          </p:cNvSpPr>
          <p:nvPr/>
        </p:nvSpPr>
        <p:spPr>
          <a:xfrm>
            <a:off x="6203015" y="1764088"/>
            <a:ext cx="4087827" cy="1000331"/>
          </a:xfrm>
          <a:prstGeom prst="rect">
            <a:avLst/>
          </a:prstGeom>
          <a:solidFill>
            <a:srgbClr val="FFFFFF">
              <a:alpha val="63922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Data Collection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endParaRPr lang="en-US" sz="2900" b="1" dirty="0"/>
          </a:p>
          <a:p>
            <a:endParaRPr lang="en-US" sz="2900" b="1" dirty="0"/>
          </a:p>
          <a:p>
            <a:endParaRPr lang="en-US" sz="2900" b="1" dirty="0"/>
          </a:p>
          <a:p>
            <a:pPr marL="0" indent="0">
              <a:buNone/>
            </a:pPr>
            <a:endParaRPr lang="en-US" sz="2900" b="1" dirty="0"/>
          </a:p>
          <a:p>
            <a:endParaRPr lang="en-US" sz="2900" b="1" dirty="0"/>
          </a:p>
          <a:p>
            <a:endParaRPr lang="en-US" sz="2900" b="1" dirty="0"/>
          </a:p>
          <a:p>
            <a:endParaRPr lang="en-US" sz="2900" b="1" dirty="0"/>
          </a:p>
          <a:p>
            <a:pPr lvl="2"/>
            <a:endParaRPr lang="en-US" sz="2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900" b="1" dirty="0"/>
          </a:p>
          <a:p>
            <a:endParaRPr lang="en-US" sz="29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500" b="1"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CF326354-AFD4-4A7E-AFC3-D461BCCEBFEF}"/>
              </a:ext>
            </a:extLst>
          </p:cNvPr>
          <p:cNvSpPr txBox="1">
            <a:spLocks/>
          </p:cNvSpPr>
          <p:nvPr/>
        </p:nvSpPr>
        <p:spPr>
          <a:xfrm>
            <a:off x="6203015" y="2254978"/>
            <a:ext cx="4567692" cy="1731573"/>
          </a:xfrm>
          <a:prstGeom prst="rect">
            <a:avLst/>
          </a:prstGeom>
          <a:solidFill>
            <a:srgbClr val="FFFFFF">
              <a:alpha val="69020"/>
            </a:srgb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Planned period for observations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    January – March 2020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BA87C-AE6D-414B-B261-14B578A19B0A}"/>
              </a:ext>
            </a:extLst>
          </p:cNvPr>
          <p:cNvSpPr/>
          <p:nvPr/>
        </p:nvSpPr>
        <p:spPr>
          <a:xfrm>
            <a:off x="6203015" y="3255309"/>
            <a:ext cx="4029191" cy="867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Subjects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2 infants, 8 adults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An animal lying on the ground&#10;&#10;Description automatically generated">
            <a:extLst>
              <a:ext uri="{FF2B5EF4-FFF2-40B4-BE49-F238E27FC236}">
                <a16:creationId xmlns:a16="http://schemas.microsoft.com/office/drawing/2014/main" id="{7B6EF793-59F1-46CF-A8E4-B325F698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42" y="4437914"/>
            <a:ext cx="1524000" cy="2286000"/>
          </a:xfrm>
          <a:prstGeom prst="rect">
            <a:avLst/>
          </a:prstGeom>
        </p:spPr>
      </p:pic>
      <p:pic>
        <p:nvPicPr>
          <p:cNvPr id="19" name="Picture 18" descr="A close up of a monkey&#10;&#10;Description automatically generated">
            <a:extLst>
              <a:ext uri="{FF2B5EF4-FFF2-40B4-BE49-F238E27FC236}">
                <a16:creationId xmlns:a16="http://schemas.microsoft.com/office/drawing/2014/main" id="{EBE9D70A-23D9-4D84-BB6D-60404C4A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49" y="5293293"/>
            <a:ext cx="2510824" cy="1333875"/>
          </a:xfrm>
          <a:prstGeom prst="rect">
            <a:avLst/>
          </a:prstGeom>
        </p:spPr>
      </p:pic>
      <p:pic>
        <p:nvPicPr>
          <p:cNvPr id="24" name="Picture 23" descr="A close up of an animal&#10;&#10;Description automatically generated">
            <a:extLst>
              <a:ext uri="{FF2B5EF4-FFF2-40B4-BE49-F238E27FC236}">
                <a16:creationId xmlns:a16="http://schemas.microsoft.com/office/drawing/2014/main" id="{72331430-41DD-4019-B14E-8A66A1DD3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56" y="4477441"/>
            <a:ext cx="2510824" cy="13338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731190-E4FA-4291-8A9C-84534688C1D1}"/>
              </a:ext>
            </a:extLst>
          </p:cNvPr>
          <p:cNvSpPr txBox="1"/>
          <p:nvPr/>
        </p:nvSpPr>
        <p:spPr>
          <a:xfrm>
            <a:off x="0" y="6627168"/>
            <a:ext cx="4425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https://www.zoo-leipzig.de/en/our-animals/animal-detail/sumatra-orangutan/</a:t>
            </a:r>
            <a:endParaRPr lang="x-none" sz="9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90C132A-ECEE-47A5-BDCF-B2F6F00056CB}"/>
              </a:ext>
            </a:extLst>
          </p:cNvPr>
          <p:cNvSpPr txBox="1">
            <a:spLocks/>
          </p:cNvSpPr>
          <p:nvPr/>
        </p:nvSpPr>
        <p:spPr>
          <a:xfrm>
            <a:off x="347796" y="300040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Methods</a:t>
            </a:r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1F143-E504-44C2-89E8-ECC885518BEF}"/>
              </a:ext>
            </a:extLst>
          </p:cNvPr>
          <p:cNvSpPr txBox="1"/>
          <p:nvPr/>
        </p:nvSpPr>
        <p:spPr>
          <a:xfrm>
            <a:off x="354631" y="1764088"/>
            <a:ext cx="4810974" cy="404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from Zoo Leipzig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Food transfer &amp; begging data will be collected at the Leipzig Zoo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2 Mother-offspring dyads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(and potentially other interaction partners)</a:t>
            </a:r>
            <a:r>
              <a:rPr lang="en-US" sz="2400" dirty="0">
                <a:sym typeface="Wingdings" panose="05000000000000000000" pitchFamily="2" charset="2"/>
              </a:rPr>
              <a:t> –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is the mother the main begging target in the zoo (as in the wild) ?</a:t>
            </a:r>
            <a:endParaRPr lang="en-US" sz="2400" i="1" dirty="0">
              <a:solidFill>
                <a:schemeClr val="accent3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Targeted sample size: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100 begging events</a:t>
            </a:r>
          </a:p>
          <a:p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25955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E593-1A78-44E8-B353-2D1C6236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8A87-BBD6-4D8E-8652-58FA9C89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9810410" cy="4513532"/>
          </a:xfrm>
        </p:spPr>
        <p:txBody>
          <a:bodyPr>
            <a:normAutofit/>
          </a:bodyPr>
          <a:lstStyle/>
          <a:p>
            <a:r>
              <a:rPr lang="en-US" sz="2400" dirty="0"/>
              <a:t>R x64 3.5.2</a:t>
            </a:r>
          </a:p>
          <a:p>
            <a:r>
              <a:rPr lang="en-US" sz="2400" dirty="0"/>
              <a:t>GLMM </a:t>
            </a:r>
          </a:p>
          <a:p>
            <a:r>
              <a:rPr lang="en-US" sz="2400" dirty="0"/>
              <a:t>Random intercepts: Subject &amp; Food Item</a:t>
            </a:r>
          </a:p>
          <a:p>
            <a:r>
              <a:rPr lang="en-US" sz="2400" dirty="0"/>
              <a:t>Random slope: </a:t>
            </a:r>
            <a:r>
              <a:rPr lang="de-DE" sz="2400" dirty="0"/>
              <a:t>Age </a:t>
            </a:r>
            <a:r>
              <a:rPr lang="en-US" sz="2400" dirty="0"/>
              <a:t> </a:t>
            </a:r>
          </a:p>
          <a:p>
            <a:r>
              <a:rPr lang="de-DE" sz="2400" i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glmer(Mother’s Tolerence ~ Feeding Competence + Difficulty + Rarity + Body_Condition + Condition + (1|Subject) + (1|Fitem) + (0+ Age|Subject) + (0+ Age|Fitem), family="binomial")</a:t>
            </a:r>
          </a:p>
          <a:p>
            <a:r>
              <a:rPr lang="en-US" sz="2400" i="1" dirty="0"/>
              <a:t>library(lme4)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83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CF8C2-67BD-4349-9075-D35D366B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References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0039-3C99-4B73-88B0-BF5346DD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995"/>
            <a:ext cx="10515600" cy="4013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dirty="0"/>
              <a:t>Dunkel, L. P. (2006). </a:t>
            </a:r>
            <a:r>
              <a:rPr lang="en-US" sz="1100" i="1" dirty="0"/>
              <a:t>Development of Ecological Competence in Bornean Orangutans (Pongo </a:t>
            </a:r>
            <a:r>
              <a:rPr lang="en-US" sz="1100" i="1" dirty="0" err="1"/>
              <a:t>pygmaeus</a:t>
            </a:r>
            <a:r>
              <a:rPr lang="en-US" sz="1100" i="1" dirty="0"/>
              <a:t>): with special reference to difficult-to-process food items </a:t>
            </a:r>
            <a:r>
              <a:rPr lang="en-US" sz="1100" dirty="0"/>
              <a:t>(Doctoral dissertation, Universität Zürich).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de-DE" sz="1100" dirty="0"/>
              <a:t>Estienne, V., Cohen, H., Wittig, R. M., &amp; Boesch, C. (2019). Maternal influence on the development of nut‐cracking skills in the chimpanzees of the Taï forest, Côte d'Ivoire (Pan troglodytes verus). </a:t>
            </a:r>
            <a:r>
              <a:rPr lang="de-DE" sz="1100" i="1" dirty="0"/>
              <a:t>American journal of primatology</a:t>
            </a:r>
            <a:r>
              <a:rPr lang="de-DE" sz="1100" dirty="0"/>
              <a:t>, e23022.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100" dirty="0"/>
              <a:t>Estienne, V., </a:t>
            </a:r>
            <a:r>
              <a:rPr lang="en-US" sz="1100" dirty="0" err="1"/>
              <a:t>Robira</a:t>
            </a:r>
            <a:r>
              <a:rPr lang="en-US" sz="1100" dirty="0"/>
              <a:t>, B., </a:t>
            </a:r>
            <a:r>
              <a:rPr lang="en-US" sz="1100" dirty="0" err="1"/>
              <a:t>Mundry</a:t>
            </a:r>
            <a:r>
              <a:rPr lang="en-US" sz="1100" dirty="0"/>
              <a:t>, R., </a:t>
            </a:r>
            <a:r>
              <a:rPr lang="en-US" sz="1100" dirty="0" err="1"/>
              <a:t>Deschner</a:t>
            </a:r>
            <a:r>
              <a:rPr lang="en-US" sz="1100" dirty="0"/>
              <a:t>, T., &amp; </a:t>
            </a:r>
            <a:r>
              <a:rPr lang="en-US" sz="1100" dirty="0" err="1"/>
              <a:t>Boesch</a:t>
            </a:r>
            <a:r>
              <a:rPr lang="en-US" sz="1100" dirty="0"/>
              <a:t>, C. (2019). Acquisition of a complex extractive technique by the immature chimpanzees of </a:t>
            </a:r>
            <a:r>
              <a:rPr lang="en-US" sz="1100" dirty="0" err="1"/>
              <a:t>Loango</a:t>
            </a:r>
            <a:r>
              <a:rPr lang="en-US" sz="1100" dirty="0"/>
              <a:t> National Park, Gabon. </a:t>
            </a:r>
            <a:r>
              <a:rPr lang="en-US" sz="1100" i="1" dirty="0"/>
              <a:t>Animal </a:t>
            </a:r>
            <a:r>
              <a:rPr lang="en-US" sz="1100" i="1" dirty="0" err="1"/>
              <a:t>behaviour</a:t>
            </a:r>
            <a:r>
              <a:rPr lang="en-US" sz="1100" i="1" dirty="0"/>
              <a:t>, 147, </a:t>
            </a:r>
            <a:r>
              <a:rPr lang="en-US" sz="1100" dirty="0"/>
              <a:t>61-76.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100" dirty="0"/>
              <a:t>Falkner, S. Short Report of the Master Thesis: Mother-Offspring Conflict in Orangutans-Disentangling different contexts of mother-offspring conflict in Sumatran and Bornean orangutans.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100" dirty="0"/>
              <a:t>Field, A., Miles, J., &amp; Field, Z. (2012). Discovering statistics using R. Sage publications.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de-DE" sz="1100" dirty="0"/>
              <a:t>Jaeggi, A. V., Dunkel, L. P., Van Noordwijk, M. A., Wich, S. A., Sura, A. A., &amp; Van Schaik, C. P. (2010). Social learning of diet and foraging skills by wild immature Bornean orangutans: implications for culture. </a:t>
            </a:r>
            <a:r>
              <a:rPr lang="de-DE" sz="1100" i="1" dirty="0"/>
              <a:t>American Journal of Primatology: Official Journal of the American Society of Primatologists, 72</a:t>
            </a:r>
            <a:r>
              <a:rPr lang="de-DE" sz="1100" dirty="0"/>
              <a:t>(1), 62-71.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de-DE" sz="1100" dirty="0"/>
              <a:t>Jaeggi, A. V., Van Noordwijk, M. A., &amp; Van Schaik, C. P. (2008). Begging for information: mother–offspring food sharing among wild Bornean orangutans. </a:t>
            </a:r>
            <a:r>
              <a:rPr lang="de-DE" sz="1100" i="1" dirty="0"/>
              <a:t>American Journal of Primatology: Official Journal of the American Society of Primatologists, 70</a:t>
            </a:r>
            <a:r>
              <a:rPr lang="de-DE" sz="1100" dirty="0"/>
              <a:t>(6), 533-541.</a:t>
            </a:r>
            <a:endParaRPr lang="de-DE" sz="1100" b="1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x-none" sz="1100" dirty="0"/>
          </a:p>
        </p:txBody>
      </p:sp>
    </p:spTree>
    <p:extLst>
      <p:ext uri="{BB962C8B-B14F-4D97-AF65-F5344CB8AC3E}">
        <p14:creationId xmlns:p14="http://schemas.microsoft.com/office/powerpoint/2010/main" val="53723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6F5D-84ED-4237-9474-22CE2203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B4C1-7840-4BC7-9A38-B0E2E945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81"/>
            <a:ext cx="10515600" cy="44805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200" dirty="0" err="1"/>
              <a:t>Jäggi</a:t>
            </a:r>
            <a:r>
              <a:rPr lang="en-US" sz="1200" dirty="0"/>
              <a:t>, A. V., van Schaik, C. P., Fischer, J., &amp; Burkart, J. M. (2010). </a:t>
            </a:r>
            <a:r>
              <a:rPr lang="en-US" sz="1200" i="1" dirty="0"/>
              <a:t>Building Blocks of Morality: Reciprocal Altruism and Food Sharing among Chimpanzees (Pan troglodytes), Bonobos (Pan </a:t>
            </a:r>
            <a:r>
              <a:rPr lang="en-US" sz="1200" i="1" dirty="0" err="1"/>
              <a:t>paniscus</a:t>
            </a:r>
            <a:r>
              <a:rPr lang="en-US" sz="1200" i="1" dirty="0"/>
              <a:t>) and other Primates</a:t>
            </a:r>
            <a:r>
              <a:rPr lang="en-US" sz="1200" dirty="0"/>
              <a:t>.</a:t>
            </a:r>
            <a:endParaRPr lang="en-US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Lonsdorf</a:t>
            </a:r>
            <a:r>
              <a:rPr lang="en-US" sz="1050" dirty="0"/>
              <a:t>, E. V. (2005). Sex differences in the development of termite-fishing skills in the wild chimpanzees, Pan troglodytes </a:t>
            </a:r>
            <a:r>
              <a:rPr lang="en-US" sz="1050" dirty="0" err="1"/>
              <a:t>schweinfurthii</a:t>
            </a:r>
            <a:r>
              <a:rPr lang="en-US" sz="1050" dirty="0"/>
              <a:t>, of Gombe National Park, Tanzania. </a:t>
            </a:r>
            <a:r>
              <a:rPr lang="en-US" sz="1050" i="1" dirty="0"/>
              <a:t>Animal Behaviour</a:t>
            </a:r>
            <a:r>
              <a:rPr lang="en-US" sz="1050" dirty="0"/>
              <a:t>, </a:t>
            </a:r>
            <a:r>
              <a:rPr lang="en-US" sz="1050" i="1" dirty="0"/>
              <a:t>70</a:t>
            </a:r>
            <a:r>
              <a:rPr lang="en-US" sz="1050" dirty="0"/>
              <a:t>(3), 673-683.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Lonsdorf</a:t>
            </a:r>
            <a:r>
              <a:rPr lang="en-US" sz="1050" dirty="0"/>
              <a:t>, E. V. (2006). What is the role of mothers in the acquisition of termite-fishing behaviors in wild chimpanzees (Pan troglodytes </a:t>
            </a:r>
            <a:r>
              <a:rPr lang="en-US" sz="1050" dirty="0" err="1"/>
              <a:t>schweinfurthii</a:t>
            </a:r>
            <a:r>
              <a:rPr lang="en-US" sz="1050" dirty="0"/>
              <a:t>)?. </a:t>
            </a:r>
            <a:r>
              <a:rPr lang="en-US" sz="1050" i="1" dirty="0"/>
              <a:t>Animal cognition</a:t>
            </a:r>
            <a:r>
              <a:rPr lang="en-US" sz="1050" dirty="0"/>
              <a:t>, </a:t>
            </a:r>
            <a:r>
              <a:rPr lang="en-US" sz="1050" i="1" dirty="0"/>
              <a:t>9</a:t>
            </a:r>
            <a:r>
              <a:rPr lang="en-US" sz="1050" dirty="0"/>
              <a:t>(1), 36-46.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Schuppli</a:t>
            </a:r>
            <a:r>
              <a:rPr lang="en-US" sz="1050" dirty="0"/>
              <a:t>, C., </a:t>
            </a:r>
            <a:r>
              <a:rPr lang="en-US" sz="1050" dirty="0" err="1"/>
              <a:t>Forss</a:t>
            </a:r>
            <a:r>
              <a:rPr lang="en-US" sz="1050" dirty="0"/>
              <a:t>, S. I., </a:t>
            </a:r>
            <a:r>
              <a:rPr lang="en-US" sz="1050" dirty="0" err="1"/>
              <a:t>Meulman</a:t>
            </a:r>
            <a:r>
              <a:rPr lang="en-US" sz="1050" dirty="0"/>
              <a:t>, E. J., </a:t>
            </a:r>
            <a:r>
              <a:rPr lang="en-US" sz="1050" dirty="0" err="1"/>
              <a:t>Zweifel</a:t>
            </a:r>
            <a:r>
              <a:rPr lang="en-US" sz="1050" dirty="0"/>
              <a:t>, N., Lee, K. C., </a:t>
            </a:r>
            <a:r>
              <a:rPr lang="en-US" sz="1050" dirty="0" err="1"/>
              <a:t>Rukmana</a:t>
            </a:r>
            <a:r>
              <a:rPr lang="en-US" sz="1050" dirty="0"/>
              <a:t>, E., ... &amp; van Schaik, C. P. (2016). Development of foraging skills in two orangutan populations: needing to learn or needing to grow?. </a:t>
            </a:r>
            <a:r>
              <a:rPr lang="en-US" sz="1050" i="1" dirty="0"/>
              <a:t>Frontiers in zoology, 13</a:t>
            </a:r>
            <a:r>
              <a:rPr lang="en-US" sz="1050" dirty="0"/>
              <a:t>(1), 43.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de-DE" sz="1050" dirty="0"/>
              <a:t>Schuppli, C., Meulman, E. J., Forss, S. I., Aprilinayati, F., Van Noordwijk, M. A., &amp; Van Schaik, C. P. (2016). Observational social learning and socially induced practice of routine skills in immature wild orang-utans. </a:t>
            </a:r>
            <a:r>
              <a:rPr lang="de-DE" sz="1050" i="1" dirty="0"/>
              <a:t>Animal Behaviour</a:t>
            </a:r>
            <a:r>
              <a:rPr lang="de-DE" sz="1050" dirty="0"/>
              <a:t>, </a:t>
            </a:r>
            <a:r>
              <a:rPr lang="de-DE" sz="1050" i="1" dirty="0"/>
              <a:t>119</a:t>
            </a:r>
            <a:r>
              <a:rPr lang="de-DE" sz="1050" dirty="0"/>
              <a:t>, 87-98.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Trivers</a:t>
            </a:r>
            <a:r>
              <a:rPr lang="en-US" sz="1050" dirty="0"/>
              <a:t>, R. L. (1974). Parent-offspring conflict. </a:t>
            </a:r>
            <a:r>
              <a:rPr lang="en-US" sz="1050" i="1" dirty="0"/>
              <a:t>Integrative and Comparative Biology, 14</a:t>
            </a:r>
            <a:r>
              <a:rPr lang="en-US" sz="1050" dirty="0"/>
              <a:t>(1), 249-264.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/>
              <a:t>Van </a:t>
            </a:r>
            <a:r>
              <a:rPr lang="en-US" sz="1050" dirty="0" err="1"/>
              <a:t>Noordwijk</a:t>
            </a:r>
            <a:r>
              <a:rPr lang="en-US" sz="1050" dirty="0"/>
              <a:t>, M. A., &amp; van Schaik, C. P. (2005). Development of ecological competence in Sumatran orangutans. </a:t>
            </a:r>
            <a:r>
              <a:rPr lang="en-US" sz="1050" i="1" dirty="0"/>
              <a:t>American Journal of Physical Anthropology: The Official Publication of the American Association of Physical Anthropologists</a:t>
            </a:r>
            <a:r>
              <a:rPr lang="en-US" sz="1050" dirty="0"/>
              <a:t>, </a:t>
            </a:r>
            <a:r>
              <a:rPr lang="en-US" sz="1050" i="1" dirty="0"/>
              <a:t>127</a:t>
            </a:r>
            <a:r>
              <a:rPr lang="en-US" sz="1050" dirty="0"/>
              <a:t>(1), 79-94.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de-DE" sz="1050" dirty="0"/>
              <a:t>Van Noordwijk, M. A., Sauren, S. E., Abulani, A., Morrogh-Bernard, H. C., Utami Atmoko, S. S., Van Schaik, C. P., ... &amp; Mitra Setia, T. (2009). Development of independence: Sumatran and Bornean orangutans compared.</a:t>
            </a:r>
            <a:endParaRPr lang="x-none" sz="105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x-none" sz="1000" dirty="0"/>
          </a:p>
        </p:txBody>
      </p:sp>
    </p:spTree>
    <p:extLst>
      <p:ext uri="{BB962C8B-B14F-4D97-AF65-F5344CB8AC3E}">
        <p14:creationId xmlns:p14="http://schemas.microsoft.com/office/powerpoint/2010/main" val="23814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n animal&#10;&#10;Description automatically generated">
            <a:extLst>
              <a:ext uri="{FF2B5EF4-FFF2-40B4-BE49-F238E27FC236}">
                <a16:creationId xmlns:a16="http://schemas.microsoft.com/office/drawing/2014/main" id="{8C05C068-84D1-406F-9029-ED65E1E966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4470" b="189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EFE7D3-C094-41F7-A82F-5039DBE8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665" y="2305763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BD744-4E04-457A-95C1-326105DCB2E4}"/>
              </a:ext>
            </a:extLst>
          </p:cNvPr>
          <p:cNvSpPr txBox="1"/>
          <p:nvPr/>
        </p:nvSpPr>
        <p:spPr>
          <a:xfrm>
            <a:off x="7766089" y="6666603"/>
            <a:ext cx="4698460" cy="2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https://www.dailymail.co.uk/news/article-7154111/Orangutan-released-wild-Sumatra.html</a:t>
            </a:r>
            <a:endParaRPr lang="x-non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A0B-FE71-420C-B1CC-C38ECE8B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448-C221-4E4B-A3FD-A8A7BB2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120113" cy="3747939"/>
          </a:xfrm>
        </p:spPr>
        <p:txBody>
          <a:bodyPr>
            <a:normAutofit/>
          </a:bodyPr>
          <a:lstStyle/>
          <a:p>
            <a:r>
              <a:rPr lang="de-DE" sz="3200" dirty="0"/>
              <a:t>Theoretical background </a:t>
            </a:r>
          </a:p>
          <a:p>
            <a:r>
              <a:rPr lang="de-DE" sz="3200" dirty="0"/>
              <a:t>Research question</a:t>
            </a:r>
          </a:p>
          <a:p>
            <a:r>
              <a:rPr lang="de-DE" sz="3200" dirty="0"/>
              <a:t>Hypotheses </a:t>
            </a:r>
          </a:p>
          <a:p>
            <a:r>
              <a:rPr lang="en-US" sz="3200" dirty="0"/>
              <a:t>Predictors </a:t>
            </a:r>
          </a:p>
          <a:p>
            <a:r>
              <a:rPr lang="de-DE" sz="3200" dirty="0"/>
              <a:t>Methods </a:t>
            </a:r>
          </a:p>
          <a:p>
            <a:r>
              <a:rPr lang="en-US" sz="3200" dirty="0"/>
              <a:t>Analyses</a:t>
            </a:r>
            <a:r>
              <a:rPr lang="de-DE" sz="3200" dirty="0"/>
              <a:t> </a:t>
            </a:r>
          </a:p>
          <a:p>
            <a:endParaRPr lang="de-DE" sz="3200" dirty="0"/>
          </a:p>
          <a:p>
            <a:endParaRPr lang="de-DE" sz="3200" dirty="0"/>
          </a:p>
          <a:p>
            <a:endParaRPr lang="x-none" sz="3200" dirty="0"/>
          </a:p>
        </p:txBody>
      </p:sp>
      <p:pic>
        <p:nvPicPr>
          <p:cNvPr id="5" name="Picture 4" descr="A squirrel on a branch&#10;&#10;Description automatically generated">
            <a:extLst>
              <a:ext uri="{FF2B5EF4-FFF2-40B4-BE49-F238E27FC236}">
                <a16:creationId xmlns:a16="http://schemas.microsoft.com/office/drawing/2014/main" id="{A253FF1B-0AF2-46F6-B207-16C7E2A05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4" r="20398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B1080-28C3-46A2-9694-33B3E5ED68A0}"/>
              </a:ext>
            </a:extLst>
          </p:cNvPr>
          <p:cNvSpPr txBox="1"/>
          <p:nvPr/>
        </p:nvSpPr>
        <p:spPr>
          <a:xfrm>
            <a:off x="0" y="6629064"/>
            <a:ext cx="1055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https://www.dailymail.co.uk/news/article-7154111/Orangutan-released-wild-Sumatra.html</a:t>
            </a:r>
            <a:endParaRPr lang="x-none" sz="900" dirty="0"/>
          </a:p>
        </p:txBody>
      </p:sp>
    </p:spTree>
    <p:extLst>
      <p:ext uri="{BB962C8B-B14F-4D97-AF65-F5344CB8AC3E}">
        <p14:creationId xmlns:p14="http://schemas.microsoft.com/office/powerpoint/2010/main" val="5349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3EA-0EB3-4969-836D-2238BA50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(What we know)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5584-1697-49E3-B6DA-57001F84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665"/>
            <a:ext cx="10148047" cy="4602535"/>
          </a:xfrm>
        </p:spPr>
        <p:txBody>
          <a:bodyPr>
            <a:normAutofit/>
          </a:bodyPr>
          <a:lstStyle/>
          <a:p>
            <a:r>
              <a:rPr lang="en-US" sz="2400" dirty="0"/>
              <a:t>Immature orangutans need to acquire a broad range of feeding skills: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/>
              <a:t>More than 200 different food items</a:t>
            </a:r>
            <a:r>
              <a:rPr lang="en-US" sz="2000" baseline="30000" dirty="0"/>
              <a:t> 1</a:t>
            </a:r>
          </a:p>
          <a:p>
            <a:pPr lvl="1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000" dirty="0"/>
              <a:t>Food items differ in complexity and frequency </a:t>
            </a:r>
            <a:r>
              <a:rPr lang="en-US" sz="2000" baseline="30000" dirty="0"/>
              <a:t>2,3</a:t>
            </a:r>
            <a:endParaRPr lang="en-US" sz="2400" baseline="30000" dirty="0"/>
          </a:p>
          <a:p>
            <a:r>
              <a:rPr lang="en-US" sz="2400" dirty="0"/>
              <a:t>How do immature orangutans acquire feeding skills? </a:t>
            </a:r>
            <a:endParaRPr lang="en-US" sz="1800" dirty="0"/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900" dirty="0"/>
              <a:t>Peering: observing their mothers (and to some extent other role models) </a:t>
            </a:r>
            <a:r>
              <a:rPr lang="en-US" sz="1900" baseline="30000" dirty="0"/>
              <a:t>2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Begging</a:t>
            </a:r>
            <a:r>
              <a:rPr lang="en-US" sz="1900" dirty="0"/>
              <a:t>: soliciting food from their mothers </a:t>
            </a:r>
            <a:r>
              <a:rPr lang="en-US" sz="1900" baseline="30000" dirty="0"/>
              <a:t>3,4</a:t>
            </a:r>
            <a:endParaRPr lang="en-US" sz="2400" baseline="30000" dirty="0"/>
          </a:p>
          <a:p>
            <a:pPr>
              <a:spcAft>
                <a:spcPts val="1200"/>
              </a:spcAft>
            </a:pPr>
            <a:r>
              <a:rPr lang="en-US" sz="2400" dirty="0"/>
              <a:t>​During begging, mothers are usually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passively tolerant</a:t>
            </a:r>
            <a:r>
              <a:rPr lang="en-US" sz="2400" dirty="0"/>
              <a:t> </a:t>
            </a:r>
            <a:r>
              <a:rPr lang="en-US" sz="2400" baseline="30000" dirty="0"/>
              <a:t>3 </a:t>
            </a:r>
          </a:p>
          <a:p>
            <a:pPr>
              <a:spcAft>
                <a:spcPts val="1200"/>
              </a:spcAft>
            </a:pPr>
            <a:r>
              <a:rPr lang="de-CH" sz="2400" dirty="0"/>
              <a:t>Orangutan mothers don’t teach </a:t>
            </a:r>
            <a:r>
              <a:rPr lang="de-CH" sz="2400" baseline="30000" dirty="0"/>
              <a:t>4</a:t>
            </a:r>
            <a:endParaRPr lang="en-US" sz="1800" baseline="30000" dirty="0"/>
          </a:p>
          <a:p>
            <a:r>
              <a:rPr lang="en-US" sz="2400" dirty="0"/>
              <a:t>the complexity of the food item, the age of the offspring, and the foraging skills of the offspring affect its begging behavior</a:t>
            </a:r>
            <a:r>
              <a:rPr lang="en-US" sz="2400" baseline="30000" dirty="0"/>
              <a:t> 3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(offspring’s perspective)</a:t>
            </a:r>
            <a:endParaRPr lang="en-US" sz="2400" i="1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776" y="6360459"/>
            <a:ext cx="1030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Schuppli</a:t>
            </a:r>
            <a:r>
              <a:rPr lang="en-US" dirty="0"/>
              <a:t> et al. 2016 a; 2: </a:t>
            </a:r>
            <a:r>
              <a:rPr lang="en-US" dirty="0" err="1"/>
              <a:t>Schuppli</a:t>
            </a:r>
            <a:r>
              <a:rPr lang="en-US" dirty="0"/>
              <a:t> et al. 2016 b; 3: </a:t>
            </a:r>
            <a:r>
              <a:rPr lang="en-US" dirty="0" err="1"/>
              <a:t>Jaeggi</a:t>
            </a:r>
            <a:r>
              <a:rPr lang="en-US" dirty="0"/>
              <a:t> et al. 2008; 4: </a:t>
            </a:r>
            <a:r>
              <a:rPr lang="en-US" dirty="0" err="1"/>
              <a:t>Jaeggi</a:t>
            </a:r>
            <a:r>
              <a:rPr lang="en-US" dirty="0"/>
              <a:t> et al.  2010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45776" y="6333564"/>
            <a:ext cx="100404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38CB-1722-42AA-98C3-168D1693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of the study (What we don’t know)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5D80-D767-4D81-BC15-E41E2EA0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From the mother’s perspective</a:t>
            </a:r>
            <a:r>
              <a:rPr lang="de-DE" sz="3600" dirty="0"/>
              <a:t>: what impacts the </a:t>
            </a:r>
            <a:r>
              <a:rPr lang="en-US" sz="3600" dirty="0"/>
              <a:t>level of her tolerance during the begging behavior?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/>
              <a:t>Prediction: orangutan mothers contribute to the acquisition of their offspring's feeding skills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According to </a:t>
            </a:r>
            <a:r>
              <a:rPr lang="en-US" dirty="0" err="1"/>
              <a:t>Trivers</a:t>
            </a:r>
            <a:r>
              <a:rPr lang="en-US" dirty="0"/>
              <a:t>’ Parent-Offspring Conflict (POC) theory (1974): In order to help the offspring grow fast, the mothers are expected to invest in their offspring. </a:t>
            </a:r>
            <a:endParaRPr lang="x-none" dirty="0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E038B6C5-240D-4352-829A-FDC562F11707}"/>
              </a:ext>
            </a:extLst>
          </p:cNvPr>
          <p:cNvSpPr/>
          <p:nvPr/>
        </p:nvSpPr>
        <p:spPr>
          <a:xfrm flipV="1">
            <a:off x="842962" y="2428872"/>
            <a:ext cx="488297" cy="1793504"/>
          </a:xfrm>
          <a:prstGeom prst="ben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2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58F4-6E86-4A1A-8697-03B15EACF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r="19571"/>
          <a:stretch/>
        </p:blipFill>
        <p:spPr>
          <a:xfrm>
            <a:off x="5768642" y="-1"/>
            <a:ext cx="6423053" cy="68580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45B873-E3ED-465C-8AD0-BB984FBC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3" y="1414761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7FD2-15C9-4C62-B040-E0304B92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06" y="1916652"/>
            <a:ext cx="5410150" cy="3024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What is the role of the mother in the feeding skill acquisition in immature Sumatran orangutans?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DA104-4384-4C49-B9BA-82339E0D7DFF}"/>
              </a:ext>
            </a:extLst>
          </p:cNvPr>
          <p:cNvSpPr txBox="1"/>
          <p:nvPr/>
        </p:nvSpPr>
        <p:spPr>
          <a:xfrm>
            <a:off x="-3295" y="6620645"/>
            <a:ext cx="609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https://phys.org/news/2016-07-group-bornean-orangutan-critically-endangered.html</a:t>
            </a:r>
            <a:endParaRPr lang="x-none" sz="900" dirty="0"/>
          </a:p>
        </p:txBody>
      </p:sp>
    </p:spTree>
    <p:extLst>
      <p:ext uri="{BB962C8B-B14F-4D97-AF65-F5344CB8AC3E}">
        <p14:creationId xmlns:p14="http://schemas.microsoft.com/office/powerpoint/2010/main" val="41862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FC7F-44FF-415D-93F6-16A599CB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972E-F8E7-4EA4-A2F6-49B360A0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Age   ~ 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r>
              <a:rPr lang="en-US" sz="3200" dirty="0"/>
              <a:t>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(whether the mother accepts or refuses)</a:t>
            </a:r>
            <a:endParaRPr lang="de-DE" sz="3200" i="1" dirty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AutoNum type="romanLcPeriod"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Older offspring, less parental investment (PI) is selected </a:t>
            </a:r>
            <a:r>
              <a:rPr lang="en-US" sz="2000" dirty="0"/>
              <a:t>(</a:t>
            </a:r>
            <a:r>
              <a:rPr lang="en-US" sz="2000" dirty="0" err="1"/>
              <a:t>Trivers</a:t>
            </a:r>
            <a:r>
              <a:rPr lang="en-US" sz="2000" dirty="0"/>
              <a:t>, 1974)</a:t>
            </a:r>
            <a:r>
              <a:rPr lang="en-US" sz="2800" dirty="0"/>
              <a:t>  </a:t>
            </a:r>
          </a:p>
          <a:p>
            <a:pPr marL="2286000" lvl="5" indent="0">
              <a:buNone/>
            </a:pPr>
            <a:r>
              <a:rPr lang="en-US" sz="2200" dirty="0"/>
              <a:t>The orangutan mother is less tolerant to the older infant than to the younger one, when begging occurs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DA6C44-3CFC-40EE-86C4-69A31F52ED5E}"/>
              </a:ext>
            </a:extLst>
          </p:cNvPr>
          <p:cNvCxnSpPr>
            <a:cxnSpLocks/>
          </p:cNvCxnSpPr>
          <p:nvPr/>
        </p:nvCxnSpPr>
        <p:spPr>
          <a:xfrm flipV="1">
            <a:off x="2158742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CEC8F-86B7-4659-8C6A-F34EBC10643F}"/>
              </a:ext>
            </a:extLst>
          </p:cNvPr>
          <p:cNvCxnSpPr>
            <a:cxnSpLocks/>
          </p:cNvCxnSpPr>
          <p:nvPr/>
        </p:nvCxnSpPr>
        <p:spPr>
          <a:xfrm>
            <a:off x="5972511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Bent 5">
            <a:extLst>
              <a:ext uri="{FF2B5EF4-FFF2-40B4-BE49-F238E27FC236}">
                <a16:creationId xmlns:a16="http://schemas.microsoft.com/office/drawing/2014/main" id="{734A20A2-4A26-469A-A86C-76F152D2B186}"/>
              </a:ext>
            </a:extLst>
          </p:cNvPr>
          <p:cNvSpPr/>
          <p:nvPr/>
        </p:nvSpPr>
        <p:spPr>
          <a:xfrm flipV="1">
            <a:off x="2254315" y="3586584"/>
            <a:ext cx="488297" cy="4766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50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2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C54C-6BDA-406A-B816-1BF79658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1873-F4A2-4E03-8DA2-C9B29FE3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2. Feeding Competence of the subject  ~ </a:t>
            </a:r>
            <a:r>
              <a:rPr lang="en-US" sz="3200" dirty="0"/>
              <a:t>mother’</a:t>
            </a:r>
            <a:r>
              <a:rPr lang="de-DE" sz="3200" dirty="0"/>
              <a:t>s tolerance </a:t>
            </a:r>
          </a:p>
          <a:p>
            <a:pPr marL="0" indent="0">
              <a:buNone/>
            </a:pPr>
            <a:endParaRPr lang="de-DE" sz="3200" dirty="0"/>
          </a:p>
          <a:p>
            <a:pPr marL="971550" lvl="1" indent="-514350">
              <a:buAutoNum type="romanLcPeriod"/>
            </a:pPr>
            <a:r>
              <a:rPr lang="de-DE" sz="2800" dirty="0"/>
              <a:t>Measure of feeding competence: </a:t>
            </a:r>
            <a:r>
              <a:rPr lang="en-US" sz="2800" dirty="0"/>
              <a:t>how much time it takes an immature individual to process a food item from picking to ingestion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(relative to adults’ speed) </a:t>
            </a:r>
            <a:r>
              <a:rPr lang="en-US" sz="2000" dirty="0"/>
              <a:t>(</a:t>
            </a:r>
            <a:r>
              <a:rPr lang="en-US" sz="2000" dirty="0" err="1"/>
              <a:t>Schuppli</a:t>
            </a:r>
            <a:r>
              <a:rPr lang="en-US" sz="2000" dirty="0"/>
              <a:t> et al., 2016)</a:t>
            </a:r>
          </a:p>
          <a:p>
            <a:pPr marL="971550" lvl="1" indent="-514350">
              <a:buAutoNum type="romanLcPeriod"/>
            </a:pPr>
            <a:r>
              <a:rPr lang="en-US" sz="2800" dirty="0"/>
              <a:t>If the offspring is well competent in foraging, the PI in foraging skill decreases </a:t>
            </a:r>
            <a:r>
              <a:rPr lang="en-US" sz="2000" dirty="0"/>
              <a:t>(</a:t>
            </a:r>
            <a:r>
              <a:rPr lang="en-US" sz="2000" dirty="0" err="1"/>
              <a:t>Trivers</a:t>
            </a:r>
            <a:r>
              <a:rPr lang="en-US" sz="2000" dirty="0"/>
              <a:t>, 1974) </a:t>
            </a:r>
            <a:endParaRPr lang="en-US" sz="2800" dirty="0"/>
          </a:p>
          <a:p>
            <a:pPr marL="1828800" lvl="4" indent="0">
              <a:buNone/>
            </a:pPr>
            <a:endParaRPr lang="en-US" sz="2200" dirty="0"/>
          </a:p>
          <a:p>
            <a:pPr marL="1828800" lvl="4" indent="0">
              <a:buNone/>
            </a:pPr>
            <a:r>
              <a:rPr lang="en-US" sz="2800" dirty="0"/>
              <a:t>Conflict in feeding more likely to occur 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AC25A1-9F57-4877-B7A3-8B609B13CFC7}"/>
              </a:ext>
            </a:extLst>
          </p:cNvPr>
          <p:cNvCxnSpPr>
            <a:cxnSpLocks/>
          </p:cNvCxnSpPr>
          <p:nvPr/>
        </p:nvCxnSpPr>
        <p:spPr>
          <a:xfrm flipV="1">
            <a:off x="7248817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1B135D-6986-4451-BA6E-C811A7BDC09F}"/>
              </a:ext>
            </a:extLst>
          </p:cNvPr>
          <p:cNvCxnSpPr>
            <a:cxnSpLocks/>
          </p:cNvCxnSpPr>
          <p:nvPr/>
        </p:nvCxnSpPr>
        <p:spPr>
          <a:xfrm>
            <a:off x="10875122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Bent 6">
            <a:extLst>
              <a:ext uri="{FF2B5EF4-FFF2-40B4-BE49-F238E27FC236}">
                <a16:creationId xmlns:a16="http://schemas.microsoft.com/office/drawing/2014/main" id="{DDFD764B-FD62-482B-B74A-0C4EAD4551A7}"/>
              </a:ext>
            </a:extLst>
          </p:cNvPr>
          <p:cNvSpPr/>
          <p:nvPr/>
        </p:nvSpPr>
        <p:spPr>
          <a:xfrm flipV="1">
            <a:off x="2154982" y="4947771"/>
            <a:ext cx="488297" cy="7162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50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05D1-3DFC-4246-BF8B-2A565400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C09C-03B5-4DDF-98AD-A88A3036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 Difficulty of the food item  ~  </a:t>
            </a:r>
            <a:r>
              <a:rPr lang="en-US" sz="3200" dirty="0"/>
              <a:t>mother’</a:t>
            </a:r>
            <a:r>
              <a:rPr lang="de-DE" sz="3200" dirty="0"/>
              <a:t>s tolerence</a:t>
            </a:r>
            <a:endParaRPr lang="en-US" sz="3200" dirty="0"/>
          </a:p>
          <a:p>
            <a:pPr marL="457200" lvl="1" indent="0">
              <a:buNone/>
            </a:pPr>
            <a:r>
              <a:rPr lang="de-DE" sz="2800" dirty="0"/>
              <a:t> </a:t>
            </a:r>
          </a:p>
          <a:p>
            <a:pPr marL="971550" lvl="1" indent="-514350">
              <a:buFont typeface="Arial" panose="020B0604020202020204" pitchFamily="34" charset="0"/>
              <a:buAutoNum type="romanLcPeriod"/>
            </a:pPr>
            <a:r>
              <a:rPr lang="en-US" sz="2800" dirty="0"/>
              <a:t>Measure of complexity</a:t>
            </a:r>
            <a:r>
              <a:rPr lang="de-DE" sz="2800" dirty="0"/>
              <a:t>: how many steps does it take to process a food item? </a:t>
            </a:r>
            <a:r>
              <a:rPr lang="en-US" sz="2000" dirty="0"/>
              <a:t>(</a:t>
            </a:r>
            <a:r>
              <a:rPr lang="en-US" sz="2000" dirty="0" err="1"/>
              <a:t>Schuppli</a:t>
            </a:r>
            <a:r>
              <a:rPr lang="en-US" sz="2000" dirty="0"/>
              <a:t> et al., 2016)</a:t>
            </a:r>
            <a:endParaRPr lang="de-DE" sz="2000" dirty="0"/>
          </a:p>
          <a:p>
            <a:pPr marL="971550" lvl="1" indent="-514350">
              <a:buAutoNum type="romanLcPeriod"/>
            </a:pPr>
            <a:r>
              <a:rPr lang="en-US" sz="2800" dirty="0"/>
              <a:t>more complex items are more difficult to process.  </a:t>
            </a:r>
            <a:endParaRPr lang="x-none" sz="3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78A063-B414-4FCE-AF85-4B58C94FE502}"/>
              </a:ext>
            </a:extLst>
          </p:cNvPr>
          <p:cNvCxnSpPr>
            <a:cxnSpLocks/>
          </p:cNvCxnSpPr>
          <p:nvPr/>
        </p:nvCxnSpPr>
        <p:spPr>
          <a:xfrm flipV="1">
            <a:off x="5675629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0B8D38-7E6C-497D-B545-CDA0A1F62E51}"/>
              </a:ext>
            </a:extLst>
          </p:cNvPr>
          <p:cNvCxnSpPr>
            <a:cxnSpLocks/>
          </p:cNvCxnSpPr>
          <p:nvPr/>
        </p:nvCxnSpPr>
        <p:spPr>
          <a:xfrm flipV="1">
            <a:off x="9519002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2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18D5-6642-4E77-B1FF-7D0D45C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C84-04DB-4111-A122-49AD9E63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4. </a:t>
            </a:r>
            <a:r>
              <a:rPr lang="en-US" sz="3200" dirty="0"/>
              <a:t>Rarity of the food item  </a:t>
            </a:r>
            <a:r>
              <a:rPr lang="de-DE" sz="3200" dirty="0"/>
              <a:t>~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“conflict frequencies increase with decreasing food availability” </a:t>
            </a:r>
            <a:r>
              <a:rPr lang="en-US" sz="2000" dirty="0"/>
              <a:t>(Falkner, 2015, p. 77) </a:t>
            </a:r>
            <a:endParaRPr lang="en-US" sz="2800" dirty="0"/>
          </a:p>
          <a:p>
            <a:pPr marL="0" indent="0">
              <a:buNone/>
            </a:pPr>
            <a:endParaRPr lang="x-none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2CB9F9-CA7C-4B09-BAA4-DAA7DA7AD566}"/>
              </a:ext>
            </a:extLst>
          </p:cNvPr>
          <p:cNvCxnSpPr>
            <a:cxnSpLocks/>
          </p:cNvCxnSpPr>
          <p:nvPr/>
        </p:nvCxnSpPr>
        <p:spPr>
          <a:xfrm flipV="1">
            <a:off x="5175325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B3805B-5530-4710-A9C7-8E99569ED383}"/>
              </a:ext>
            </a:extLst>
          </p:cNvPr>
          <p:cNvCxnSpPr>
            <a:cxnSpLocks/>
          </p:cNvCxnSpPr>
          <p:nvPr/>
        </p:nvCxnSpPr>
        <p:spPr>
          <a:xfrm flipV="1">
            <a:off x="8816649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6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1261</Words>
  <Application>Microsoft Office PowerPoint</Application>
  <PresentationFormat>Widescreen</PresentationFormat>
  <Paragraphs>156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The Role of the Mother in Feeding Skill Acquisition in Immature Sumatran Orangutans</vt:lpstr>
      <vt:lpstr>Content </vt:lpstr>
      <vt:lpstr>Theoretical Background (What we know) </vt:lpstr>
      <vt:lpstr>Novelty of the study (What we don’t know) </vt:lpstr>
      <vt:lpstr>Research Question</vt:lpstr>
      <vt:lpstr>Hypotheses</vt:lpstr>
      <vt:lpstr>Hypotheses</vt:lpstr>
      <vt:lpstr>Hypotheses</vt:lpstr>
      <vt:lpstr>Hypotheses</vt:lpstr>
      <vt:lpstr>Hypotheses</vt:lpstr>
      <vt:lpstr>Hypotheses</vt:lpstr>
      <vt:lpstr>IVs &amp; DM</vt:lpstr>
      <vt:lpstr>Methods</vt:lpstr>
      <vt:lpstr>PowerPoint Presentation</vt:lpstr>
      <vt:lpstr>Analyses </vt:lpstr>
      <vt:lpstr>References 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Mother in Feeding Skill Acquisition in Immature Sumatran Orangutans</dc:title>
  <dc:creator>ms286217</dc:creator>
  <cp:lastModifiedBy>ms286217</cp:lastModifiedBy>
  <cp:revision>20</cp:revision>
  <dcterms:created xsi:type="dcterms:W3CDTF">2019-12-01T10:02:40Z</dcterms:created>
  <dcterms:modified xsi:type="dcterms:W3CDTF">2020-01-09T13:44:38Z</dcterms:modified>
</cp:coreProperties>
</file>